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23"/>
  </p:notesMasterIdLst>
  <p:handoutMasterIdLst>
    <p:handoutMasterId r:id="rId24"/>
  </p:handoutMasterIdLst>
  <p:sldIdLst>
    <p:sldId id="272" r:id="rId3"/>
    <p:sldId id="390" r:id="rId4"/>
    <p:sldId id="2870" r:id="rId5"/>
    <p:sldId id="289" r:id="rId6"/>
    <p:sldId id="356" r:id="rId7"/>
    <p:sldId id="277" r:id="rId8"/>
    <p:sldId id="357" r:id="rId9"/>
    <p:sldId id="483" r:id="rId10"/>
    <p:sldId id="355" r:id="rId11"/>
    <p:sldId id="366" r:id="rId12"/>
    <p:sldId id="267" r:id="rId13"/>
    <p:sldId id="487" r:id="rId14"/>
    <p:sldId id="484" r:id="rId15"/>
    <p:sldId id="297" r:id="rId16"/>
    <p:sldId id="485" r:id="rId17"/>
    <p:sldId id="488" r:id="rId18"/>
    <p:sldId id="489" r:id="rId19"/>
    <p:sldId id="470" r:id="rId20"/>
    <p:sldId id="329" r:id="rId21"/>
    <p:sldId id="28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8B7"/>
    <a:srgbClr val="AD5C4D"/>
    <a:srgbClr val="A09D79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30"/>
  </p:normalViewPr>
  <p:slideViewPr>
    <p:cSldViewPr snapToGrid="0">
      <p:cViewPr varScale="1">
        <p:scale>
          <a:sx n="64" d="100"/>
          <a:sy n="64" d="100"/>
        </p:scale>
        <p:origin x="765" y="24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ED070-1DC6-4728-A6ED-A6FBD197938C}" type="doc">
      <dgm:prSet loTypeId="urn:microsoft.com/office/officeart/2005/8/layout/bProcess4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88D0D0C-ABB3-436F-AEB0-70B2A0455499}">
      <dgm:prSet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</a:rPr>
            <a:t>Aging related disorders are superimposed on pre-existing social, mental &amp; physical challenges</a:t>
          </a:r>
          <a:r>
            <a:rPr lang="en-US" sz="2800" dirty="0">
              <a:solidFill>
                <a:schemeClr val="tx1"/>
              </a:solidFill>
            </a:rPr>
            <a:t>:</a:t>
          </a:r>
        </a:p>
      </dgm:t>
    </dgm:pt>
    <dgm:pt modelId="{373CEF7D-00C3-4C8D-B386-5A2AC827F6DD}" type="parTrans" cxnId="{F50A2361-85E0-4F74-84F1-D8800AB3189F}">
      <dgm:prSet/>
      <dgm:spPr/>
      <dgm:t>
        <a:bodyPr/>
        <a:lstStyle/>
        <a:p>
          <a:endParaRPr lang="en-US"/>
        </a:p>
      </dgm:t>
    </dgm:pt>
    <dgm:pt modelId="{07364FAD-9772-4930-8FF4-665A7D4695E3}" type="sibTrans" cxnId="{F50A2361-85E0-4F74-84F1-D8800AB3189F}">
      <dgm:prSet/>
      <dgm:spPr/>
      <dgm:t>
        <a:bodyPr/>
        <a:lstStyle/>
        <a:p>
          <a:endParaRPr lang="en-US"/>
        </a:p>
      </dgm:t>
    </dgm:pt>
    <dgm:pt modelId="{C2362E52-4305-43F7-ABD4-8DB973A28118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Diagnosis is more challenging; Diagnostic Overshadowing</a:t>
          </a:r>
        </a:p>
      </dgm:t>
    </dgm:pt>
    <dgm:pt modelId="{D2FD1A0E-5DFE-4EBA-98AF-272E6FD1BE93}" type="parTrans" cxnId="{6EBC1427-1D61-4455-9A43-2442B4EBAEF0}">
      <dgm:prSet/>
      <dgm:spPr/>
      <dgm:t>
        <a:bodyPr/>
        <a:lstStyle/>
        <a:p>
          <a:endParaRPr lang="en-US"/>
        </a:p>
      </dgm:t>
    </dgm:pt>
    <dgm:pt modelId="{750CAE53-F0F7-45C5-8C6F-A0B3751DA7A0}" type="sibTrans" cxnId="{6EBC1427-1D61-4455-9A43-2442B4EBAEF0}">
      <dgm:prSet/>
      <dgm:spPr/>
      <dgm:t>
        <a:bodyPr/>
        <a:lstStyle/>
        <a:p>
          <a:endParaRPr lang="en-US"/>
        </a:p>
      </dgm:t>
    </dgm:pt>
    <dgm:pt modelId="{7CF15508-38FD-4227-A526-61C818671C82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Interventions may be more challenging</a:t>
          </a:r>
        </a:p>
      </dgm:t>
    </dgm:pt>
    <dgm:pt modelId="{E584CE0A-EBAE-484E-8B06-AB6AF5F9AAEE}" type="parTrans" cxnId="{955A31FF-16FB-4E0C-9B8B-9E50D71CB130}">
      <dgm:prSet/>
      <dgm:spPr/>
      <dgm:t>
        <a:bodyPr/>
        <a:lstStyle/>
        <a:p>
          <a:endParaRPr lang="en-US"/>
        </a:p>
      </dgm:t>
    </dgm:pt>
    <dgm:pt modelId="{980AD7E4-DEA2-4176-9525-85E286B5C44B}" type="sibTrans" cxnId="{955A31FF-16FB-4E0C-9B8B-9E50D71CB130}">
      <dgm:prSet/>
      <dgm:spPr/>
      <dgm:t>
        <a:bodyPr/>
        <a:lstStyle/>
        <a:p>
          <a:endParaRPr lang="en-US"/>
        </a:p>
      </dgm:t>
    </dgm:pt>
    <dgm:pt modelId="{49006945-D833-4A72-9C6A-F7195ED2B0E6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Expectations and focus has been on gains and not loss</a:t>
          </a:r>
        </a:p>
      </dgm:t>
    </dgm:pt>
    <dgm:pt modelId="{4744D816-EDA8-4370-9891-8115ED682EBF}" type="parTrans" cxnId="{CAE1C495-68FA-49C6-A187-41EFB4CF14F0}">
      <dgm:prSet/>
      <dgm:spPr/>
      <dgm:t>
        <a:bodyPr/>
        <a:lstStyle/>
        <a:p>
          <a:endParaRPr lang="en-US"/>
        </a:p>
      </dgm:t>
    </dgm:pt>
    <dgm:pt modelId="{3F3942E7-FF37-4F66-B62A-82DDE7031924}" type="sibTrans" cxnId="{CAE1C495-68FA-49C6-A187-41EFB4CF14F0}">
      <dgm:prSet/>
      <dgm:spPr/>
      <dgm:t>
        <a:bodyPr/>
        <a:lstStyle/>
        <a:p>
          <a:endParaRPr lang="en-US"/>
        </a:p>
      </dgm:t>
    </dgm:pt>
    <dgm:pt modelId="{04856899-CD79-4D6D-B9B4-F664632A3C15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Fewer health care providers have expertise in both aging &amp; ID</a:t>
          </a:r>
        </a:p>
      </dgm:t>
    </dgm:pt>
    <dgm:pt modelId="{8645D29E-BD04-479D-8B13-300E0583F6A8}" type="parTrans" cxnId="{270D719E-09CB-4162-83CB-6B891ADC55CA}">
      <dgm:prSet/>
      <dgm:spPr/>
      <dgm:t>
        <a:bodyPr/>
        <a:lstStyle/>
        <a:p>
          <a:endParaRPr lang="en-US"/>
        </a:p>
      </dgm:t>
    </dgm:pt>
    <dgm:pt modelId="{C4E57C87-BA6D-47E5-912A-A09EF8D83F50}" type="sibTrans" cxnId="{270D719E-09CB-4162-83CB-6B891ADC55CA}">
      <dgm:prSet/>
      <dgm:spPr/>
      <dgm:t>
        <a:bodyPr/>
        <a:lstStyle/>
        <a:p>
          <a:endParaRPr lang="en-US"/>
        </a:p>
      </dgm:t>
    </dgm:pt>
    <dgm:pt modelId="{403E3423-A70B-41E4-AA59-6D915266CC67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S</a:t>
          </a:r>
          <a:r>
            <a:rPr lang="en-CA" sz="2000" dirty="0">
              <a:solidFill>
                <a:schemeClr val="tx1"/>
              </a:solidFill>
            </a:rPr>
            <a:t>ervice delivery </a:t>
          </a:r>
          <a:r>
            <a:rPr lang="en-US" sz="2000" dirty="0">
              <a:solidFill>
                <a:schemeClr val="tx1"/>
              </a:solidFill>
            </a:rPr>
            <a:t>may be a challenge because of political issues between</a:t>
          </a:r>
          <a:r>
            <a:rPr lang="en-CA" sz="2000" dirty="0">
              <a:solidFill>
                <a:schemeClr val="tx1"/>
              </a:solidFill>
            </a:rPr>
            <a:t> the aging &amp; the ID care systems</a:t>
          </a:r>
          <a:endParaRPr lang="en-US" sz="2000" dirty="0">
            <a:solidFill>
              <a:schemeClr val="tx1"/>
            </a:solidFill>
          </a:endParaRPr>
        </a:p>
      </dgm:t>
    </dgm:pt>
    <dgm:pt modelId="{6288507D-1D68-43B7-A1B2-2D11A3F2C461}" type="parTrans" cxnId="{23C4D558-F524-4A50-9ADE-17323B8FFD7B}">
      <dgm:prSet/>
      <dgm:spPr/>
      <dgm:t>
        <a:bodyPr/>
        <a:lstStyle/>
        <a:p>
          <a:endParaRPr lang="en-US"/>
        </a:p>
      </dgm:t>
    </dgm:pt>
    <dgm:pt modelId="{CD9FC169-C06A-48EB-8F4D-015C886A3F78}" type="sibTrans" cxnId="{23C4D558-F524-4A50-9ADE-17323B8FFD7B}">
      <dgm:prSet/>
      <dgm:spPr/>
      <dgm:t>
        <a:bodyPr/>
        <a:lstStyle/>
        <a:p>
          <a:endParaRPr lang="en-US"/>
        </a:p>
      </dgm:t>
    </dgm:pt>
    <dgm:pt modelId="{6F16D366-7A0F-4F9E-97A2-A97F78B41398}">
      <dgm:prSet custT="1"/>
      <dgm:spPr/>
      <dgm:t>
        <a:bodyPr/>
        <a:lstStyle/>
        <a:p>
          <a:r>
            <a:rPr lang="en-CA" sz="2000" dirty="0">
              <a:solidFill>
                <a:schemeClr val="tx1"/>
              </a:solidFill>
            </a:rPr>
            <a:t>Parents/sibling age with associated challenges</a:t>
          </a:r>
          <a:endParaRPr lang="en-US" sz="2000" dirty="0">
            <a:solidFill>
              <a:schemeClr val="tx1"/>
            </a:solidFill>
          </a:endParaRPr>
        </a:p>
      </dgm:t>
    </dgm:pt>
    <dgm:pt modelId="{10F61AC7-F672-4FAB-A8E5-46780AB6B563}" type="parTrans" cxnId="{FAC93BA1-07E3-4288-832D-F25B249317C8}">
      <dgm:prSet/>
      <dgm:spPr/>
      <dgm:t>
        <a:bodyPr/>
        <a:lstStyle/>
        <a:p>
          <a:endParaRPr lang="en-US"/>
        </a:p>
      </dgm:t>
    </dgm:pt>
    <dgm:pt modelId="{500D033B-111C-4CA7-846F-1E4979039C09}" type="sibTrans" cxnId="{FAC93BA1-07E3-4288-832D-F25B249317C8}">
      <dgm:prSet/>
      <dgm:spPr/>
      <dgm:t>
        <a:bodyPr/>
        <a:lstStyle/>
        <a:p>
          <a:endParaRPr lang="en-US"/>
        </a:p>
      </dgm:t>
    </dgm:pt>
    <dgm:pt modelId="{73E833AE-0D26-4BBA-B646-877C0D74013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Persons with IDD may have more trouble dealing with normal age related changes because of their pre-existing disabilities, secondary conditions and associated medical problems.</a:t>
          </a:r>
        </a:p>
      </dgm:t>
    </dgm:pt>
    <dgm:pt modelId="{9D552668-43AE-4951-A52A-F9C37928D9C3}" type="parTrans" cxnId="{E62CE41D-805C-4B56-AC7E-50AC0C5E4EC7}">
      <dgm:prSet/>
      <dgm:spPr/>
      <dgm:t>
        <a:bodyPr/>
        <a:lstStyle/>
        <a:p>
          <a:endParaRPr lang="en-US"/>
        </a:p>
      </dgm:t>
    </dgm:pt>
    <dgm:pt modelId="{9859EF0F-F6C3-41D2-82B1-7E84B564D24B}" type="sibTrans" cxnId="{E62CE41D-805C-4B56-AC7E-50AC0C5E4EC7}">
      <dgm:prSet/>
      <dgm:spPr/>
      <dgm:t>
        <a:bodyPr/>
        <a:lstStyle/>
        <a:p>
          <a:endParaRPr lang="en-US"/>
        </a:p>
      </dgm:t>
    </dgm:pt>
    <dgm:pt modelId="{31AB4DBF-60F5-4D01-8332-1552AADA0E5A}">
      <dgm:prSet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Inherent biases and stereotypes</a:t>
          </a:r>
        </a:p>
      </dgm:t>
    </dgm:pt>
    <dgm:pt modelId="{E8C85FC9-08A9-41A0-B76B-22641BA0F56E}" type="parTrans" cxnId="{3A28D48D-BD29-4233-807B-3C47870E581D}">
      <dgm:prSet/>
      <dgm:spPr/>
      <dgm:t>
        <a:bodyPr/>
        <a:lstStyle/>
        <a:p>
          <a:endParaRPr lang="en-US"/>
        </a:p>
      </dgm:t>
    </dgm:pt>
    <dgm:pt modelId="{A4ED20F2-FAE4-47EA-8EFE-6D68A19298DA}" type="sibTrans" cxnId="{3A28D48D-BD29-4233-807B-3C47870E581D}">
      <dgm:prSet/>
      <dgm:spPr/>
      <dgm:t>
        <a:bodyPr/>
        <a:lstStyle/>
        <a:p>
          <a:endParaRPr lang="en-US"/>
        </a:p>
      </dgm:t>
    </dgm:pt>
    <dgm:pt modelId="{B6735ACD-900F-46E5-966F-E4664205DF66}" type="pres">
      <dgm:prSet presAssocID="{3D3ED070-1DC6-4728-A6ED-A6FBD197938C}" presName="Name0" presStyleCnt="0">
        <dgm:presLayoutVars>
          <dgm:dir/>
          <dgm:resizeHandles/>
        </dgm:presLayoutVars>
      </dgm:prSet>
      <dgm:spPr/>
    </dgm:pt>
    <dgm:pt modelId="{359EB99C-FCC9-4A9A-B798-B7921169CEA9}" type="pres">
      <dgm:prSet presAssocID="{D88D0D0C-ABB3-436F-AEB0-70B2A0455499}" presName="compNode" presStyleCnt="0"/>
      <dgm:spPr/>
    </dgm:pt>
    <dgm:pt modelId="{3436DAAF-FE90-484A-BCE4-6B78AE541C7A}" type="pres">
      <dgm:prSet presAssocID="{D88D0D0C-ABB3-436F-AEB0-70B2A0455499}" presName="dummyConnPt" presStyleCnt="0"/>
      <dgm:spPr/>
    </dgm:pt>
    <dgm:pt modelId="{2EC9C3A9-F39E-4AFE-92E7-63D12B4DD0C9}" type="pres">
      <dgm:prSet presAssocID="{D88D0D0C-ABB3-436F-AEB0-70B2A0455499}" presName="node" presStyleLbl="node1" presStyleIdx="0" presStyleCnt="2" custScaleX="2000000" custScaleY="2000000" custLinFactX="-241569" custLinFactY="288677" custLinFactNeighborX="-300000" custLinFactNeighborY="300000">
        <dgm:presLayoutVars>
          <dgm:bulletEnabled val="1"/>
        </dgm:presLayoutVars>
      </dgm:prSet>
      <dgm:spPr/>
    </dgm:pt>
    <dgm:pt modelId="{87C5788D-9C6B-4E71-89ED-2F35D1DC3EA0}" type="pres">
      <dgm:prSet presAssocID="{07364FAD-9772-4930-8FF4-665A7D4695E3}" presName="sibTrans" presStyleLbl="bgSibTrans2D1" presStyleIdx="0" presStyleCnt="1"/>
      <dgm:spPr/>
    </dgm:pt>
    <dgm:pt modelId="{168CC1CE-3289-4F82-AC1E-9F45E64A0D9B}" type="pres">
      <dgm:prSet presAssocID="{73E833AE-0D26-4BBA-B646-877C0D74013F}" presName="compNode" presStyleCnt="0"/>
      <dgm:spPr/>
    </dgm:pt>
    <dgm:pt modelId="{BF1C77DE-E87D-4DD6-8459-72357ECE08B7}" type="pres">
      <dgm:prSet presAssocID="{73E833AE-0D26-4BBA-B646-877C0D74013F}" presName="dummyConnPt" presStyleCnt="0"/>
      <dgm:spPr/>
    </dgm:pt>
    <dgm:pt modelId="{8414EF7F-B3CD-4F4B-8450-7E2FE65C8452}" type="pres">
      <dgm:prSet presAssocID="{73E833AE-0D26-4BBA-B646-877C0D74013F}" presName="node" presStyleLbl="node1" presStyleIdx="1" presStyleCnt="2" custScaleX="862458" custScaleY="1005468" custLinFactX="503828" custLinFactY="-428352" custLinFactNeighborX="600000" custLinFactNeighborY="-500000">
        <dgm:presLayoutVars>
          <dgm:bulletEnabled val="1"/>
        </dgm:presLayoutVars>
      </dgm:prSet>
      <dgm:spPr/>
    </dgm:pt>
  </dgm:ptLst>
  <dgm:cxnLst>
    <dgm:cxn modelId="{308F431B-2A55-45FA-9FE4-0CC4420D2F87}" type="presOf" srcId="{D88D0D0C-ABB3-436F-AEB0-70B2A0455499}" destId="{2EC9C3A9-F39E-4AFE-92E7-63D12B4DD0C9}" srcOrd="0" destOrd="0" presId="urn:microsoft.com/office/officeart/2005/8/layout/bProcess4"/>
    <dgm:cxn modelId="{3317ED1B-7D61-4916-85DE-79D3D5A720EE}" type="presOf" srcId="{04856899-CD79-4D6D-B9B4-F664632A3C15}" destId="{2EC9C3A9-F39E-4AFE-92E7-63D12B4DD0C9}" srcOrd="0" destOrd="5" presId="urn:microsoft.com/office/officeart/2005/8/layout/bProcess4"/>
    <dgm:cxn modelId="{E62CE41D-805C-4B56-AC7E-50AC0C5E4EC7}" srcId="{3D3ED070-1DC6-4728-A6ED-A6FBD197938C}" destId="{73E833AE-0D26-4BBA-B646-877C0D74013F}" srcOrd="1" destOrd="0" parTransId="{9D552668-43AE-4951-A52A-F9C37928D9C3}" sibTransId="{9859EF0F-F6C3-41D2-82B1-7E84B564D24B}"/>
    <dgm:cxn modelId="{6EBC1427-1D61-4455-9A43-2442B4EBAEF0}" srcId="{D88D0D0C-ABB3-436F-AEB0-70B2A0455499}" destId="{C2362E52-4305-43F7-ABD4-8DB973A28118}" srcOrd="0" destOrd="0" parTransId="{D2FD1A0E-5DFE-4EBA-98AF-272E6FD1BE93}" sibTransId="{750CAE53-F0F7-45C5-8C6F-A0B3751DA7A0}"/>
    <dgm:cxn modelId="{7B2F4D32-A992-43DF-B4C7-9149212F0BA5}" type="presOf" srcId="{49006945-D833-4A72-9C6A-F7195ED2B0E6}" destId="{2EC9C3A9-F39E-4AFE-92E7-63D12B4DD0C9}" srcOrd="0" destOrd="4" presId="urn:microsoft.com/office/officeart/2005/8/layout/bProcess4"/>
    <dgm:cxn modelId="{B5930D36-45FC-4185-87B4-A427B11FADD8}" type="presOf" srcId="{403E3423-A70B-41E4-AA59-6D915266CC67}" destId="{2EC9C3A9-F39E-4AFE-92E7-63D12B4DD0C9}" srcOrd="0" destOrd="6" presId="urn:microsoft.com/office/officeart/2005/8/layout/bProcess4"/>
    <dgm:cxn modelId="{BA3CF23F-86D5-4DA3-BB6C-140088034C68}" type="presOf" srcId="{6F16D366-7A0F-4F9E-97A2-A97F78B41398}" destId="{2EC9C3A9-F39E-4AFE-92E7-63D12B4DD0C9}" srcOrd="0" destOrd="7" presId="urn:microsoft.com/office/officeart/2005/8/layout/bProcess4"/>
    <dgm:cxn modelId="{F50A2361-85E0-4F74-84F1-D8800AB3189F}" srcId="{3D3ED070-1DC6-4728-A6ED-A6FBD197938C}" destId="{D88D0D0C-ABB3-436F-AEB0-70B2A0455499}" srcOrd="0" destOrd="0" parTransId="{373CEF7D-00C3-4C8D-B386-5A2AC827F6DD}" sibTransId="{07364FAD-9772-4930-8FF4-665A7D4695E3}"/>
    <dgm:cxn modelId="{E947F749-0ADC-4594-8B06-D053C967674B}" type="presOf" srcId="{07364FAD-9772-4930-8FF4-665A7D4695E3}" destId="{87C5788D-9C6B-4E71-89ED-2F35D1DC3EA0}" srcOrd="0" destOrd="0" presId="urn:microsoft.com/office/officeart/2005/8/layout/bProcess4"/>
    <dgm:cxn modelId="{9EF2484B-47BD-4F32-BD72-D727992D7FCF}" type="presOf" srcId="{7CF15508-38FD-4227-A526-61C818671C82}" destId="{2EC9C3A9-F39E-4AFE-92E7-63D12B4DD0C9}" srcOrd="0" destOrd="3" presId="urn:microsoft.com/office/officeart/2005/8/layout/bProcess4"/>
    <dgm:cxn modelId="{23C4D558-F524-4A50-9ADE-17323B8FFD7B}" srcId="{D88D0D0C-ABB3-436F-AEB0-70B2A0455499}" destId="{403E3423-A70B-41E4-AA59-6D915266CC67}" srcOrd="5" destOrd="0" parTransId="{6288507D-1D68-43B7-A1B2-2D11A3F2C461}" sibTransId="{CD9FC169-C06A-48EB-8F4D-015C886A3F78}"/>
    <dgm:cxn modelId="{B0DE287D-4C05-4C80-836F-288455E63EA4}" type="presOf" srcId="{31AB4DBF-60F5-4D01-8332-1552AADA0E5A}" destId="{2EC9C3A9-F39E-4AFE-92E7-63D12B4DD0C9}" srcOrd="0" destOrd="2" presId="urn:microsoft.com/office/officeart/2005/8/layout/bProcess4"/>
    <dgm:cxn modelId="{3A28D48D-BD29-4233-807B-3C47870E581D}" srcId="{D88D0D0C-ABB3-436F-AEB0-70B2A0455499}" destId="{31AB4DBF-60F5-4D01-8332-1552AADA0E5A}" srcOrd="1" destOrd="0" parTransId="{E8C85FC9-08A9-41A0-B76B-22641BA0F56E}" sibTransId="{A4ED20F2-FAE4-47EA-8EFE-6D68A19298DA}"/>
    <dgm:cxn modelId="{CAE1C495-68FA-49C6-A187-41EFB4CF14F0}" srcId="{D88D0D0C-ABB3-436F-AEB0-70B2A0455499}" destId="{49006945-D833-4A72-9C6A-F7195ED2B0E6}" srcOrd="3" destOrd="0" parTransId="{4744D816-EDA8-4370-9891-8115ED682EBF}" sibTransId="{3F3942E7-FF37-4F66-B62A-82DDE7031924}"/>
    <dgm:cxn modelId="{270D719E-09CB-4162-83CB-6B891ADC55CA}" srcId="{D88D0D0C-ABB3-436F-AEB0-70B2A0455499}" destId="{04856899-CD79-4D6D-B9B4-F664632A3C15}" srcOrd="4" destOrd="0" parTransId="{8645D29E-BD04-479D-8B13-300E0583F6A8}" sibTransId="{C4E57C87-BA6D-47E5-912A-A09EF8D83F50}"/>
    <dgm:cxn modelId="{FAC93BA1-07E3-4288-832D-F25B249317C8}" srcId="{D88D0D0C-ABB3-436F-AEB0-70B2A0455499}" destId="{6F16D366-7A0F-4F9E-97A2-A97F78B41398}" srcOrd="6" destOrd="0" parTransId="{10F61AC7-F672-4FAB-A8E5-46780AB6B563}" sibTransId="{500D033B-111C-4CA7-846F-1E4979039C09}"/>
    <dgm:cxn modelId="{AC6DFFB9-8DE6-4E36-A497-1636C9D6A850}" type="presOf" srcId="{C2362E52-4305-43F7-ABD4-8DB973A28118}" destId="{2EC9C3A9-F39E-4AFE-92E7-63D12B4DD0C9}" srcOrd="0" destOrd="1" presId="urn:microsoft.com/office/officeart/2005/8/layout/bProcess4"/>
    <dgm:cxn modelId="{6261DABB-8932-4AB1-BC3A-5BEAC3D6B9B0}" type="presOf" srcId="{3D3ED070-1DC6-4728-A6ED-A6FBD197938C}" destId="{B6735ACD-900F-46E5-966F-E4664205DF66}" srcOrd="0" destOrd="0" presId="urn:microsoft.com/office/officeart/2005/8/layout/bProcess4"/>
    <dgm:cxn modelId="{128D49FA-B837-41EB-8863-0B194F03364C}" type="presOf" srcId="{73E833AE-0D26-4BBA-B646-877C0D74013F}" destId="{8414EF7F-B3CD-4F4B-8450-7E2FE65C8452}" srcOrd="0" destOrd="0" presId="urn:microsoft.com/office/officeart/2005/8/layout/bProcess4"/>
    <dgm:cxn modelId="{955A31FF-16FB-4E0C-9B8B-9E50D71CB130}" srcId="{D88D0D0C-ABB3-436F-AEB0-70B2A0455499}" destId="{7CF15508-38FD-4227-A526-61C818671C82}" srcOrd="2" destOrd="0" parTransId="{E584CE0A-EBAE-484E-8B06-AB6AF5F9AAEE}" sibTransId="{980AD7E4-DEA2-4176-9525-85E286B5C44B}"/>
    <dgm:cxn modelId="{799E2B76-2DA6-4F85-A81D-607F001EF139}" type="presParOf" srcId="{B6735ACD-900F-46E5-966F-E4664205DF66}" destId="{359EB99C-FCC9-4A9A-B798-B7921169CEA9}" srcOrd="0" destOrd="0" presId="urn:microsoft.com/office/officeart/2005/8/layout/bProcess4"/>
    <dgm:cxn modelId="{8438C9CD-4E8F-47E7-9C9E-6984ECC94A88}" type="presParOf" srcId="{359EB99C-FCC9-4A9A-B798-B7921169CEA9}" destId="{3436DAAF-FE90-484A-BCE4-6B78AE541C7A}" srcOrd="0" destOrd="0" presId="urn:microsoft.com/office/officeart/2005/8/layout/bProcess4"/>
    <dgm:cxn modelId="{E53F2FA5-D84A-4892-8A53-6B807C28FA01}" type="presParOf" srcId="{359EB99C-FCC9-4A9A-B798-B7921169CEA9}" destId="{2EC9C3A9-F39E-4AFE-92E7-63D12B4DD0C9}" srcOrd="1" destOrd="0" presId="urn:microsoft.com/office/officeart/2005/8/layout/bProcess4"/>
    <dgm:cxn modelId="{6FBC07F0-93AE-4A59-9017-FE974AB960BB}" type="presParOf" srcId="{B6735ACD-900F-46E5-966F-E4664205DF66}" destId="{87C5788D-9C6B-4E71-89ED-2F35D1DC3EA0}" srcOrd="1" destOrd="0" presId="urn:microsoft.com/office/officeart/2005/8/layout/bProcess4"/>
    <dgm:cxn modelId="{6A82E030-9296-49BB-B330-0A0D037ED11B}" type="presParOf" srcId="{B6735ACD-900F-46E5-966F-E4664205DF66}" destId="{168CC1CE-3289-4F82-AC1E-9F45E64A0D9B}" srcOrd="2" destOrd="0" presId="urn:microsoft.com/office/officeart/2005/8/layout/bProcess4"/>
    <dgm:cxn modelId="{5C4B617C-2894-4365-9E69-4CBC94B83BC8}" type="presParOf" srcId="{168CC1CE-3289-4F82-AC1E-9F45E64A0D9B}" destId="{BF1C77DE-E87D-4DD6-8459-72357ECE08B7}" srcOrd="0" destOrd="0" presId="urn:microsoft.com/office/officeart/2005/8/layout/bProcess4"/>
    <dgm:cxn modelId="{749E14D5-60FE-4E88-A27F-34C4595BCA7A}" type="presParOf" srcId="{168CC1CE-3289-4F82-AC1E-9F45E64A0D9B}" destId="{8414EF7F-B3CD-4F4B-8450-7E2FE65C845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5788D-9C6B-4E71-89ED-2F35D1DC3EA0}">
      <dsp:nvSpPr>
        <dsp:cNvPr id="0" name=""/>
        <dsp:cNvSpPr/>
      </dsp:nvSpPr>
      <dsp:spPr>
        <a:xfrm rot="3665">
          <a:off x="3793274" y="3284150"/>
          <a:ext cx="5760260" cy="31507"/>
        </a:xfrm>
        <a:prstGeom prst="rect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C9C3A9-F39E-4AFE-92E7-63D12B4DD0C9}">
      <dsp:nvSpPr>
        <dsp:cNvPr id="0" name=""/>
        <dsp:cNvSpPr/>
      </dsp:nvSpPr>
      <dsp:spPr>
        <a:xfrm>
          <a:off x="396925" y="1239177"/>
          <a:ext cx="7001662" cy="42009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Aging related disorders are superimposed on pre-existing social, mental &amp; physical challenges</a:t>
          </a:r>
          <a:r>
            <a:rPr lang="en-US" sz="2800" kern="1200" dirty="0">
              <a:solidFill>
                <a:schemeClr val="tx1"/>
              </a:solidFill>
            </a:rPr>
            <a:t>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Diagnosis is more challenging; Diagnostic Overshadowing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Inherent biases and stereotypes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Interventions may be more challenging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Expectations and focus has been on gains and not loss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Fewer health care providers have expertise in both aging &amp; ID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S</a:t>
          </a:r>
          <a:r>
            <a:rPr lang="en-CA" sz="2000" kern="1200" dirty="0">
              <a:solidFill>
                <a:schemeClr val="tx1"/>
              </a:solidFill>
            </a:rPr>
            <a:t>ervice delivery </a:t>
          </a:r>
          <a:r>
            <a:rPr lang="en-US" sz="2000" kern="1200" dirty="0">
              <a:solidFill>
                <a:schemeClr val="tx1"/>
              </a:solidFill>
            </a:rPr>
            <a:t>may be a challenge because of political issues between</a:t>
          </a:r>
          <a:r>
            <a:rPr lang="en-CA" sz="2000" kern="1200" dirty="0">
              <a:solidFill>
                <a:schemeClr val="tx1"/>
              </a:solidFill>
            </a:rPr>
            <a:t> the aging &amp; the ID care systems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>
              <a:solidFill>
                <a:schemeClr val="tx1"/>
              </a:solidFill>
            </a:rPr>
            <a:t>Parents/sibling age with associated challenges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19968" y="1362220"/>
        <a:ext cx="6755576" cy="3954911"/>
      </dsp:txXfrm>
    </dsp:sp>
    <dsp:sp modelId="{8414EF7F-B3CD-4F4B-8450-7E2FE65C8452}">
      <dsp:nvSpPr>
        <dsp:cNvPr id="0" name=""/>
        <dsp:cNvSpPr/>
      </dsp:nvSpPr>
      <dsp:spPr>
        <a:xfrm>
          <a:off x="8148353" y="2306170"/>
          <a:ext cx="3019319" cy="21119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1"/>
              </a:solidFill>
            </a:rPr>
            <a:t>Persons with IDD may have more trouble dealing with normal age related changes because of their pre-existing disabilities, secondary conditions and associated medical problems.</a:t>
          </a:r>
        </a:p>
      </dsp:txBody>
      <dsp:txXfrm>
        <a:off x="8210211" y="2368028"/>
        <a:ext cx="2895603" cy="1988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6/23/2024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6/23/2024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24C40-FA9A-4BBD-A7D4-626162F6B98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46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BB63F1E-8531-2F72-A0FC-377D83915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742950" indent="-28575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2pPr>
            <a:lvl3pPr marL="11430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3pPr>
            <a:lvl4pPr marL="16002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4pPr>
            <a:lvl5pPr marL="2057400" indent="-228600" defTabSz="4572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Franklin Gothic Medium" panose="020B0603020102020204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</a:pPr>
            <a:fld id="{97A557C5-4560-4BD0-AAB9-EBE8498707D8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itchFamily="34" charset="-128"/>
              </a:rPr>
              <a:pPr>
                <a:lnSpc>
                  <a:spcPct val="95000"/>
                </a:lnSpc>
                <a:spcBef>
                  <a:spcPct val="0"/>
                </a:spcBef>
              </a:pPr>
              <a:t>7</a:t>
            </a:fld>
            <a:endParaRPr lang="en-US" altLang="en-US" sz="1400">
              <a:solidFill>
                <a:srgbClr val="000000"/>
              </a:solidFill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E6194B81-69E1-92FF-1628-84EF77E14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936C9B73-0379-D0C2-7A97-EE0890761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938A18B-42F8-4B91-AA81-7DA5BB942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5DFBE7-F9FA-4C70-B6B8-CBE598530AF7}" type="slidenum">
              <a:rPr lang="en-US" altLang="en-US"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ED5468A0-E72D-4B05-B9D8-80BC60E304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B6AA3C77-DB77-4ABB-9C78-5BCC14766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fld id="{2BC12960-A159-4A77-BF76-9469164438BD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556001" y="6356351"/>
            <a:ext cx="4470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rgbClr val="035C75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 lang="en-US"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fld id="{21268A3D-2C5B-4CBF-A5AE-F59D8FAE4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4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2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EEFB7-39AA-AE3C-E75A-C2FD9409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A7CCE-C833-4FB3-E5BE-16BECA015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51E3A-A40B-4791-54FD-FC4D7788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730-9060-E4DF-91ED-472C224D6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94F7-BFE9-8AEE-43EF-A7852C2A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44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505D-0530-8E8C-D572-D7F87267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D8DB0-B4E7-D29D-12A4-970AB0A98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B1599-274C-2FE0-C6A4-3832919E0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65C52-E2BA-E0F2-C611-1A352CA3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A33B1-EA28-40CE-A9D4-2F1A38C1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91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598CD-7785-DB34-931E-AFE60DD84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2B87C-F0E2-D22A-CCB2-A8A2BE11A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26AA4-806E-7E99-17D5-7C310FA8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4FEC-09B7-AAA2-226A-995310CD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13B74-FD17-F064-C328-9F477959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74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1400-BAC4-E9DF-7ADC-9BC880094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902B-F812-3991-8144-FB61F95FB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E270A-4FB7-2AB4-36A2-5F6966EE6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02974-5A1F-02DD-AA35-0C49F245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E5BB5-FEC5-4F87-5D5A-58F4C403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86999-FDA3-E97E-581D-AA5B085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15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1C05-5ACE-D0BE-28EB-31F64259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7B790-D913-5893-D612-B443CC726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B3382-3295-A9A3-A18B-D6427D784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ECAB7F-B4EA-F092-CF35-BFBC9A438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5EE8B-9BBC-6EBE-6785-2B4F58C31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CAFCC3-D445-E662-A8C3-BE1AF976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C2690-9F55-F464-397E-34B3F324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F59773-4895-0E4E-8AC8-5F685F23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67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E4BB-21A3-248D-7D99-88283311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3AACD-A305-11B1-F250-BE5D731B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C1E71C-5F51-E4B6-DE5C-9A859624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0E2F6A-DD54-0835-06A8-D070EE2E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74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A005F8-68C3-40B8-FAB2-0B294AF4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AF543-8664-7BE4-A653-8AF3EEFEB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17B27-6E09-588F-EBB5-41513275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56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FF6E5-7620-2A59-0FBD-44AC57FDF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7D420-05E5-F1E4-C797-EC0F0F6EF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4CEE8-8D35-1EFB-5D3E-2E93F7225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4C30D-D1C1-4A7F-9A1C-D98479E5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0AC34-41D9-E5C0-7DAC-05A417D8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3E6B-C634-D33B-3036-4C04DC7F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97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7604-813F-E97D-2B79-1766426EB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A307DA-AC31-4A68-A1EC-BEDCBE9B3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9EAC-F855-9C8F-52F8-B54F95CFC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69B2D-B210-6FFF-3B7C-FE6FE78C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5D769-AB34-D0FD-C0D5-2E13202B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25A99-E8B8-75EC-26C3-33EBFB87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96E61-045E-CC93-E01E-A06A06ADA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E6564-4F53-4C75-16B9-832AA753E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DF98C-AA93-04B8-B089-EBFCCBA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26A39-BB38-EAC0-5DB6-88A34120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2C1B3-DBAD-3F2C-9E10-E681F6FE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81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CEA68-70E4-55CD-157E-87AA7FE44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0A384-BD27-A76C-E5BB-10A210173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075A9-0E53-17B1-CB9C-FA92E674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47FA8-E08E-4B11-A9F3-2D06A66EA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43564-A25C-2FFF-D537-8F0A9E02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29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444EC4-D214-44D8-9DBB-562DCDE51F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1894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5FED4-9805-4D00-99E6-C2EED1937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20675"/>
            <a:ext cx="821702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should be Franklin Gothic Medium (not bold) 40+pt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1F15F-ABEB-4330-9F22-47D60EE3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116E9-EC7C-44BE-903D-DD0D68CE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3E137-B8EA-49B3-8B8E-7004EE9F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# </a:t>
            </a:r>
            <a:fld id="{27B4AF57-F894-4866-8D5C-A2DF3BD7EE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2BDB37-0888-47B1-89B7-C1AA9207BF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Calibri for the main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993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  <p:sldLayoutId id="2147483668" r:id="rId19"/>
    <p:sldLayoutId id="214748368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5250C4-7FE9-CBD6-9580-DBEEB2BEC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D81F9-812F-68F9-E6A5-3CF8077CD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808FD-428D-53A8-543F-C22BF4276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E72A-A311-9C4B-A6EE-4B92E8FE13E5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2BBE4-BB21-C7BB-FB1E-F3F35BC7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B71D4-13EE-AFDB-079B-C2CCA05C8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60969-986E-DD48-B57A-791A818E4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9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1.jpeg"/><Relationship Id="rId21" Type="http://schemas.openxmlformats.org/officeDocument/2006/relationships/image" Target="../media/image68.jpeg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50.png"/><Relationship Id="rId16" Type="http://schemas.openxmlformats.org/officeDocument/2006/relationships/image" Target="../media/image63.pn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3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10" Type="http://schemas.openxmlformats.org/officeDocument/2006/relationships/hyperlink" Target="https://www.google.com/imgres?imgurl=https%3A%2F%2Fwww.quincybioscience.com%2Fwp-content%2Fuploads%2F2018%2F06%2Fjellyfish-slide.jpg&amp;imgrefurl=https%3A%2F%2Fwww.quincybioscience.com%2F&amp;docid=Zum4WxD-0z8ccM&amp;tbnid=6RfsiqHVX_n6sM%3A&amp;vet=10ahUKEwjcnK_Q0I3nAhULh-AKHUbtDKwQMwhXKAgwCA..i&amp;w=961&amp;h=450&amp;bih=540&amp;biw=1138&amp;q=prevagen&amp;ved=0ahUKEwjcnK_Q0I3nAhULh-AKHUbtDKwQMwhXKAgwCA&amp;iact=mrc&amp;uact=8" TargetMode="External"/><Relationship Id="rId19" Type="http://schemas.openxmlformats.org/officeDocument/2006/relationships/image" Target="../media/image66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3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1180" y="373380"/>
            <a:ext cx="9144000" cy="1479412"/>
          </a:xfrm>
          <a:solidFill>
            <a:schemeClr val="accent2">
              <a:lumMod val="60000"/>
              <a:lumOff val="40000"/>
              <a:alpha val="78000"/>
            </a:schemeClr>
          </a:solidFill>
          <a:effectLst>
            <a:softEdge rad="190500"/>
          </a:effectLst>
        </p:spPr>
        <p:txBody>
          <a:bodyPr/>
          <a:lstStyle/>
          <a:p>
            <a:r>
              <a:rPr lang="en-US" sz="4400" b="1" dirty="0"/>
              <a:t>Aging Individuals with IDD and Quality of Life into Old 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068" y="1953570"/>
            <a:ext cx="9891634" cy="305163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Barbara Coppens</a:t>
            </a:r>
          </a:p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Advocate Assistant </a:t>
            </a:r>
          </a:p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Disability Rights New Jersey</a:t>
            </a:r>
          </a:p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Seth M. Keller, MD</a:t>
            </a:r>
          </a:p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Co-President NTG</a:t>
            </a:r>
          </a:p>
          <a:p>
            <a:r>
              <a:rPr lang="en-US" b="1" dirty="0">
                <a:solidFill>
                  <a:schemeClr val="tx1"/>
                </a:solidFill>
                <a:latin typeface="Amasis MT Pro Black" panose="020F0502020204030204" pitchFamily="18" charset="0"/>
              </a:rPr>
              <a:t>June 25,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87D0CA-730A-0993-510C-F81FAF08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889" y="5005209"/>
            <a:ext cx="2359421" cy="15302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FB8200-D404-740F-30BE-E75FB20B3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70" y="5023379"/>
            <a:ext cx="1874521" cy="1461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C0D00-5530-D947-DD69-57255D000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158" y="1953570"/>
            <a:ext cx="3188484" cy="4779678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0C64A2-53CC-A141-691B-ADC6827E8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6" y="1840776"/>
            <a:ext cx="2724344" cy="297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C7EE3CFC-D1E7-492E-B90D-D5878807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664" y="449263"/>
            <a:ext cx="8153400" cy="990600"/>
          </a:xfrm>
        </p:spPr>
        <p:txBody>
          <a:bodyPr/>
          <a:lstStyle/>
          <a:p>
            <a:pPr algn="ctr" eaLnBrk="1" hangingPunct="1"/>
            <a:r>
              <a:rPr lang="en-US" altLang="en-US" sz="3200" b="1" dirty="0">
                <a:cs typeface="Times New Roman" panose="02020603050405020304" pitchFamily="18" charset="0"/>
              </a:rPr>
              <a:t>Aging and Decline Affects QOL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8608B51-426E-4C9A-B71D-344047A92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961" y="1836738"/>
            <a:ext cx="7529640" cy="79857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Small Change in Cognitive Capability could have profound impact on Independence</a:t>
            </a:r>
          </a:p>
        </p:txBody>
      </p:sp>
      <p:sp>
        <p:nvSpPr>
          <p:cNvPr id="36868" name="Freeform 9">
            <a:extLst>
              <a:ext uri="{FF2B5EF4-FFF2-40B4-BE49-F238E27FC236}">
                <a16:creationId xmlns:a16="http://schemas.microsoft.com/office/drawing/2014/main" id="{07E95C6D-D5B2-4FC0-A21C-037236203B42}"/>
              </a:ext>
            </a:extLst>
          </p:cNvPr>
          <p:cNvSpPr>
            <a:spLocks/>
          </p:cNvSpPr>
          <p:nvPr/>
        </p:nvSpPr>
        <p:spPr bwMode="auto">
          <a:xfrm>
            <a:off x="4933950" y="2894014"/>
            <a:ext cx="5562600" cy="1616075"/>
          </a:xfrm>
          <a:custGeom>
            <a:avLst/>
            <a:gdLst>
              <a:gd name="T0" fmla="*/ 2147483646 w 4146"/>
              <a:gd name="T1" fmla="*/ 2147483646 h 1213"/>
              <a:gd name="T2" fmla="*/ 2147483646 w 4146"/>
              <a:gd name="T3" fmla="*/ 2147483646 h 1213"/>
              <a:gd name="T4" fmla="*/ 2147483646 w 4146"/>
              <a:gd name="T5" fmla="*/ 2147483646 h 1213"/>
              <a:gd name="T6" fmla="*/ 2147483646 w 4146"/>
              <a:gd name="T7" fmla="*/ 2147483646 h 1213"/>
              <a:gd name="T8" fmla="*/ 2147483646 w 4146"/>
              <a:gd name="T9" fmla="*/ 2147483646 h 1213"/>
              <a:gd name="T10" fmla="*/ 2147483646 w 4146"/>
              <a:gd name="T11" fmla="*/ 2147483646 h 1213"/>
              <a:gd name="T12" fmla="*/ 2147483646 w 4146"/>
              <a:gd name="T13" fmla="*/ 2147483646 h 1213"/>
              <a:gd name="T14" fmla="*/ 2147483646 w 4146"/>
              <a:gd name="T15" fmla="*/ 2147483646 h 1213"/>
              <a:gd name="T16" fmla="*/ 2147483646 w 4146"/>
              <a:gd name="T17" fmla="*/ 2147483646 h 1213"/>
              <a:gd name="T18" fmla="*/ 2147483646 w 4146"/>
              <a:gd name="T19" fmla="*/ 2147483646 h 1213"/>
              <a:gd name="T20" fmla="*/ 2147483646 w 4146"/>
              <a:gd name="T21" fmla="*/ 2147483646 h 1213"/>
              <a:gd name="T22" fmla="*/ 2147483646 w 4146"/>
              <a:gd name="T23" fmla="*/ 2147483646 h 1213"/>
              <a:gd name="T24" fmla="*/ 2147483646 w 4146"/>
              <a:gd name="T25" fmla="*/ 2147483646 h 1213"/>
              <a:gd name="T26" fmla="*/ 2147483646 w 4146"/>
              <a:gd name="T27" fmla="*/ 2147483646 h 1213"/>
              <a:gd name="T28" fmla="*/ 2147483646 w 4146"/>
              <a:gd name="T29" fmla="*/ 2147483646 h 1213"/>
              <a:gd name="T30" fmla="*/ 2147483646 w 4146"/>
              <a:gd name="T31" fmla="*/ 2147483646 h 1213"/>
              <a:gd name="T32" fmla="*/ 2147483646 w 4146"/>
              <a:gd name="T33" fmla="*/ 2147483646 h 1213"/>
              <a:gd name="T34" fmla="*/ 2147483646 w 4146"/>
              <a:gd name="T35" fmla="*/ 2147483646 h 1213"/>
              <a:gd name="T36" fmla="*/ 2147483646 w 4146"/>
              <a:gd name="T37" fmla="*/ 2147483646 h 1213"/>
              <a:gd name="T38" fmla="*/ 2147483646 w 4146"/>
              <a:gd name="T39" fmla="*/ 2147483646 h 1213"/>
              <a:gd name="T40" fmla="*/ 2147483646 w 4146"/>
              <a:gd name="T41" fmla="*/ 2147483646 h 1213"/>
              <a:gd name="T42" fmla="*/ 2147483646 w 4146"/>
              <a:gd name="T43" fmla="*/ 2147483646 h 1213"/>
              <a:gd name="T44" fmla="*/ 2147483646 w 4146"/>
              <a:gd name="T45" fmla="*/ 2147483646 h 1213"/>
              <a:gd name="T46" fmla="*/ 2147483646 w 4146"/>
              <a:gd name="T47" fmla="*/ 2147483646 h 1213"/>
              <a:gd name="T48" fmla="*/ 2147483646 w 4146"/>
              <a:gd name="T49" fmla="*/ 2147483646 h 1213"/>
              <a:gd name="T50" fmla="*/ 2147483646 w 4146"/>
              <a:gd name="T51" fmla="*/ 2147483646 h 1213"/>
              <a:gd name="T52" fmla="*/ 2147483646 w 4146"/>
              <a:gd name="T53" fmla="*/ 2147483646 h 1213"/>
              <a:gd name="T54" fmla="*/ 2147483646 w 4146"/>
              <a:gd name="T55" fmla="*/ 2147483646 h 1213"/>
              <a:gd name="T56" fmla="*/ 2147483646 w 4146"/>
              <a:gd name="T57" fmla="*/ 2147483646 h 1213"/>
              <a:gd name="T58" fmla="*/ 2147483646 w 4146"/>
              <a:gd name="T59" fmla="*/ 2147483646 h 1213"/>
              <a:gd name="T60" fmla="*/ 2147483646 w 4146"/>
              <a:gd name="T61" fmla="*/ 2147483646 h 1213"/>
              <a:gd name="T62" fmla="*/ 2147483646 w 4146"/>
              <a:gd name="T63" fmla="*/ 2147483646 h 1213"/>
              <a:gd name="T64" fmla="*/ 2147483646 w 4146"/>
              <a:gd name="T65" fmla="*/ 2147483646 h 1213"/>
              <a:gd name="T66" fmla="*/ 2147483646 w 4146"/>
              <a:gd name="T67" fmla="*/ 2147483646 h 1213"/>
              <a:gd name="T68" fmla="*/ 2147483646 w 4146"/>
              <a:gd name="T69" fmla="*/ 2147483646 h 1213"/>
              <a:gd name="T70" fmla="*/ 2147483646 w 4146"/>
              <a:gd name="T71" fmla="*/ 2147483646 h 1213"/>
              <a:gd name="T72" fmla="*/ 2147483646 w 4146"/>
              <a:gd name="T73" fmla="*/ 2147483646 h 1213"/>
              <a:gd name="T74" fmla="*/ 2147483646 w 4146"/>
              <a:gd name="T75" fmla="*/ 2147483646 h 1213"/>
              <a:gd name="T76" fmla="*/ 2147483646 w 4146"/>
              <a:gd name="T77" fmla="*/ 2147483646 h 1213"/>
              <a:gd name="T78" fmla="*/ 2147483646 w 4146"/>
              <a:gd name="T79" fmla="*/ 2147483646 h 1213"/>
              <a:gd name="T80" fmla="*/ 2147483646 w 4146"/>
              <a:gd name="T81" fmla="*/ 2147483646 h 1213"/>
              <a:gd name="T82" fmla="*/ 2147483646 w 4146"/>
              <a:gd name="T83" fmla="*/ 2147483646 h 1213"/>
              <a:gd name="T84" fmla="*/ 2147483646 w 4146"/>
              <a:gd name="T85" fmla="*/ 0 h 1213"/>
              <a:gd name="T86" fmla="*/ 2147483646 w 4146"/>
              <a:gd name="T87" fmla="*/ 2147483646 h 1213"/>
              <a:gd name="T88" fmla="*/ 2147483646 w 4146"/>
              <a:gd name="T89" fmla="*/ 2147483646 h 1213"/>
              <a:gd name="T90" fmla="*/ 2147483646 w 4146"/>
              <a:gd name="T91" fmla="*/ 2147483646 h 1213"/>
              <a:gd name="T92" fmla="*/ 2147483646 w 4146"/>
              <a:gd name="T93" fmla="*/ 2147483646 h 1213"/>
              <a:gd name="T94" fmla="*/ 2147483646 w 4146"/>
              <a:gd name="T95" fmla="*/ 2147483646 h 1213"/>
              <a:gd name="T96" fmla="*/ 2147483646 w 4146"/>
              <a:gd name="T97" fmla="*/ 2147483646 h 1213"/>
              <a:gd name="T98" fmla="*/ 2147483646 w 4146"/>
              <a:gd name="T99" fmla="*/ 2147483646 h 1213"/>
              <a:gd name="T100" fmla="*/ 2147483646 w 4146"/>
              <a:gd name="T101" fmla="*/ 2147483646 h 1213"/>
              <a:gd name="T102" fmla="*/ 2147483646 w 4146"/>
              <a:gd name="T103" fmla="*/ 2147483646 h 1213"/>
              <a:gd name="T104" fmla="*/ 2147483646 w 4146"/>
              <a:gd name="T105" fmla="*/ 2147483646 h 1213"/>
              <a:gd name="T106" fmla="*/ 2147483646 w 4146"/>
              <a:gd name="T107" fmla="*/ 2147483646 h 1213"/>
              <a:gd name="T108" fmla="*/ 2147483646 w 4146"/>
              <a:gd name="T109" fmla="*/ 2147483646 h 1213"/>
              <a:gd name="T110" fmla="*/ 2147483646 w 4146"/>
              <a:gd name="T111" fmla="*/ 2147483646 h 1213"/>
              <a:gd name="T112" fmla="*/ 2147483646 w 4146"/>
              <a:gd name="T113" fmla="*/ 2147483646 h 1213"/>
              <a:gd name="T114" fmla="*/ 0 w 4146"/>
              <a:gd name="T115" fmla="*/ 2147483646 h 12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146"/>
              <a:gd name="T175" fmla="*/ 0 h 1213"/>
              <a:gd name="T176" fmla="*/ 4146 w 4146"/>
              <a:gd name="T177" fmla="*/ 1213 h 121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146" h="1213">
                <a:moveTo>
                  <a:pt x="0" y="1190"/>
                </a:moveTo>
                <a:lnTo>
                  <a:pt x="2" y="1211"/>
                </a:lnTo>
                <a:lnTo>
                  <a:pt x="84" y="1202"/>
                </a:lnTo>
                <a:lnTo>
                  <a:pt x="158" y="1193"/>
                </a:lnTo>
                <a:lnTo>
                  <a:pt x="230" y="1179"/>
                </a:lnTo>
                <a:lnTo>
                  <a:pt x="232" y="1179"/>
                </a:lnTo>
                <a:lnTo>
                  <a:pt x="307" y="1162"/>
                </a:lnTo>
                <a:lnTo>
                  <a:pt x="309" y="1162"/>
                </a:lnTo>
                <a:lnTo>
                  <a:pt x="425" y="1121"/>
                </a:lnTo>
                <a:lnTo>
                  <a:pt x="419" y="1111"/>
                </a:lnTo>
                <a:lnTo>
                  <a:pt x="423" y="1121"/>
                </a:lnTo>
                <a:lnTo>
                  <a:pt x="537" y="1083"/>
                </a:lnTo>
                <a:lnTo>
                  <a:pt x="539" y="1083"/>
                </a:lnTo>
                <a:lnTo>
                  <a:pt x="653" y="1039"/>
                </a:lnTo>
                <a:lnTo>
                  <a:pt x="763" y="991"/>
                </a:lnTo>
                <a:lnTo>
                  <a:pt x="763" y="990"/>
                </a:lnTo>
                <a:lnTo>
                  <a:pt x="870" y="937"/>
                </a:lnTo>
                <a:lnTo>
                  <a:pt x="872" y="937"/>
                </a:lnTo>
                <a:lnTo>
                  <a:pt x="974" y="877"/>
                </a:lnTo>
                <a:lnTo>
                  <a:pt x="1074" y="810"/>
                </a:lnTo>
                <a:lnTo>
                  <a:pt x="1170" y="737"/>
                </a:lnTo>
                <a:lnTo>
                  <a:pt x="1262" y="654"/>
                </a:lnTo>
                <a:lnTo>
                  <a:pt x="1353" y="570"/>
                </a:lnTo>
                <a:lnTo>
                  <a:pt x="1441" y="480"/>
                </a:lnTo>
                <a:lnTo>
                  <a:pt x="1525" y="394"/>
                </a:lnTo>
                <a:lnTo>
                  <a:pt x="1609" y="310"/>
                </a:lnTo>
                <a:lnTo>
                  <a:pt x="1601" y="301"/>
                </a:lnTo>
                <a:lnTo>
                  <a:pt x="1609" y="310"/>
                </a:lnTo>
                <a:lnTo>
                  <a:pt x="1689" y="234"/>
                </a:lnTo>
                <a:lnTo>
                  <a:pt x="1767" y="164"/>
                </a:lnTo>
                <a:lnTo>
                  <a:pt x="1759" y="155"/>
                </a:lnTo>
                <a:lnTo>
                  <a:pt x="1767" y="164"/>
                </a:lnTo>
                <a:lnTo>
                  <a:pt x="1846" y="106"/>
                </a:lnTo>
                <a:lnTo>
                  <a:pt x="1926" y="58"/>
                </a:lnTo>
                <a:lnTo>
                  <a:pt x="1918" y="50"/>
                </a:lnTo>
                <a:lnTo>
                  <a:pt x="1924" y="60"/>
                </a:lnTo>
                <a:lnTo>
                  <a:pt x="2000" y="30"/>
                </a:lnTo>
                <a:lnTo>
                  <a:pt x="1994" y="20"/>
                </a:lnTo>
                <a:lnTo>
                  <a:pt x="1996" y="30"/>
                </a:lnTo>
                <a:lnTo>
                  <a:pt x="2072" y="21"/>
                </a:lnTo>
                <a:lnTo>
                  <a:pt x="2070" y="11"/>
                </a:lnTo>
                <a:lnTo>
                  <a:pt x="2070" y="21"/>
                </a:lnTo>
                <a:lnTo>
                  <a:pt x="2148" y="30"/>
                </a:lnTo>
                <a:lnTo>
                  <a:pt x="2148" y="20"/>
                </a:lnTo>
                <a:lnTo>
                  <a:pt x="2144" y="30"/>
                </a:lnTo>
                <a:lnTo>
                  <a:pt x="2220" y="60"/>
                </a:lnTo>
                <a:lnTo>
                  <a:pt x="2224" y="50"/>
                </a:lnTo>
                <a:lnTo>
                  <a:pt x="2218" y="58"/>
                </a:lnTo>
                <a:lnTo>
                  <a:pt x="2298" y="106"/>
                </a:lnTo>
                <a:lnTo>
                  <a:pt x="2375" y="164"/>
                </a:lnTo>
                <a:lnTo>
                  <a:pt x="2381" y="155"/>
                </a:lnTo>
                <a:lnTo>
                  <a:pt x="2375" y="164"/>
                </a:lnTo>
                <a:lnTo>
                  <a:pt x="2455" y="234"/>
                </a:lnTo>
                <a:lnTo>
                  <a:pt x="2537" y="310"/>
                </a:lnTo>
                <a:lnTo>
                  <a:pt x="2543" y="301"/>
                </a:lnTo>
                <a:lnTo>
                  <a:pt x="2535" y="310"/>
                </a:lnTo>
                <a:lnTo>
                  <a:pt x="2619" y="394"/>
                </a:lnTo>
                <a:lnTo>
                  <a:pt x="2701" y="480"/>
                </a:lnTo>
                <a:lnTo>
                  <a:pt x="2789" y="570"/>
                </a:lnTo>
                <a:lnTo>
                  <a:pt x="2791" y="570"/>
                </a:lnTo>
                <a:lnTo>
                  <a:pt x="2882" y="654"/>
                </a:lnTo>
                <a:lnTo>
                  <a:pt x="2974" y="737"/>
                </a:lnTo>
                <a:lnTo>
                  <a:pt x="3070" y="810"/>
                </a:lnTo>
                <a:lnTo>
                  <a:pt x="3170" y="877"/>
                </a:lnTo>
                <a:lnTo>
                  <a:pt x="3274" y="937"/>
                </a:lnTo>
                <a:lnTo>
                  <a:pt x="3379" y="990"/>
                </a:lnTo>
                <a:lnTo>
                  <a:pt x="3381" y="991"/>
                </a:lnTo>
                <a:lnTo>
                  <a:pt x="3493" y="1039"/>
                </a:lnTo>
                <a:lnTo>
                  <a:pt x="3605" y="1083"/>
                </a:lnTo>
                <a:lnTo>
                  <a:pt x="3719" y="1121"/>
                </a:lnTo>
                <a:lnTo>
                  <a:pt x="3837" y="1162"/>
                </a:lnTo>
                <a:lnTo>
                  <a:pt x="3884" y="1176"/>
                </a:lnTo>
                <a:lnTo>
                  <a:pt x="3886" y="1176"/>
                </a:lnTo>
                <a:lnTo>
                  <a:pt x="3950" y="1188"/>
                </a:lnTo>
                <a:lnTo>
                  <a:pt x="4010" y="1199"/>
                </a:lnTo>
                <a:lnTo>
                  <a:pt x="4012" y="1199"/>
                </a:lnTo>
                <a:lnTo>
                  <a:pt x="4072" y="1206"/>
                </a:lnTo>
                <a:lnTo>
                  <a:pt x="4144" y="1213"/>
                </a:lnTo>
                <a:lnTo>
                  <a:pt x="4146" y="1192"/>
                </a:lnTo>
                <a:lnTo>
                  <a:pt x="4074" y="1185"/>
                </a:lnTo>
                <a:lnTo>
                  <a:pt x="4014" y="1178"/>
                </a:lnTo>
                <a:lnTo>
                  <a:pt x="4012" y="1188"/>
                </a:lnTo>
                <a:lnTo>
                  <a:pt x="4014" y="1178"/>
                </a:lnTo>
                <a:lnTo>
                  <a:pt x="3954" y="1167"/>
                </a:lnTo>
                <a:lnTo>
                  <a:pt x="3890" y="1155"/>
                </a:lnTo>
                <a:lnTo>
                  <a:pt x="3888" y="1165"/>
                </a:lnTo>
                <a:lnTo>
                  <a:pt x="3892" y="1157"/>
                </a:lnTo>
                <a:lnTo>
                  <a:pt x="3845" y="1142"/>
                </a:lnTo>
                <a:lnTo>
                  <a:pt x="3727" y="1102"/>
                </a:lnTo>
                <a:lnTo>
                  <a:pt x="3613" y="1063"/>
                </a:lnTo>
                <a:lnTo>
                  <a:pt x="3609" y="1072"/>
                </a:lnTo>
                <a:lnTo>
                  <a:pt x="3615" y="1063"/>
                </a:lnTo>
                <a:lnTo>
                  <a:pt x="3503" y="1019"/>
                </a:lnTo>
                <a:lnTo>
                  <a:pt x="3391" y="972"/>
                </a:lnTo>
                <a:lnTo>
                  <a:pt x="3385" y="981"/>
                </a:lnTo>
                <a:lnTo>
                  <a:pt x="3391" y="972"/>
                </a:lnTo>
                <a:lnTo>
                  <a:pt x="3286" y="919"/>
                </a:lnTo>
                <a:lnTo>
                  <a:pt x="3182" y="860"/>
                </a:lnTo>
                <a:lnTo>
                  <a:pt x="3176" y="868"/>
                </a:lnTo>
                <a:lnTo>
                  <a:pt x="3184" y="860"/>
                </a:lnTo>
                <a:lnTo>
                  <a:pt x="3084" y="793"/>
                </a:lnTo>
                <a:lnTo>
                  <a:pt x="3076" y="802"/>
                </a:lnTo>
                <a:lnTo>
                  <a:pt x="3084" y="795"/>
                </a:lnTo>
                <a:lnTo>
                  <a:pt x="2988" y="721"/>
                </a:lnTo>
                <a:lnTo>
                  <a:pt x="2896" y="638"/>
                </a:lnTo>
                <a:lnTo>
                  <a:pt x="2805" y="554"/>
                </a:lnTo>
                <a:lnTo>
                  <a:pt x="2797" y="561"/>
                </a:lnTo>
                <a:lnTo>
                  <a:pt x="2805" y="554"/>
                </a:lnTo>
                <a:lnTo>
                  <a:pt x="2717" y="464"/>
                </a:lnTo>
                <a:lnTo>
                  <a:pt x="2635" y="378"/>
                </a:lnTo>
                <a:lnTo>
                  <a:pt x="2551" y="294"/>
                </a:lnTo>
                <a:lnTo>
                  <a:pt x="2469" y="218"/>
                </a:lnTo>
                <a:lnTo>
                  <a:pt x="2389" y="148"/>
                </a:lnTo>
                <a:lnTo>
                  <a:pt x="2389" y="146"/>
                </a:lnTo>
                <a:lnTo>
                  <a:pt x="2312" y="88"/>
                </a:lnTo>
                <a:lnTo>
                  <a:pt x="2232" y="41"/>
                </a:lnTo>
                <a:lnTo>
                  <a:pt x="2230" y="41"/>
                </a:lnTo>
                <a:lnTo>
                  <a:pt x="2154" y="11"/>
                </a:lnTo>
                <a:lnTo>
                  <a:pt x="2152" y="11"/>
                </a:lnTo>
                <a:lnTo>
                  <a:pt x="2150" y="9"/>
                </a:lnTo>
                <a:lnTo>
                  <a:pt x="2072" y="0"/>
                </a:lnTo>
                <a:lnTo>
                  <a:pt x="2070" y="0"/>
                </a:lnTo>
                <a:lnTo>
                  <a:pt x="1994" y="9"/>
                </a:lnTo>
                <a:lnTo>
                  <a:pt x="1990" y="11"/>
                </a:lnTo>
                <a:lnTo>
                  <a:pt x="1914" y="41"/>
                </a:lnTo>
                <a:lnTo>
                  <a:pt x="1912" y="41"/>
                </a:lnTo>
                <a:lnTo>
                  <a:pt x="1832" y="88"/>
                </a:lnTo>
                <a:lnTo>
                  <a:pt x="1753" y="146"/>
                </a:lnTo>
                <a:lnTo>
                  <a:pt x="1753" y="148"/>
                </a:lnTo>
                <a:lnTo>
                  <a:pt x="1675" y="218"/>
                </a:lnTo>
                <a:lnTo>
                  <a:pt x="1595" y="294"/>
                </a:lnTo>
                <a:lnTo>
                  <a:pt x="1593" y="294"/>
                </a:lnTo>
                <a:lnTo>
                  <a:pt x="1509" y="378"/>
                </a:lnTo>
                <a:lnTo>
                  <a:pt x="1425" y="464"/>
                </a:lnTo>
                <a:lnTo>
                  <a:pt x="1337" y="554"/>
                </a:lnTo>
                <a:lnTo>
                  <a:pt x="1345" y="561"/>
                </a:lnTo>
                <a:lnTo>
                  <a:pt x="1339" y="554"/>
                </a:lnTo>
                <a:lnTo>
                  <a:pt x="1248" y="638"/>
                </a:lnTo>
                <a:lnTo>
                  <a:pt x="1156" y="721"/>
                </a:lnTo>
                <a:lnTo>
                  <a:pt x="1060" y="795"/>
                </a:lnTo>
                <a:lnTo>
                  <a:pt x="1066" y="802"/>
                </a:lnTo>
                <a:lnTo>
                  <a:pt x="1060" y="793"/>
                </a:lnTo>
                <a:lnTo>
                  <a:pt x="960" y="860"/>
                </a:lnTo>
                <a:lnTo>
                  <a:pt x="858" y="919"/>
                </a:lnTo>
                <a:lnTo>
                  <a:pt x="864" y="928"/>
                </a:lnTo>
                <a:lnTo>
                  <a:pt x="858" y="919"/>
                </a:lnTo>
                <a:lnTo>
                  <a:pt x="751" y="972"/>
                </a:lnTo>
                <a:lnTo>
                  <a:pt x="757" y="981"/>
                </a:lnTo>
                <a:lnTo>
                  <a:pt x="753" y="972"/>
                </a:lnTo>
                <a:lnTo>
                  <a:pt x="643" y="1019"/>
                </a:lnTo>
                <a:lnTo>
                  <a:pt x="529" y="1063"/>
                </a:lnTo>
                <a:lnTo>
                  <a:pt x="533" y="1072"/>
                </a:lnTo>
                <a:lnTo>
                  <a:pt x="529" y="1063"/>
                </a:lnTo>
                <a:lnTo>
                  <a:pt x="415" y="1102"/>
                </a:lnTo>
                <a:lnTo>
                  <a:pt x="299" y="1142"/>
                </a:lnTo>
                <a:lnTo>
                  <a:pt x="303" y="1151"/>
                </a:lnTo>
                <a:lnTo>
                  <a:pt x="301" y="1142"/>
                </a:lnTo>
                <a:lnTo>
                  <a:pt x="226" y="1160"/>
                </a:lnTo>
                <a:lnTo>
                  <a:pt x="228" y="1169"/>
                </a:lnTo>
                <a:lnTo>
                  <a:pt x="226" y="1158"/>
                </a:lnTo>
                <a:lnTo>
                  <a:pt x="154" y="1172"/>
                </a:lnTo>
                <a:lnTo>
                  <a:pt x="156" y="1183"/>
                </a:lnTo>
                <a:lnTo>
                  <a:pt x="156" y="1172"/>
                </a:lnTo>
                <a:lnTo>
                  <a:pt x="82" y="1181"/>
                </a:lnTo>
                <a:lnTo>
                  <a:pt x="0" y="1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69" name="Freeform 9">
            <a:extLst>
              <a:ext uri="{FF2B5EF4-FFF2-40B4-BE49-F238E27FC236}">
                <a16:creationId xmlns:a16="http://schemas.microsoft.com/office/drawing/2014/main" id="{313E1C45-D00B-48D1-A757-EDA9EC16DD50}"/>
              </a:ext>
            </a:extLst>
          </p:cNvPr>
          <p:cNvSpPr>
            <a:spLocks/>
          </p:cNvSpPr>
          <p:nvPr/>
        </p:nvSpPr>
        <p:spPr bwMode="auto">
          <a:xfrm>
            <a:off x="1554163" y="2911475"/>
            <a:ext cx="5594350" cy="1581150"/>
          </a:xfrm>
          <a:custGeom>
            <a:avLst/>
            <a:gdLst>
              <a:gd name="T0" fmla="*/ 2147483646 w 4146"/>
              <a:gd name="T1" fmla="*/ 2147483646 h 1213"/>
              <a:gd name="T2" fmla="*/ 2147483646 w 4146"/>
              <a:gd name="T3" fmla="*/ 2147483646 h 1213"/>
              <a:gd name="T4" fmla="*/ 2147483646 w 4146"/>
              <a:gd name="T5" fmla="*/ 2147483646 h 1213"/>
              <a:gd name="T6" fmla="*/ 2147483646 w 4146"/>
              <a:gd name="T7" fmla="*/ 2147483646 h 1213"/>
              <a:gd name="T8" fmla="*/ 2147483646 w 4146"/>
              <a:gd name="T9" fmla="*/ 2147483646 h 1213"/>
              <a:gd name="T10" fmla="*/ 2147483646 w 4146"/>
              <a:gd name="T11" fmla="*/ 2147483646 h 1213"/>
              <a:gd name="T12" fmla="*/ 2147483646 w 4146"/>
              <a:gd name="T13" fmla="*/ 2147483646 h 1213"/>
              <a:gd name="T14" fmla="*/ 2147483646 w 4146"/>
              <a:gd name="T15" fmla="*/ 2147483646 h 1213"/>
              <a:gd name="T16" fmla="*/ 2147483646 w 4146"/>
              <a:gd name="T17" fmla="*/ 2147483646 h 1213"/>
              <a:gd name="T18" fmla="*/ 2147483646 w 4146"/>
              <a:gd name="T19" fmla="*/ 2147483646 h 1213"/>
              <a:gd name="T20" fmla="*/ 2147483646 w 4146"/>
              <a:gd name="T21" fmla="*/ 2147483646 h 1213"/>
              <a:gd name="T22" fmla="*/ 2147483646 w 4146"/>
              <a:gd name="T23" fmla="*/ 2147483646 h 1213"/>
              <a:gd name="T24" fmla="*/ 2147483646 w 4146"/>
              <a:gd name="T25" fmla="*/ 2147483646 h 1213"/>
              <a:gd name="T26" fmla="*/ 2147483646 w 4146"/>
              <a:gd name="T27" fmla="*/ 2147483646 h 1213"/>
              <a:gd name="T28" fmla="*/ 2147483646 w 4146"/>
              <a:gd name="T29" fmla="*/ 2147483646 h 1213"/>
              <a:gd name="T30" fmla="*/ 2147483646 w 4146"/>
              <a:gd name="T31" fmla="*/ 2147483646 h 1213"/>
              <a:gd name="T32" fmla="*/ 2147483646 w 4146"/>
              <a:gd name="T33" fmla="*/ 2147483646 h 1213"/>
              <a:gd name="T34" fmla="*/ 2147483646 w 4146"/>
              <a:gd name="T35" fmla="*/ 2147483646 h 1213"/>
              <a:gd name="T36" fmla="*/ 2147483646 w 4146"/>
              <a:gd name="T37" fmla="*/ 2147483646 h 1213"/>
              <a:gd name="T38" fmla="*/ 2147483646 w 4146"/>
              <a:gd name="T39" fmla="*/ 2147483646 h 1213"/>
              <a:gd name="T40" fmla="*/ 2147483646 w 4146"/>
              <a:gd name="T41" fmla="*/ 2147483646 h 1213"/>
              <a:gd name="T42" fmla="*/ 2147483646 w 4146"/>
              <a:gd name="T43" fmla="*/ 2147483646 h 1213"/>
              <a:gd name="T44" fmla="*/ 2147483646 w 4146"/>
              <a:gd name="T45" fmla="*/ 2147483646 h 1213"/>
              <a:gd name="T46" fmla="*/ 2147483646 w 4146"/>
              <a:gd name="T47" fmla="*/ 2147483646 h 1213"/>
              <a:gd name="T48" fmla="*/ 2147483646 w 4146"/>
              <a:gd name="T49" fmla="*/ 2147483646 h 1213"/>
              <a:gd name="T50" fmla="*/ 2147483646 w 4146"/>
              <a:gd name="T51" fmla="*/ 2147483646 h 1213"/>
              <a:gd name="T52" fmla="*/ 2147483646 w 4146"/>
              <a:gd name="T53" fmla="*/ 2147483646 h 1213"/>
              <a:gd name="T54" fmla="*/ 2147483646 w 4146"/>
              <a:gd name="T55" fmla="*/ 2147483646 h 1213"/>
              <a:gd name="T56" fmla="*/ 2147483646 w 4146"/>
              <a:gd name="T57" fmla="*/ 2147483646 h 1213"/>
              <a:gd name="T58" fmla="*/ 2147483646 w 4146"/>
              <a:gd name="T59" fmla="*/ 2147483646 h 1213"/>
              <a:gd name="T60" fmla="*/ 2147483646 w 4146"/>
              <a:gd name="T61" fmla="*/ 2147483646 h 1213"/>
              <a:gd name="T62" fmla="*/ 2147483646 w 4146"/>
              <a:gd name="T63" fmla="*/ 2147483646 h 1213"/>
              <a:gd name="T64" fmla="*/ 2147483646 w 4146"/>
              <a:gd name="T65" fmla="*/ 2147483646 h 1213"/>
              <a:gd name="T66" fmla="*/ 2147483646 w 4146"/>
              <a:gd name="T67" fmla="*/ 2147483646 h 1213"/>
              <a:gd name="T68" fmla="*/ 2147483646 w 4146"/>
              <a:gd name="T69" fmla="*/ 2147483646 h 1213"/>
              <a:gd name="T70" fmla="*/ 2147483646 w 4146"/>
              <a:gd name="T71" fmla="*/ 2147483646 h 1213"/>
              <a:gd name="T72" fmla="*/ 2147483646 w 4146"/>
              <a:gd name="T73" fmla="*/ 2147483646 h 1213"/>
              <a:gd name="T74" fmla="*/ 2147483646 w 4146"/>
              <a:gd name="T75" fmla="*/ 2147483646 h 1213"/>
              <a:gd name="T76" fmla="*/ 2147483646 w 4146"/>
              <a:gd name="T77" fmla="*/ 2147483646 h 1213"/>
              <a:gd name="T78" fmla="*/ 2147483646 w 4146"/>
              <a:gd name="T79" fmla="*/ 2147483646 h 1213"/>
              <a:gd name="T80" fmla="*/ 2147483646 w 4146"/>
              <a:gd name="T81" fmla="*/ 2147483646 h 1213"/>
              <a:gd name="T82" fmla="*/ 2147483646 w 4146"/>
              <a:gd name="T83" fmla="*/ 2147483646 h 1213"/>
              <a:gd name="T84" fmla="*/ 2147483646 w 4146"/>
              <a:gd name="T85" fmla="*/ 0 h 1213"/>
              <a:gd name="T86" fmla="*/ 2147483646 w 4146"/>
              <a:gd name="T87" fmla="*/ 2147483646 h 1213"/>
              <a:gd name="T88" fmla="*/ 2147483646 w 4146"/>
              <a:gd name="T89" fmla="*/ 2147483646 h 1213"/>
              <a:gd name="T90" fmla="*/ 2147483646 w 4146"/>
              <a:gd name="T91" fmla="*/ 2147483646 h 1213"/>
              <a:gd name="T92" fmla="*/ 2147483646 w 4146"/>
              <a:gd name="T93" fmla="*/ 2147483646 h 1213"/>
              <a:gd name="T94" fmla="*/ 2147483646 w 4146"/>
              <a:gd name="T95" fmla="*/ 2147483646 h 1213"/>
              <a:gd name="T96" fmla="*/ 2147483646 w 4146"/>
              <a:gd name="T97" fmla="*/ 2147483646 h 1213"/>
              <a:gd name="T98" fmla="*/ 2147483646 w 4146"/>
              <a:gd name="T99" fmla="*/ 2147483646 h 1213"/>
              <a:gd name="T100" fmla="*/ 2147483646 w 4146"/>
              <a:gd name="T101" fmla="*/ 2147483646 h 1213"/>
              <a:gd name="T102" fmla="*/ 2147483646 w 4146"/>
              <a:gd name="T103" fmla="*/ 2147483646 h 1213"/>
              <a:gd name="T104" fmla="*/ 2147483646 w 4146"/>
              <a:gd name="T105" fmla="*/ 2147483646 h 1213"/>
              <a:gd name="T106" fmla="*/ 2147483646 w 4146"/>
              <a:gd name="T107" fmla="*/ 2147483646 h 1213"/>
              <a:gd name="T108" fmla="*/ 2147483646 w 4146"/>
              <a:gd name="T109" fmla="*/ 2147483646 h 1213"/>
              <a:gd name="T110" fmla="*/ 2147483646 w 4146"/>
              <a:gd name="T111" fmla="*/ 2147483646 h 1213"/>
              <a:gd name="T112" fmla="*/ 2147483646 w 4146"/>
              <a:gd name="T113" fmla="*/ 2147483646 h 1213"/>
              <a:gd name="T114" fmla="*/ 0 w 4146"/>
              <a:gd name="T115" fmla="*/ 2147483646 h 121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146"/>
              <a:gd name="T175" fmla="*/ 0 h 1213"/>
              <a:gd name="T176" fmla="*/ 4146 w 4146"/>
              <a:gd name="T177" fmla="*/ 1213 h 121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146" h="1213">
                <a:moveTo>
                  <a:pt x="0" y="1190"/>
                </a:moveTo>
                <a:lnTo>
                  <a:pt x="2" y="1211"/>
                </a:lnTo>
                <a:lnTo>
                  <a:pt x="84" y="1202"/>
                </a:lnTo>
                <a:lnTo>
                  <a:pt x="158" y="1193"/>
                </a:lnTo>
                <a:lnTo>
                  <a:pt x="230" y="1179"/>
                </a:lnTo>
                <a:lnTo>
                  <a:pt x="232" y="1179"/>
                </a:lnTo>
                <a:lnTo>
                  <a:pt x="307" y="1162"/>
                </a:lnTo>
                <a:lnTo>
                  <a:pt x="309" y="1162"/>
                </a:lnTo>
                <a:lnTo>
                  <a:pt x="425" y="1121"/>
                </a:lnTo>
                <a:lnTo>
                  <a:pt x="419" y="1111"/>
                </a:lnTo>
                <a:lnTo>
                  <a:pt x="423" y="1121"/>
                </a:lnTo>
                <a:lnTo>
                  <a:pt x="537" y="1083"/>
                </a:lnTo>
                <a:lnTo>
                  <a:pt x="539" y="1083"/>
                </a:lnTo>
                <a:lnTo>
                  <a:pt x="653" y="1039"/>
                </a:lnTo>
                <a:lnTo>
                  <a:pt x="763" y="991"/>
                </a:lnTo>
                <a:lnTo>
                  <a:pt x="763" y="990"/>
                </a:lnTo>
                <a:lnTo>
                  <a:pt x="870" y="937"/>
                </a:lnTo>
                <a:lnTo>
                  <a:pt x="872" y="937"/>
                </a:lnTo>
                <a:lnTo>
                  <a:pt x="974" y="877"/>
                </a:lnTo>
                <a:lnTo>
                  <a:pt x="1074" y="810"/>
                </a:lnTo>
                <a:lnTo>
                  <a:pt x="1170" y="737"/>
                </a:lnTo>
                <a:lnTo>
                  <a:pt x="1262" y="654"/>
                </a:lnTo>
                <a:lnTo>
                  <a:pt x="1353" y="570"/>
                </a:lnTo>
                <a:lnTo>
                  <a:pt x="1441" y="480"/>
                </a:lnTo>
                <a:lnTo>
                  <a:pt x="1525" y="394"/>
                </a:lnTo>
                <a:lnTo>
                  <a:pt x="1609" y="310"/>
                </a:lnTo>
                <a:lnTo>
                  <a:pt x="1601" y="301"/>
                </a:lnTo>
                <a:lnTo>
                  <a:pt x="1609" y="310"/>
                </a:lnTo>
                <a:lnTo>
                  <a:pt x="1689" y="234"/>
                </a:lnTo>
                <a:lnTo>
                  <a:pt x="1767" y="164"/>
                </a:lnTo>
                <a:lnTo>
                  <a:pt x="1759" y="155"/>
                </a:lnTo>
                <a:lnTo>
                  <a:pt x="1767" y="164"/>
                </a:lnTo>
                <a:lnTo>
                  <a:pt x="1846" y="106"/>
                </a:lnTo>
                <a:lnTo>
                  <a:pt x="1926" y="58"/>
                </a:lnTo>
                <a:lnTo>
                  <a:pt x="1918" y="50"/>
                </a:lnTo>
                <a:lnTo>
                  <a:pt x="1924" y="60"/>
                </a:lnTo>
                <a:lnTo>
                  <a:pt x="2000" y="30"/>
                </a:lnTo>
                <a:lnTo>
                  <a:pt x="1994" y="20"/>
                </a:lnTo>
                <a:lnTo>
                  <a:pt x="1996" y="30"/>
                </a:lnTo>
                <a:lnTo>
                  <a:pt x="2072" y="21"/>
                </a:lnTo>
                <a:lnTo>
                  <a:pt x="2070" y="11"/>
                </a:lnTo>
                <a:lnTo>
                  <a:pt x="2070" y="21"/>
                </a:lnTo>
                <a:lnTo>
                  <a:pt x="2148" y="30"/>
                </a:lnTo>
                <a:lnTo>
                  <a:pt x="2148" y="20"/>
                </a:lnTo>
                <a:lnTo>
                  <a:pt x="2144" y="30"/>
                </a:lnTo>
                <a:lnTo>
                  <a:pt x="2220" y="60"/>
                </a:lnTo>
                <a:lnTo>
                  <a:pt x="2224" y="50"/>
                </a:lnTo>
                <a:lnTo>
                  <a:pt x="2218" y="58"/>
                </a:lnTo>
                <a:lnTo>
                  <a:pt x="2298" y="106"/>
                </a:lnTo>
                <a:lnTo>
                  <a:pt x="2375" y="164"/>
                </a:lnTo>
                <a:lnTo>
                  <a:pt x="2381" y="155"/>
                </a:lnTo>
                <a:lnTo>
                  <a:pt x="2375" y="164"/>
                </a:lnTo>
                <a:lnTo>
                  <a:pt x="2455" y="234"/>
                </a:lnTo>
                <a:lnTo>
                  <a:pt x="2537" y="310"/>
                </a:lnTo>
                <a:lnTo>
                  <a:pt x="2543" y="301"/>
                </a:lnTo>
                <a:lnTo>
                  <a:pt x="2535" y="310"/>
                </a:lnTo>
                <a:lnTo>
                  <a:pt x="2619" y="394"/>
                </a:lnTo>
                <a:lnTo>
                  <a:pt x="2701" y="480"/>
                </a:lnTo>
                <a:lnTo>
                  <a:pt x="2789" y="570"/>
                </a:lnTo>
                <a:lnTo>
                  <a:pt x="2791" y="570"/>
                </a:lnTo>
                <a:lnTo>
                  <a:pt x="2882" y="654"/>
                </a:lnTo>
                <a:lnTo>
                  <a:pt x="2974" y="737"/>
                </a:lnTo>
                <a:lnTo>
                  <a:pt x="3070" y="810"/>
                </a:lnTo>
                <a:lnTo>
                  <a:pt x="3170" y="877"/>
                </a:lnTo>
                <a:lnTo>
                  <a:pt x="3274" y="937"/>
                </a:lnTo>
                <a:lnTo>
                  <a:pt x="3379" y="990"/>
                </a:lnTo>
                <a:lnTo>
                  <a:pt x="3381" y="991"/>
                </a:lnTo>
                <a:lnTo>
                  <a:pt x="3493" y="1039"/>
                </a:lnTo>
                <a:lnTo>
                  <a:pt x="3605" y="1083"/>
                </a:lnTo>
                <a:lnTo>
                  <a:pt x="3719" y="1121"/>
                </a:lnTo>
                <a:lnTo>
                  <a:pt x="3837" y="1162"/>
                </a:lnTo>
                <a:lnTo>
                  <a:pt x="3884" y="1176"/>
                </a:lnTo>
                <a:lnTo>
                  <a:pt x="3886" y="1176"/>
                </a:lnTo>
                <a:lnTo>
                  <a:pt x="3950" y="1188"/>
                </a:lnTo>
                <a:lnTo>
                  <a:pt x="4010" y="1199"/>
                </a:lnTo>
                <a:lnTo>
                  <a:pt x="4012" y="1199"/>
                </a:lnTo>
                <a:lnTo>
                  <a:pt x="4072" y="1206"/>
                </a:lnTo>
                <a:lnTo>
                  <a:pt x="4144" y="1213"/>
                </a:lnTo>
                <a:lnTo>
                  <a:pt x="4146" y="1192"/>
                </a:lnTo>
                <a:lnTo>
                  <a:pt x="4074" y="1185"/>
                </a:lnTo>
                <a:lnTo>
                  <a:pt x="4014" y="1178"/>
                </a:lnTo>
                <a:lnTo>
                  <a:pt x="4012" y="1188"/>
                </a:lnTo>
                <a:lnTo>
                  <a:pt x="4014" y="1178"/>
                </a:lnTo>
                <a:lnTo>
                  <a:pt x="3954" y="1167"/>
                </a:lnTo>
                <a:lnTo>
                  <a:pt x="3890" y="1155"/>
                </a:lnTo>
                <a:lnTo>
                  <a:pt x="3888" y="1165"/>
                </a:lnTo>
                <a:lnTo>
                  <a:pt x="3892" y="1157"/>
                </a:lnTo>
                <a:lnTo>
                  <a:pt x="3845" y="1142"/>
                </a:lnTo>
                <a:lnTo>
                  <a:pt x="3727" y="1102"/>
                </a:lnTo>
                <a:lnTo>
                  <a:pt x="3613" y="1063"/>
                </a:lnTo>
                <a:lnTo>
                  <a:pt x="3609" y="1072"/>
                </a:lnTo>
                <a:lnTo>
                  <a:pt x="3615" y="1063"/>
                </a:lnTo>
                <a:lnTo>
                  <a:pt x="3503" y="1019"/>
                </a:lnTo>
                <a:lnTo>
                  <a:pt x="3391" y="972"/>
                </a:lnTo>
                <a:lnTo>
                  <a:pt x="3385" y="981"/>
                </a:lnTo>
                <a:lnTo>
                  <a:pt x="3391" y="972"/>
                </a:lnTo>
                <a:lnTo>
                  <a:pt x="3286" y="919"/>
                </a:lnTo>
                <a:lnTo>
                  <a:pt x="3182" y="860"/>
                </a:lnTo>
                <a:lnTo>
                  <a:pt x="3176" y="868"/>
                </a:lnTo>
                <a:lnTo>
                  <a:pt x="3184" y="860"/>
                </a:lnTo>
                <a:lnTo>
                  <a:pt x="3084" y="793"/>
                </a:lnTo>
                <a:lnTo>
                  <a:pt x="3076" y="802"/>
                </a:lnTo>
                <a:lnTo>
                  <a:pt x="3084" y="795"/>
                </a:lnTo>
                <a:lnTo>
                  <a:pt x="2988" y="721"/>
                </a:lnTo>
                <a:lnTo>
                  <a:pt x="2896" y="638"/>
                </a:lnTo>
                <a:lnTo>
                  <a:pt x="2805" y="554"/>
                </a:lnTo>
                <a:lnTo>
                  <a:pt x="2797" y="561"/>
                </a:lnTo>
                <a:lnTo>
                  <a:pt x="2805" y="554"/>
                </a:lnTo>
                <a:lnTo>
                  <a:pt x="2717" y="464"/>
                </a:lnTo>
                <a:lnTo>
                  <a:pt x="2635" y="378"/>
                </a:lnTo>
                <a:lnTo>
                  <a:pt x="2551" y="294"/>
                </a:lnTo>
                <a:lnTo>
                  <a:pt x="2469" y="218"/>
                </a:lnTo>
                <a:lnTo>
                  <a:pt x="2389" y="148"/>
                </a:lnTo>
                <a:lnTo>
                  <a:pt x="2389" y="146"/>
                </a:lnTo>
                <a:lnTo>
                  <a:pt x="2312" y="88"/>
                </a:lnTo>
                <a:lnTo>
                  <a:pt x="2232" y="41"/>
                </a:lnTo>
                <a:lnTo>
                  <a:pt x="2230" y="41"/>
                </a:lnTo>
                <a:lnTo>
                  <a:pt x="2154" y="11"/>
                </a:lnTo>
                <a:lnTo>
                  <a:pt x="2152" y="11"/>
                </a:lnTo>
                <a:lnTo>
                  <a:pt x="2150" y="9"/>
                </a:lnTo>
                <a:lnTo>
                  <a:pt x="2072" y="0"/>
                </a:lnTo>
                <a:lnTo>
                  <a:pt x="2070" y="0"/>
                </a:lnTo>
                <a:lnTo>
                  <a:pt x="1994" y="9"/>
                </a:lnTo>
                <a:lnTo>
                  <a:pt x="1990" y="11"/>
                </a:lnTo>
                <a:lnTo>
                  <a:pt x="1914" y="41"/>
                </a:lnTo>
                <a:lnTo>
                  <a:pt x="1912" y="41"/>
                </a:lnTo>
                <a:lnTo>
                  <a:pt x="1832" y="88"/>
                </a:lnTo>
                <a:lnTo>
                  <a:pt x="1753" y="146"/>
                </a:lnTo>
                <a:lnTo>
                  <a:pt x="1753" y="148"/>
                </a:lnTo>
                <a:lnTo>
                  <a:pt x="1675" y="218"/>
                </a:lnTo>
                <a:lnTo>
                  <a:pt x="1595" y="294"/>
                </a:lnTo>
                <a:lnTo>
                  <a:pt x="1593" y="294"/>
                </a:lnTo>
                <a:lnTo>
                  <a:pt x="1509" y="378"/>
                </a:lnTo>
                <a:lnTo>
                  <a:pt x="1425" y="464"/>
                </a:lnTo>
                <a:lnTo>
                  <a:pt x="1337" y="554"/>
                </a:lnTo>
                <a:lnTo>
                  <a:pt x="1345" y="561"/>
                </a:lnTo>
                <a:lnTo>
                  <a:pt x="1339" y="554"/>
                </a:lnTo>
                <a:lnTo>
                  <a:pt x="1248" y="638"/>
                </a:lnTo>
                <a:lnTo>
                  <a:pt x="1156" y="721"/>
                </a:lnTo>
                <a:lnTo>
                  <a:pt x="1060" y="795"/>
                </a:lnTo>
                <a:lnTo>
                  <a:pt x="1066" y="802"/>
                </a:lnTo>
                <a:lnTo>
                  <a:pt x="1060" y="793"/>
                </a:lnTo>
                <a:lnTo>
                  <a:pt x="960" y="860"/>
                </a:lnTo>
                <a:lnTo>
                  <a:pt x="858" y="919"/>
                </a:lnTo>
                <a:lnTo>
                  <a:pt x="864" y="928"/>
                </a:lnTo>
                <a:lnTo>
                  <a:pt x="858" y="919"/>
                </a:lnTo>
                <a:lnTo>
                  <a:pt x="751" y="972"/>
                </a:lnTo>
                <a:lnTo>
                  <a:pt x="757" y="981"/>
                </a:lnTo>
                <a:lnTo>
                  <a:pt x="753" y="972"/>
                </a:lnTo>
                <a:lnTo>
                  <a:pt x="643" y="1019"/>
                </a:lnTo>
                <a:lnTo>
                  <a:pt x="529" y="1063"/>
                </a:lnTo>
                <a:lnTo>
                  <a:pt x="533" y="1072"/>
                </a:lnTo>
                <a:lnTo>
                  <a:pt x="529" y="1063"/>
                </a:lnTo>
                <a:lnTo>
                  <a:pt x="415" y="1102"/>
                </a:lnTo>
                <a:lnTo>
                  <a:pt x="299" y="1142"/>
                </a:lnTo>
                <a:lnTo>
                  <a:pt x="303" y="1151"/>
                </a:lnTo>
                <a:lnTo>
                  <a:pt x="301" y="1142"/>
                </a:lnTo>
                <a:lnTo>
                  <a:pt x="226" y="1160"/>
                </a:lnTo>
                <a:lnTo>
                  <a:pt x="228" y="1169"/>
                </a:lnTo>
                <a:lnTo>
                  <a:pt x="226" y="1158"/>
                </a:lnTo>
                <a:lnTo>
                  <a:pt x="154" y="1172"/>
                </a:lnTo>
                <a:lnTo>
                  <a:pt x="156" y="1183"/>
                </a:lnTo>
                <a:lnTo>
                  <a:pt x="156" y="1172"/>
                </a:lnTo>
                <a:lnTo>
                  <a:pt x="82" y="1181"/>
                </a:lnTo>
                <a:lnTo>
                  <a:pt x="0" y="11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70" name="Line 21">
            <a:extLst>
              <a:ext uri="{FF2B5EF4-FFF2-40B4-BE49-F238E27FC236}">
                <a16:creationId xmlns:a16="http://schemas.microsoft.com/office/drawing/2014/main" id="{8FBD5C9E-8C5B-4682-A84E-34DFC37FA1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8801" y="6119813"/>
            <a:ext cx="3914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71" name="Line 19">
            <a:extLst>
              <a:ext uri="{FF2B5EF4-FFF2-40B4-BE49-F238E27FC236}">
                <a16:creationId xmlns:a16="http://schemas.microsoft.com/office/drawing/2014/main" id="{0DD55A3C-5413-42F5-AEB6-5B177FBDEB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1" y="6119813"/>
            <a:ext cx="37322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72" name="Text Box 24">
            <a:extLst>
              <a:ext uri="{FF2B5EF4-FFF2-40B4-BE49-F238E27FC236}">
                <a16:creationId xmlns:a16="http://schemas.microsoft.com/office/drawing/2014/main" id="{061DB062-7141-4D21-8B6F-795C20CA4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901" y="3244334"/>
            <a:ext cx="15141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SzPct val="11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Approx. 15%</a:t>
            </a:r>
          </a:p>
        </p:txBody>
      </p:sp>
      <p:sp>
        <p:nvSpPr>
          <p:cNvPr id="36873" name="Text Box 20">
            <a:extLst>
              <a:ext uri="{FF2B5EF4-FFF2-40B4-BE49-F238E27FC236}">
                <a16:creationId xmlns:a16="http://schemas.microsoft.com/office/drawing/2014/main" id="{4D35B0DF-F018-48C3-B037-56BF3548E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582" y="5443538"/>
            <a:ext cx="3465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SzPct val="11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Dependent Living</a:t>
            </a:r>
          </a:p>
        </p:txBody>
      </p:sp>
      <p:sp>
        <p:nvSpPr>
          <p:cNvPr id="36874" name="Text Box 18">
            <a:extLst>
              <a:ext uri="{FF2B5EF4-FFF2-40B4-BE49-F238E27FC236}">
                <a16:creationId xmlns:a16="http://schemas.microsoft.com/office/drawing/2014/main" id="{7B66EC54-5849-4859-A850-9F4BB528A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819" y="5443538"/>
            <a:ext cx="23423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SzPct val="11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75F6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Independent Living</a:t>
            </a:r>
          </a:p>
        </p:txBody>
      </p:sp>
      <p:sp>
        <p:nvSpPr>
          <p:cNvPr id="36875" name="Rectangle 8">
            <a:extLst>
              <a:ext uri="{FF2B5EF4-FFF2-40B4-BE49-F238E27FC236}">
                <a16:creationId xmlns:a16="http://schemas.microsoft.com/office/drawing/2014/main" id="{A2538732-73E9-4F23-ADFB-9B5761F5CE5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025650" y="5016500"/>
            <a:ext cx="7437438" cy="460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350"/>
              </a:spcBef>
              <a:buSzPct val="11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400" b="1" dirty="0"/>
              <a:t>Down Syndrome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400425"/>
          </a:xfrm>
          <a:solidFill>
            <a:schemeClr val="bg2"/>
          </a:solidFill>
        </p:spPr>
        <p:txBody>
          <a:bodyPr/>
          <a:lstStyle/>
          <a:p>
            <a:r>
              <a:rPr lang="en-US" altLang="en-US" sz="2000" b="1" dirty="0">
                <a:solidFill>
                  <a:schemeClr val="tx1"/>
                </a:solidFill>
              </a:rPr>
              <a:t>Sleep disturbances, depression, sensory loss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Obesity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Thyroid dysfunction, B12/folate deficiency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Sleep Apnea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Gait dysfunction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Seizure Disorder</a:t>
            </a:r>
          </a:p>
          <a:p>
            <a:r>
              <a:rPr lang="en-US" altLang="en-US" sz="2000" b="1" dirty="0">
                <a:solidFill>
                  <a:schemeClr val="tx1"/>
                </a:solidFill>
              </a:rPr>
              <a:t>Early onset Alzheimer’s Disease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09AF5-E8DF-C13F-7E74-348EFE987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7632" y="1911096"/>
            <a:ext cx="2944368" cy="402336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Autism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29207" y="2492438"/>
            <a:ext cx="2944368" cy="368458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Chronic Pain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Dysphagia, aspiration, Esophageal strictures, gastritis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Dental caries, erosion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Motor dysfunction, </a:t>
            </a:r>
            <a:r>
              <a:rPr lang="en-US" sz="2000" b="1" dirty="0" err="1">
                <a:solidFill>
                  <a:schemeClr val="tx1"/>
                </a:solidFill>
              </a:rPr>
              <a:t>inc</a:t>
            </a:r>
            <a:r>
              <a:rPr lang="en-US" sz="2000" b="1" dirty="0">
                <a:solidFill>
                  <a:schemeClr val="tx1"/>
                </a:solidFill>
              </a:rPr>
              <a:t> spasticity and spinal cord dysfunction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Osteoporosis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Worsening bladder/bowel dysfunction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34925">
            <a:noFill/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DD Specific Aging and Health Complications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EA445-B910-8FDC-6D4D-73C657EEC0A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DA6F74C-2577-84F9-EF99-E7D25C672341}"/>
              </a:ext>
            </a:extLst>
          </p:cNvPr>
          <p:cNvSpPr txBox="1">
            <a:spLocks/>
          </p:cNvSpPr>
          <p:nvPr/>
        </p:nvSpPr>
        <p:spPr>
          <a:xfrm>
            <a:off x="8580120" y="2524306"/>
            <a:ext cx="3224784" cy="368458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83464" indent="-283464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tx1"/>
                </a:solidFill>
              </a:rPr>
              <a:t>Lifespan outcomes with Autism are unpredictable: some improve, some plateau, some lose skills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Restrictive behaviors such as ritualistic, compulsive or self injurious behaviors tend to become more infrequent with age</a:t>
            </a:r>
          </a:p>
          <a:p>
            <a:r>
              <a:rPr lang="en-US" sz="2600" b="1" dirty="0">
                <a:solidFill>
                  <a:schemeClr val="tx1"/>
                </a:solidFill>
              </a:rPr>
              <a:t>Seizures, accidental deaths (drowning, suffocation), earlier death from heart disease, aspiration pneumonia</a:t>
            </a:r>
          </a:p>
          <a:p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42C423-CD70-EBFA-1948-83F3EFD93359}"/>
              </a:ext>
            </a:extLst>
          </p:cNvPr>
          <p:cNvSpPr txBox="1">
            <a:spLocks/>
          </p:cNvSpPr>
          <p:nvPr/>
        </p:nvSpPr>
        <p:spPr>
          <a:xfrm>
            <a:off x="4436599" y="1911096"/>
            <a:ext cx="3529584" cy="40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cap="all" baseline="0">
                <a:solidFill>
                  <a:schemeClr val="accent1"/>
                </a:solidFill>
                <a:latin typeface="Gill Sans Nova" panose="020B0602020104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/>
              <a:t>Cerebral Palsy</a:t>
            </a:r>
          </a:p>
        </p:txBody>
      </p:sp>
    </p:spTree>
    <p:extLst>
      <p:ext uri="{BB962C8B-B14F-4D97-AF65-F5344CB8AC3E}">
        <p14:creationId xmlns:p14="http://schemas.microsoft.com/office/powerpoint/2010/main" val="131578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761E-5586-F873-EE14-794DA8DA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Relaying on the Healthcare system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27F05D3-53EA-38A7-D02D-A4957558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706" y="1947863"/>
            <a:ext cx="6476817" cy="4301855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0EE7F-3628-2477-EDC9-7A04DED63EDD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1947863"/>
            <a:ext cx="4572000" cy="40703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Diagnostic Overshadowing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Polypharmacy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Provide appropriate and necessary supports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GUIDE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95A7D-CAC9-FAFC-603F-7D3A79770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412" y="3980280"/>
            <a:ext cx="1943961" cy="1943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653D1-FA62-CCD5-0FC2-6F92C8E13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669148"/>
            <a:ext cx="2016177" cy="20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59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C5CEF98-C5F7-F58C-EEC3-9E8483CBF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Mom, dad and siblings also getting 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May transition to different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Friends also aging developing their own age related health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Community based supports adapting to age and its changes</a:t>
            </a:r>
          </a:p>
          <a:p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3A9CF2-AD16-1A08-3AB8-6FD07450E9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820" r="25820"/>
          <a:stretch>
            <a:fillRect/>
          </a:stretch>
        </p:blipFill>
        <p:spPr>
          <a:xfrm>
            <a:off x="8004748" y="1239592"/>
            <a:ext cx="3535180" cy="4861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24621AA-29E7-23DA-CC07-681FBD66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1108823"/>
            <a:ext cx="9917044" cy="676656"/>
          </a:xfrm>
        </p:spPr>
        <p:txBody>
          <a:bodyPr/>
          <a:lstStyle/>
          <a:p>
            <a:pPr algn="ctr"/>
            <a:r>
              <a:rPr lang="en-US" b="1" dirty="0"/>
              <a:t>Aging and the Impact Upon the Caregivers </a:t>
            </a:r>
          </a:p>
        </p:txBody>
      </p:sp>
    </p:spTree>
    <p:extLst>
      <p:ext uri="{BB962C8B-B14F-4D97-AF65-F5344CB8AC3E}">
        <p14:creationId xmlns:p14="http://schemas.microsoft.com/office/powerpoint/2010/main" val="150929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E0BA-E023-4A52-B99E-7D595B83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110462"/>
            <a:ext cx="4572000" cy="535434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2800" b="1" dirty="0"/>
              <a:t>Frequent issues experienced by families and caregivers include: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Denial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Anger / Frustration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Guilt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Loss and Grief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Letting Go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Financial Stress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Role Reversals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Social Isolation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Becoming patients themselves</a:t>
            </a:r>
          </a:p>
        </p:txBody>
      </p:sp>
      <p:sp>
        <p:nvSpPr>
          <p:cNvPr id="60418" name="Title 1">
            <a:extLst>
              <a:ext uri="{FF2B5EF4-FFF2-40B4-BE49-F238E27FC236}">
                <a16:creationId xmlns:a16="http://schemas.microsoft.com/office/drawing/2014/main" id="{BF171927-74C6-454B-92CE-4C6F0003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1" y="216908"/>
            <a:ext cx="9144000" cy="676656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100" b="1" dirty="0"/>
              <a:t>Impact on Families and Caregivers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9850A-FD78-47F7-95EC-95AC4DE71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94" r="25009" b="2"/>
          <a:stretch/>
        </p:blipFill>
        <p:spPr>
          <a:xfrm>
            <a:off x="6646264" y="10"/>
            <a:ext cx="5545736" cy="606308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75766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D513B6-DA30-6E11-BEFA-94430BE05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093" y="1955166"/>
            <a:ext cx="5952144" cy="40707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Supportive decision 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Living will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POLST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Concerns for abuse and neglect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Retirement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Bucket List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5BC81B-6E08-A258-4468-F9F6CE52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5" y="1070157"/>
            <a:ext cx="6419089" cy="676656"/>
          </a:xfrm>
        </p:spPr>
        <p:txBody>
          <a:bodyPr/>
          <a:lstStyle/>
          <a:p>
            <a:pPr algn="ctr"/>
            <a:r>
              <a:rPr lang="en-US" b="1" dirty="0"/>
              <a:t>Securing a positive future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708464E-BF09-6F31-4689-32A7B18DF0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542" r="19542"/>
          <a:stretch>
            <a:fillRect/>
          </a:stretch>
        </p:blipFill>
        <p:spPr>
          <a:xfrm>
            <a:off x="7417583" y="82296"/>
            <a:ext cx="3852948" cy="4212386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161380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DEC0DF-B5DE-B1D5-4395-A43C042FD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31E15D1-BFA1-6DC0-7B4B-395EC63B33F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ABF4ED-B423-A746-FBFE-4960F4EC0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8" t="16393" r="35020" b="7432"/>
          <a:stretch/>
        </p:blipFill>
        <p:spPr>
          <a:xfrm>
            <a:off x="84695" y="219822"/>
            <a:ext cx="4728272" cy="5843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DB2C4B-8AD5-7448-D0B5-E496E140D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82" y="1656114"/>
            <a:ext cx="2143317" cy="2143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15C42-E4A8-7232-26DC-7DEB5FC03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06" t="16721" r="35875" b="9635"/>
          <a:stretch/>
        </p:blipFill>
        <p:spPr>
          <a:xfrm>
            <a:off x="6194203" y="219822"/>
            <a:ext cx="4421798" cy="5685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D2D74D-0001-1E35-570F-7CE4E3369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557" y="162089"/>
            <a:ext cx="1837748" cy="18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94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3825E4-181F-96EA-5F35-5F46F260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BF1D2E-23B3-88B3-396A-511C1A1E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A4D1457-F08E-1306-5E2E-82259B3FCE9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049B4F-991F-FE71-F020-2939564E4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48" r="10062" b="7377"/>
          <a:stretch/>
        </p:blipFill>
        <p:spPr>
          <a:xfrm>
            <a:off x="442209" y="508256"/>
            <a:ext cx="9076544" cy="4693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F6A19-7AEE-B42E-179F-F9ABDB94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430" y="533654"/>
            <a:ext cx="2497892" cy="24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15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9">
            <a:extLst>
              <a:ext uri="{FF2B5EF4-FFF2-40B4-BE49-F238E27FC236}">
                <a16:creationId xmlns:a16="http://schemas.microsoft.com/office/drawing/2014/main" id="{86AC24F1-DDE7-7FC0-CDD5-DA7C55D2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15198" r="41685" b="26042"/>
          <a:stretch>
            <a:fillRect/>
          </a:stretch>
        </p:blipFill>
        <p:spPr bwMode="auto">
          <a:xfrm>
            <a:off x="2790825" y="1203325"/>
            <a:ext cx="610076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3" descr="A picture containing food&#10;&#10;Description automatically generated">
            <a:extLst>
              <a:ext uri="{FF2B5EF4-FFF2-40B4-BE49-F238E27FC236}">
                <a16:creationId xmlns:a16="http://schemas.microsoft.com/office/drawing/2014/main" id="{C47E059C-8B02-152A-823A-F81F5306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-2470" r="18188"/>
          <a:stretch>
            <a:fillRect/>
          </a:stretch>
        </p:blipFill>
        <p:spPr bwMode="auto">
          <a:xfrm>
            <a:off x="8689975" y="2032000"/>
            <a:ext cx="8572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0D042C0-291D-B7E2-A50B-CEFA6A157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7867"/>
          <a:stretch>
            <a:fillRect/>
          </a:stretch>
        </p:blipFill>
        <p:spPr bwMode="auto">
          <a:xfrm>
            <a:off x="542925" y="5157788"/>
            <a:ext cx="13731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F5782ED-A4FF-6479-48AE-CCF48E0DB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806825"/>
            <a:ext cx="11731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1" descr="A picture containing food&#10;&#10;Description automatically generated">
            <a:extLst>
              <a:ext uri="{FF2B5EF4-FFF2-40B4-BE49-F238E27FC236}">
                <a16:creationId xmlns:a16="http://schemas.microsoft.com/office/drawing/2014/main" id="{0CE7D34C-FB21-867D-C387-4D180913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>
            <a:fillRect/>
          </a:stretch>
        </p:blipFill>
        <p:spPr bwMode="auto">
          <a:xfrm>
            <a:off x="6918325" y="360363"/>
            <a:ext cx="10191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3" descr="A picture containing food, table, sitting, bottle&#10;&#10;Description automatically generated">
            <a:extLst>
              <a:ext uri="{FF2B5EF4-FFF2-40B4-BE49-F238E27FC236}">
                <a16:creationId xmlns:a16="http://schemas.microsoft.com/office/drawing/2014/main" id="{86CAFBDA-9F07-E5DB-140D-84734FFEF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82563"/>
            <a:ext cx="122872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5" descr="A close up of a bottle&#10;&#10;Description automatically generated">
            <a:extLst>
              <a:ext uri="{FF2B5EF4-FFF2-40B4-BE49-F238E27FC236}">
                <a16:creationId xmlns:a16="http://schemas.microsoft.com/office/drawing/2014/main" id="{BDD3540E-8895-899E-4A62-FC2CD0CA3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658813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9" descr="A picture containing sign&#10;&#10;Description automatically generated">
            <a:extLst>
              <a:ext uri="{FF2B5EF4-FFF2-40B4-BE49-F238E27FC236}">
                <a16:creationId xmlns:a16="http://schemas.microsoft.com/office/drawing/2014/main" id="{8F6A9D5C-AEDE-98EB-8C58-CAB65E78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331788"/>
            <a:ext cx="145891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6" descr="Image result for prevagen">
            <a:hlinkClick r:id="rId10"/>
            <a:extLst>
              <a:ext uri="{FF2B5EF4-FFF2-40B4-BE49-F238E27FC236}">
                <a16:creationId xmlns:a16="http://schemas.microsoft.com/office/drawing/2014/main" id="{085D572A-B1E7-F1A8-6871-56EC9479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38" y="458788"/>
            <a:ext cx="23844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21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DB63BD42-1FAC-BD6A-8FF0-60D8F20F8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r="21974"/>
          <a:stretch>
            <a:fillRect/>
          </a:stretch>
        </p:blipFill>
        <p:spPr bwMode="auto">
          <a:xfrm>
            <a:off x="9517063" y="5146675"/>
            <a:ext cx="91598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25" descr="A close up of a bottle&#10;&#10;Description automatically generated">
            <a:extLst>
              <a:ext uri="{FF2B5EF4-FFF2-40B4-BE49-F238E27FC236}">
                <a16:creationId xmlns:a16="http://schemas.microsoft.com/office/drawing/2014/main" id="{E71C10A6-F465-7E99-A119-F869A8C3B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-2"/>
          <a:stretch>
            <a:fillRect/>
          </a:stretch>
        </p:blipFill>
        <p:spPr bwMode="auto">
          <a:xfrm>
            <a:off x="10831513" y="142875"/>
            <a:ext cx="10842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35" descr="A close up of a bottle&#10;&#10;Description automatically generated">
            <a:extLst>
              <a:ext uri="{FF2B5EF4-FFF2-40B4-BE49-F238E27FC236}">
                <a16:creationId xmlns:a16="http://schemas.microsoft.com/office/drawing/2014/main" id="{46D384C5-8975-8997-3D5A-D077846A7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382588"/>
            <a:ext cx="10239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6" name="Picture 43" descr="A close up of a bottle&#10;&#10;Description automatically generated">
            <a:extLst>
              <a:ext uri="{FF2B5EF4-FFF2-40B4-BE49-F238E27FC236}">
                <a16:creationId xmlns:a16="http://schemas.microsoft.com/office/drawing/2014/main" id="{ADCF2FDD-27C8-A4E9-3AC8-8C60CBBE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240338"/>
            <a:ext cx="1535113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7" name="Picture 2052" descr="anti-aging">
            <a:extLst>
              <a:ext uri="{FF2B5EF4-FFF2-40B4-BE49-F238E27FC236}">
                <a16:creationId xmlns:a16="http://schemas.microsoft.com/office/drawing/2014/main" id="{C5A1F2BA-95FC-2DFD-D106-F720DC7DF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325" y="1933575"/>
            <a:ext cx="2319338" cy="30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8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642E445B-5664-0FE5-3002-4DD1AF17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r="17439"/>
          <a:stretch>
            <a:fillRect/>
          </a:stretch>
        </p:blipFill>
        <p:spPr bwMode="auto">
          <a:xfrm>
            <a:off x="7700963" y="5254625"/>
            <a:ext cx="10080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9" name="Picture 17" descr="A picture containing food, lotion&#10;&#10;Description automatically generated">
            <a:extLst>
              <a:ext uri="{FF2B5EF4-FFF2-40B4-BE49-F238E27FC236}">
                <a16:creationId xmlns:a16="http://schemas.microsoft.com/office/drawing/2014/main" id="{D8E2F06A-39ED-DBC1-FD7F-0A294668B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9" r="25198"/>
          <a:stretch>
            <a:fillRect/>
          </a:stretch>
        </p:blipFill>
        <p:spPr bwMode="auto">
          <a:xfrm>
            <a:off x="231775" y="1695450"/>
            <a:ext cx="9001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0" name="Picture 23" descr="A close up of a bottle&#10;&#10;Description automatically generated">
            <a:extLst>
              <a:ext uri="{FF2B5EF4-FFF2-40B4-BE49-F238E27FC236}">
                <a16:creationId xmlns:a16="http://schemas.microsoft.com/office/drawing/2014/main" id="{99E594C4-502E-0B2B-87D8-CB634FD05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7053" r="18326"/>
          <a:stretch>
            <a:fillRect/>
          </a:stretch>
        </p:blipFill>
        <p:spPr bwMode="auto">
          <a:xfrm>
            <a:off x="8816975" y="3959225"/>
            <a:ext cx="5842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1" name="Picture 37" descr="A close up of a bottle&#10;&#10;Description automatically generated">
            <a:extLst>
              <a:ext uri="{FF2B5EF4-FFF2-40B4-BE49-F238E27FC236}">
                <a16:creationId xmlns:a16="http://schemas.microsoft.com/office/drawing/2014/main" id="{AF7C5969-0F30-D429-F4AD-89406226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63" y="5097463"/>
            <a:ext cx="110966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2" name="Picture 29" descr="A picture containing cup, table, sitting, lotion&#10;&#10;Description automatically generated">
            <a:extLst>
              <a:ext uri="{FF2B5EF4-FFF2-40B4-BE49-F238E27FC236}">
                <a16:creationId xmlns:a16="http://schemas.microsoft.com/office/drawing/2014/main" id="{D4E71004-B31F-36C0-11E9-ADD736D0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6710"/>
          <a:stretch>
            <a:fillRect/>
          </a:stretch>
        </p:blipFill>
        <p:spPr bwMode="auto">
          <a:xfrm>
            <a:off x="1338263" y="1908175"/>
            <a:ext cx="10001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3" name="Picture 41" descr="A picture containing lotion, food, bottle&#10;&#10;Description automatically generated">
            <a:extLst>
              <a:ext uri="{FF2B5EF4-FFF2-40B4-BE49-F238E27FC236}">
                <a16:creationId xmlns:a16="http://schemas.microsoft.com/office/drawing/2014/main" id="{72E038DA-07FA-F7CE-8221-F28621B6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r="26131"/>
          <a:stretch>
            <a:fillRect/>
          </a:stretch>
        </p:blipFill>
        <p:spPr bwMode="auto">
          <a:xfrm>
            <a:off x="3746500" y="276225"/>
            <a:ext cx="8810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4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1E6F1239-6383-303E-A2EB-67E4D72A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r="21748"/>
          <a:stretch>
            <a:fillRect/>
          </a:stretch>
        </p:blipFill>
        <p:spPr bwMode="auto">
          <a:xfrm>
            <a:off x="1685925" y="447675"/>
            <a:ext cx="62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5" name="Picture 31" descr="A bottle of beer&#10;&#10;Description automatically generated">
            <a:extLst>
              <a:ext uri="{FF2B5EF4-FFF2-40B4-BE49-F238E27FC236}">
                <a16:creationId xmlns:a16="http://schemas.microsoft.com/office/drawing/2014/main" id="{160A02E4-D43B-ECC6-F8FA-D03828C18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7" r="14641"/>
          <a:stretch>
            <a:fillRect/>
          </a:stretch>
        </p:blipFill>
        <p:spPr bwMode="auto">
          <a:xfrm>
            <a:off x="400050" y="3589338"/>
            <a:ext cx="85566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E63D55-9676-21E5-DADC-FF3DBFDEC659}"/>
              </a:ext>
            </a:extLst>
          </p:cNvPr>
          <p:cNvSpPr txBox="1"/>
          <p:nvPr/>
        </p:nvSpPr>
        <p:spPr>
          <a:xfrm>
            <a:off x="2876524" y="6488668"/>
            <a:ext cx="7961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https://www.cms.gov/priorities/innovation/innovation-models/guide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9730B-576D-C4A5-0DEC-3A730BFA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" y="1377916"/>
            <a:ext cx="6172743" cy="3273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7F0AB0-8859-CA27-00C9-CD5011406F2E}"/>
              </a:ext>
            </a:extLst>
          </p:cNvPr>
          <p:cNvSpPr txBox="1"/>
          <p:nvPr/>
        </p:nvSpPr>
        <p:spPr>
          <a:xfrm>
            <a:off x="1" y="113629"/>
            <a:ext cx="120742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Helvetica" charset="0"/>
              </a:rPr>
              <a:t>Guiding an Improved Dementia Experience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Helvetica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+mn-ea"/>
                <a:cs typeface="Helvetica" charset="0"/>
              </a:rPr>
              <a:t>(GUIDE)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D196-73AF-F83E-8525-C1C77ADEB020}"/>
              </a:ext>
            </a:extLst>
          </p:cNvPr>
          <p:cNvSpPr txBox="1"/>
          <p:nvPr/>
        </p:nvSpPr>
        <p:spPr>
          <a:xfrm>
            <a:off x="6633136" y="1489197"/>
            <a:ext cx="511979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CMS Alternative Payment Model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Model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 Beneficiary Eligibility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Traditional Medicare Patients/Beneficiaries (Parts A &amp; B)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Not enrolled in Advantage Plans, Special Needs Plans &amp; PACE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Beneficiary has a diagnosis of dementia, as confirmed by clinician attestation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Community Dwelling (Not residing in long-term nursing home)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Excludes 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ospice Patients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8 Year Program (July 2024 – July 2032)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B94CB7-BDF1-73AF-3B53-51B694CD313C}"/>
              </a:ext>
            </a:extLst>
          </p:cNvPr>
          <p:cNvSpPr txBox="1"/>
          <p:nvPr/>
        </p:nvSpPr>
        <p:spPr>
          <a:xfrm>
            <a:off x="83819" y="4781051"/>
            <a:ext cx="6097248" cy="163121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To reduce disparities in access to dementia care services, the GUIDE Model incorporates policies to enhance health equity by ensuring that underserved communities have equal access to the model intervention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475449-8370-1BB8-7CF3-6BBD975B3FAC}"/>
              </a:ext>
            </a:extLst>
          </p:cNvPr>
          <p:cNvSpPr txBox="1"/>
          <p:nvPr/>
        </p:nvSpPr>
        <p:spPr>
          <a:xfrm>
            <a:off x="6783037" y="4926869"/>
            <a:ext cx="5119793" cy="1323439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t>CMS will actively seek out the participation of eligible organizations that provide care to underserved communities for participation in the GUIDE Model.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A2820-782F-2173-D0CA-E556C9189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453" y="122277"/>
            <a:ext cx="1223660" cy="12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B2ECD7-C459-839F-DA1E-05CF1BBAA797}"/>
              </a:ext>
            </a:extLst>
          </p:cNvPr>
          <p:cNvSpPr txBox="1"/>
          <p:nvPr/>
        </p:nvSpPr>
        <p:spPr>
          <a:xfrm>
            <a:off x="450301" y="585456"/>
            <a:ext cx="6374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No Conflicts or Disclosures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DF4A6-D5EA-E2E5-C129-2A5EEDC30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8" y="2116401"/>
            <a:ext cx="5331726" cy="3549132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0E218-5448-7C3D-3808-06647F52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014" y="2205475"/>
            <a:ext cx="5038858" cy="337098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215E8-E2D1-B223-5B0E-D1854F7C8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514" y="2443036"/>
            <a:ext cx="2647529" cy="2647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33847E-2927-3B26-AD3C-DEC115224944}"/>
              </a:ext>
            </a:extLst>
          </p:cNvPr>
          <p:cNvSpPr txBox="1"/>
          <p:nvPr/>
        </p:nvSpPr>
        <p:spPr>
          <a:xfrm>
            <a:off x="4084751" y="5903094"/>
            <a:ext cx="481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Photos Courtesy of Rick Guidotti Positive Exposure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74D95-CAEB-F9D3-671B-CBB3597CC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4311" y="230370"/>
            <a:ext cx="316409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54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E5D7-87A9-4987-A68F-D4AD80FB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16" y="101495"/>
            <a:ext cx="5070721" cy="1076572"/>
          </a:xfrm>
          <a:noFill/>
        </p:spPr>
        <p:txBody>
          <a:bodyPr/>
          <a:lstStyle/>
          <a:p>
            <a:pPr algn="ctr"/>
            <a:r>
              <a:rPr lang="en-US" sz="6600" b="1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F9122-D392-FFE3-7F8A-F8E90D5829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856" y="4952541"/>
            <a:ext cx="1852879" cy="1195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DBBF7-5CFD-FC75-BD7F-04E02A89F6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91" y="3927943"/>
            <a:ext cx="3167816" cy="939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14300"/>
          </a:effectLst>
        </p:spPr>
      </p:pic>
      <p:pic>
        <p:nvPicPr>
          <p:cNvPr id="12" name="Picture 11" descr="A picture containing person, indoor, person, people&#10;&#10;Description automatically generated">
            <a:extLst>
              <a:ext uri="{FF2B5EF4-FFF2-40B4-BE49-F238E27FC236}">
                <a16:creationId xmlns:a16="http://schemas.microsoft.com/office/drawing/2014/main" id="{590EE5F6-1C24-3453-111E-155B5B89FF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158" y="1226777"/>
            <a:ext cx="3831509" cy="2554339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7EB8C55-FA7F-A6E7-BAA4-CD68B035FCF0}"/>
              </a:ext>
            </a:extLst>
          </p:cNvPr>
          <p:cNvSpPr txBox="1">
            <a:spLocks/>
          </p:cNvSpPr>
          <p:nvPr/>
        </p:nvSpPr>
        <p:spPr>
          <a:xfrm>
            <a:off x="117116" y="6324600"/>
            <a:ext cx="3223261" cy="561397"/>
          </a:xfrm>
          <a:prstGeom prst="rect">
            <a:avLst/>
          </a:prstGeom>
          <a:solidFill>
            <a:schemeClr val="accent2">
              <a:lumMod val="20000"/>
              <a:lumOff val="80000"/>
              <a:alpha val="82000"/>
            </a:schemeClr>
          </a:solidFill>
          <a:effectLst>
            <a:softEdge rad="76200"/>
          </a:effectLst>
        </p:spPr>
        <p:txBody>
          <a:bodyPr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ctr" defTabSz="914400"/>
            <a:r>
              <a:rPr lang="en-US" sz="2400" kern="0" dirty="0"/>
              <a:t>sethkeller@aol.com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696F71-82D8-4125-0FB7-66635FFC4D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891" y="4753081"/>
            <a:ext cx="1394866" cy="1394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8ED8B4-6A19-C20A-25AE-689EBC198B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21" y="4952540"/>
            <a:ext cx="1195407" cy="1195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7823FE-3946-FE64-8534-E3032E7987AC}"/>
              </a:ext>
            </a:extLst>
          </p:cNvPr>
          <p:cNvSpPr txBox="1"/>
          <p:nvPr/>
        </p:nvSpPr>
        <p:spPr>
          <a:xfrm>
            <a:off x="6306730" y="5947402"/>
            <a:ext cx="4658255" cy="461665"/>
          </a:xfrm>
          <a:prstGeom prst="rect">
            <a:avLst/>
          </a:prstGeom>
          <a:solidFill>
            <a:srgbClr val="D1D8B7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  "/>
              </a:rPr>
              <a:t>bcoppens@disabilityrightsnj.org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F2606-2D5E-7508-601B-EF7414E16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3471" y="1395518"/>
            <a:ext cx="2162536" cy="1690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45AE79-7999-F246-CC7F-89472ECE2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3274" y="3700342"/>
            <a:ext cx="1762140" cy="17621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3DDC1-AC6A-1267-E544-5D18778986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34" t="12222" b="13006"/>
          <a:stretch/>
        </p:blipFill>
        <p:spPr>
          <a:xfrm>
            <a:off x="5874106" y="227106"/>
            <a:ext cx="3658561" cy="402740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1471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5B150871-EB28-EA2D-9658-120FCA65B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3" r="1" b="40724"/>
          <a:stretch/>
        </p:blipFill>
        <p:spPr>
          <a:xfrm>
            <a:off x="838200" y="1825625"/>
            <a:ext cx="5181600" cy="4351338"/>
          </a:xfrm>
          <a:prstGeom prst="rect">
            <a:avLst/>
          </a:prstGeom>
          <a:noFill/>
          <a:effectLst>
            <a:softEdge rad="165100"/>
          </a:effectLst>
        </p:spPr>
      </p:pic>
      <p:pic>
        <p:nvPicPr>
          <p:cNvPr id="8" name="Picture 7" descr="A person wearing a hat and smiling&#10;&#10;Description automatically generated">
            <a:extLst>
              <a:ext uri="{FF2B5EF4-FFF2-40B4-BE49-F238E27FC236}">
                <a16:creationId xmlns:a16="http://schemas.microsoft.com/office/drawing/2014/main" id="{D0A1A9FF-5F8F-230C-2E50-71275ED9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7" r="9256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  <a:effectLst>
            <a:softEdge rad="215900"/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C37964F-BA81-B7DB-D45C-2DECC93B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622" y="838200"/>
            <a:ext cx="9144000" cy="676656"/>
          </a:xfrm>
        </p:spPr>
        <p:txBody>
          <a:bodyPr anchor="b">
            <a:normAutofit/>
          </a:bodyPr>
          <a:lstStyle/>
          <a:p>
            <a:r>
              <a:rPr lang="en-US" sz="4100" b="1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127102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4540" r="10859" b="3673"/>
          <a:stretch/>
        </p:blipFill>
        <p:spPr bwMode="auto">
          <a:xfrm>
            <a:off x="246449" y="1494834"/>
            <a:ext cx="11402122" cy="519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4D9CBA-6FBF-1F17-BEB7-9571A089E5EC}"/>
              </a:ext>
            </a:extLst>
          </p:cNvPr>
          <p:cNvSpPr/>
          <p:nvPr/>
        </p:nvSpPr>
        <p:spPr>
          <a:xfrm>
            <a:off x="8151050" y="2756366"/>
            <a:ext cx="3683356" cy="102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9673" y="6455918"/>
            <a:ext cx="51036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SzPct val="110000"/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3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50"/>
              </a:spcBef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▪"/>
              <a:defRPr sz="12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Carter &amp; Jancar, 1983, Janicki, Dalton, Henderson &amp; Davidson, 1999</a:t>
            </a:r>
          </a:p>
        </p:txBody>
      </p:sp>
      <p:pic>
        <p:nvPicPr>
          <p:cNvPr id="20485" name="Picture 12" descr="Holocaust Memorial Day: 200,000 lives remembered - Enable Magazine: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25" y="3392247"/>
            <a:ext cx="1231426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1"/>
          <p:cNvSpPr>
            <a:spLocks noGrp="1"/>
          </p:cNvSpPr>
          <p:nvPr>
            <p:ph type="title"/>
          </p:nvPr>
        </p:nvSpPr>
        <p:spPr>
          <a:xfrm>
            <a:off x="2072833" y="132702"/>
            <a:ext cx="8046334" cy="762962"/>
          </a:xfrm>
          <a:solidFill>
            <a:schemeClr val="bg1"/>
          </a:solidFill>
          <a:ln w="349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sz="3600" b="1" dirty="0"/>
              <a:t>United States Life Expectancy</a:t>
            </a:r>
          </a:p>
        </p:txBody>
      </p:sp>
      <p:pic>
        <p:nvPicPr>
          <p:cNvPr id="20487" name="Picture 13" descr="http://www.american-historama.org/images/eugenic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45" y="4188282"/>
            <a:ext cx="1392446" cy="10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7" descr="http://media.specialolympics.org/soi/files/spread-the-word/2011/graphics/STW-Un-Dated-Dar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48" y="4710639"/>
            <a:ext cx="14351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9" descr="http://d3nvjzy0yxc2qv.cloudfront.net/bucket/pictures/willowbrookpagetit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4099"/>
          <a:stretch/>
        </p:blipFill>
        <p:spPr bwMode="auto">
          <a:xfrm>
            <a:off x="5879091" y="2838782"/>
            <a:ext cx="1532618" cy="54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F0BC42-200A-4A3A-ABC8-A781F2C89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401" y="4637808"/>
            <a:ext cx="1227898" cy="59392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196" name="Picture 4" descr="Image result for special olympics logo">
            <a:extLst>
              <a:ext uri="{FF2B5EF4-FFF2-40B4-BE49-F238E27FC236}">
                <a16:creationId xmlns:a16="http://schemas.microsoft.com/office/drawing/2014/main" id="{8B8D78B2-C7DD-4E5F-9991-E7E7DB7B4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4"/>
          <a:stretch/>
        </p:blipFill>
        <p:spPr bwMode="auto">
          <a:xfrm>
            <a:off x="4925716" y="2058831"/>
            <a:ext cx="1182709" cy="66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11" descr="http://www.specialolympics.org.nz/getattachment/About-Us/Our-mission,-vision-and-history/history.jpg.aspx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488" y="1546217"/>
            <a:ext cx="107791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Image result for ada logo disability">
            <a:extLst>
              <a:ext uri="{FF2B5EF4-FFF2-40B4-BE49-F238E27FC236}">
                <a16:creationId xmlns:a16="http://schemas.microsoft.com/office/drawing/2014/main" id="{4C26CA86-AFA4-4629-92A7-08AAFBEB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3" y="1415245"/>
            <a:ext cx="1209677" cy="806451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National Association for Retarded Children">
            <a:extLst>
              <a:ext uri="{FF2B5EF4-FFF2-40B4-BE49-F238E27FC236}">
                <a16:creationId xmlns:a16="http://schemas.microsoft.com/office/drawing/2014/main" id="{5CE66D66-E12C-44B0-9197-FE83CEDBB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12" y="3614360"/>
            <a:ext cx="1227898" cy="161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United Nations Convention on the Rights of Persons with Disabilities ( CRPD) – When The Fog Lifts">
            <a:extLst>
              <a:ext uri="{FF2B5EF4-FFF2-40B4-BE49-F238E27FC236}">
                <a16:creationId xmlns:a16="http://schemas.microsoft.com/office/drawing/2014/main" id="{68C025A7-4053-7E1B-B171-7D43A847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604" y="2022121"/>
            <a:ext cx="2118454" cy="9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osing the Gap | NICHD - Eunice Kennedy Shriver National Institute of  Child Health and Human Development">
            <a:extLst>
              <a:ext uri="{FF2B5EF4-FFF2-40B4-BE49-F238E27FC236}">
                <a16:creationId xmlns:a16="http://schemas.microsoft.com/office/drawing/2014/main" id="{5CB54B58-C4BC-5BC2-0FD3-E5E86D8F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83" y="1220697"/>
            <a:ext cx="1371772" cy="169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086D2-44C8-3514-C188-26F3284B66C2}"/>
              </a:ext>
            </a:extLst>
          </p:cNvPr>
          <p:cNvSpPr txBox="1"/>
          <p:nvPr/>
        </p:nvSpPr>
        <p:spPr>
          <a:xfrm>
            <a:off x="7547828" y="6161134"/>
            <a:ext cx="4162464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Approximately 6.5 million people in the United States have an intellectual disability (ID).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4E7818-3D75-7550-C58B-DF860C4ECB98}"/>
              </a:ext>
            </a:extLst>
          </p:cNvPr>
          <p:cNvSpPr/>
          <p:nvPr/>
        </p:nvSpPr>
        <p:spPr>
          <a:xfrm>
            <a:off x="8004748" y="3687552"/>
            <a:ext cx="3162924" cy="421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BFF8279-9432-8338-C18C-0D3D18769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0" t="35164" r="10860" b="45425"/>
          <a:stretch/>
        </p:blipFill>
        <p:spPr bwMode="auto">
          <a:xfrm>
            <a:off x="9209514" y="1057736"/>
            <a:ext cx="2521619" cy="84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46D30-CE7C-1264-F1EC-4328C0A6C0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71658" y="2959235"/>
            <a:ext cx="812416" cy="8124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F0F114-79D7-5B33-AC5D-205E0AB3BB9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5799" t="51152" r="48047" b="38408"/>
          <a:stretch/>
        </p:blipFill>
        <p:spPr>
          <a:xfrm>
            <a:off x="3672479" y="2211753"/>
            <a:ext cx="966788" cy="922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1EFAF-CC6D-84D5-7D86-1E5C004671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02611" y="3097491"/>
            <a:ext cx="868464" cy="549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7F09C3-3E31-AF09-A5EE-2DC42E734E6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2280" y="3532068"/>
            <a:ext cx="943746" cy="943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FDAF7-014E-BFFB-D301-C276D2CA142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7205" b="12739"/>
          <a:stretch/>
        </p:blipFill>
        <p:spPr>
          <a:xfrm>
            <a:off x="7812802" y="3801622"/>
            <a:ext cx="1316262" cy="823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2A719A-9CC0-4240-5DD2-66B9AA95B69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27726" t="39870" r="54644" b="27319"/>
          <a:stretch/>
        </p:blipFill>
        <p:spPr>
          <a:xfrm>
            <a:off x="9672425" y="3792861"/>
            <a:ext cx="1526107" cy="15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20943" y="369121"/>
            <a:ext cx="9654618" cy="990600"/>
          </a:xfrm>
          <a:ln w="34925"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tx1"/>
                </a:solidFill>
              </a:rPr>
              <a:t>Aging and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>
                <a:solidFill>
                  <a:schemeClr val="tx1"/>
                </a:solidFill>
              </a:rPr>
              <a:t>Intellectual and Developmental Disabilities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6977" y="1760465"/>
            <a:ext cx="7283174" cy="44958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In 2002, an estimated 641,000 adults with IDD were older than 60.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In 2002 about 75% of all older adults with IDD were in the 40-60 year old age range.</a:t>
            </a: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The number of adults with IDD age 60 years and older is projected to nearly</a:t>
            </a:r>
            <a:r>
              <a:rPr lang="en-US" altLang="en-US" sz="2800" b="1" dirty="0">
                <a:solidFill>
                  <a:schemeClr val="tx1"/>
                </a:solidFill>
              </a:rPr>
              <a:t> double from 641,860 in 2000 to 1.2 million by 2030 </a:t>
            </a:r>
            <a:r>
              <a:rPr lang="en-US" altLang="en-US" sz="2800" dirty="0">
                <a:solidFill>
                  <a:schemeClr val="tx1"/>
                </a:solidFill>
              </a:rPr>
              <a:t>due to increasing life expectancy and the aging of the baby boomer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75B40-FF0D-4B09-BF79-ECFD7DF4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98" y="1487421"/>
            <a:ext cx="3320227" cy="2213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84F65-29DE-9581-5CF3-0DA83892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352" y="4039849"/>
            <a:ext cx="4227227" cy="281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9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221970" y="251745"/>
            <a:ext cx="9406056" cy="757822"/>
          </a:xfrm>
          <a:ln w="34925">
            <a:noFill/>
          </a:ln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Expected Physical Changes of Aging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273480" y="1484026"/>
            <a:ext cx="8725261" cy="446387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200" b="1" dirty="0">
                <a:solidFill>
                  <a:schemeClr val="tx1"/>
                </a:solidFill>
              </a:rPr>
              <a:t>Osteopenia/Osteoporosis</a:t>
            </a:r>
            <a:r>
              <a:rPr lang="en-US" altLang="en-US" sz="2200" dirty="0">
                <a:solidFill>
                  <a:schemeClr val="tx1"/>
                </a:solidFill>
              </a:rPr>
              <a:t>  - normal aging-related  bone loss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Sarcopenia</a:t>
            </a:r>
            <a:r>
              <a:rPr lang="en-US" altLang="en-US" sz="2200" dirty="0">
                <a:solidFill>
                  <a:schemeClr val="tx1"/>
                </a:solidFill>
              </a:rPr>
              <a:t> -  progressive loss of muscle mass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Presbyopia: </a:t>
            </a:r>
            <a:r>
              <a:rPr lang="en-US" altLang="en-US" sz="2200" dirty="0">
                <a:solidFill>
                  <a:schemeClr val="tx1"/>
                </a:solidFill>
              </a:rPr>
              <a:t>the lens of the eye becomes stiffer and less flexible – affecting the ability to focus on close objects (accommodation)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Presbycusis</a:t>
            </a:r>
            <a:r>
              <a:rPr lang="en-US" altLang="en-US" sz="2200" dirty="0">
                <a:solidFill>
                  <a:schemeClr val="tx1"/>
                </a:solidFill>
              </a:rPr>
              <a:t> – aging related change in the ability to detect higher pitches –  more noticeable in those age 50+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Gustation</a:t>
            </a:r>
            <a:r>
              <a:rPr lang="en-US" altLang="en-US" sz="2200" dirty="0">
                <a:solidFill>
                  <a:schemeClr val="tx1"/>
                </a:solidFill>
              </a:rPr>
              <a:t> (i.e. the sense of taste) decrements become more noticeable beyond 60+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Olfaction</a:t>
            </a:r>
            <a:r>
              <a:rPr lang="en-US" altLang="en-US" sz="2200" dirty="0">
                <a:solidFill>
                  <a:schemeClr val="tx1"/>
                </a:solidFill>
              </a:rPr>
              <a:t> (i.e. the sense of smell) decrements become more noticeable after age 70+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Somatosensory System - </a:t>
            </a:r>
            <a:r>
              <a:rPr lang="en-US" altLang="en-US" sz="2200" dirty="0">
                <a:solidFill>
                  <a:schemeClr val="tx1"/>
                </a:solidFill>
              </a:rPr>
              <a:t>Reduction in sensitivity to pain, touch, temperature, proprioception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Vestibular</a:t>
            </a:r>
            <a:r>
              <a:rPr lang="en-US" altLang="en-US" sz="2200" dirty="0">
                <a:solidFill>
                  <a:schemeClr val="tx1"/>
                </a:solidFill>
              </a:rPr>
              <a:t> – Reduction in balance and coordination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Cognitive</a:t>
            </a:r>
            <a:r>
              <a:rPr lang="en-US" altLang="en-US" sz="2200" dirty="0">
                <a:solidFill>
                  <a:schemeClr val="tx1"/>
                </a:solidFill>
              </a:rPr>
              <a:t> – Reduction in short term memory loss, attention, and retrieval </a:t>
            </a:r>
          </a:p>
          <a:p>
            <a:r>
              <a:rPr lang="en-US" altLang="en-US" sz="2200" b="1" dirty="0">
                <a:solidFill>
                  <a:schemeClr val="tx1"/>
                </a:solidFill>
              </a:rPr>
              <a:t>Homeostenosis</a:t>
            </a:r>
            <a:r>
              <a:rPr lang="en-US" altLang="en-US" sz="2200" dirty="0">
                <a:solidFill>
                  <a:schemeClr val="tx1"/>
                </a:solidFill>
              </a:rPr>
              <a:t>  --  Narrowing of reserve capacity</a:t>
            </a:r>
            <a:endParaRPr lang="en-US" altLang="en-US" sz="2200" b="1" dirty="0">
              <a:solidFill>
                <a:schemeClr val="tx1"/>
              </a:solidFill>
            </a:endParaRP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endParaRPr lang="en-US" altLang="en-US" sz="1800" dirty="0">
              <a:solidFill>
                <a:schemeClr val="tx1"/>
              </a:solidFill>
            </a:endParaRPr>
          </a:p>
          <a:p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9F983-E94C-482A-8294-BFF30127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062" y="1131757"/>
            <a:ext cx="2941928" cy="1735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330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61B55920-FB7C-17F7-D970-6EC7E6BA6B5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16678" y="1594285"/>
            <a:ext cx="4572000" cy="4070729"/>
          </a:xfrm>
        </p:spPr>
        <p:txBody>
          <a:bodyPr rtlCol="0">
            <a:normAutofit/>
          </a:bodyPr>
          <a:lstStyle/>
          <a:p>
            <a:pPr marL="509824" indent="-414772" defTabSz="685804" eaLnBrk="1" fontAlgn="auto" hangingPunct="1">
              <a:spcAft>
                <a:spcPts val="1282"/>
              </a:spcAft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800" b="1" dirty="0"/>
              <a:t>Freedom from disability and disease</a:t>
            </a:r>
          </a:p>
          <a:p>
            <a:pPr marL="509824" indent="-414772" defTabSz="685804" eaLnBrk="1" fontAlgn="auto" hangingPunct="1">
              <a:spcAft>
                <a:spcPts val="1282"/>
              </a:spcAft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800" b="1" dirty="0"/>
              <a:t>High cognitive and physical functioning</a:t>
            </a:r>
          </a:p>
          <a:p>
            <a:pPr marL="509824" indent="-414772" defTabSz="685804" eaLnBrk="1" fontAlgn="auto" hangingPunct="1">
              <a:spcAft>
                <a:spcPts val="1282"/>
              </a:spcAft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800" b="1" dirty="0"/>
              <a:t>Social engagement</a:t>
            </a:r>
          </a:p>
          <a:p>
            <a:pPr marL="509824" indent="-414772" defTabSz="685804" eaLnBrk="1" fontAlgn="auto" hangingPunct="1">
              <a:spcAft>
                <a:spcPts val="1282"/>
              </a:spcAft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800" b="1" dirty="0"/>
              <a:t>Taking action</a:t>
            </a:r>
          </a:p>
          <a:p>
            <a:pPr marL="387409" indent="-292357" defTabSz="685804" eaLnBrk="1" fontAlgn="auto" hangingPunct="1">
              <a:spcAft>
                <a:spcPts val="1282"/>
              </a:spcAft>
              <a:buSzPct val="45000"/>
              <a:buFont typeface="Wingdings" panose="05000000000000000000" pitchFamily="2" charset="2"/>
              <a:buChar char="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9458" name="Rectangle 1">
            <a:extLst>
              <a:ext uri="{FF2B5EF4-FFF2-40B4-BE49-F238E27FC236}">
                <a16:creationId xmlns:a16="http://schemas.microsoft.com/office/drawing/2014/main" id="{4F691181-E0B6-C303-F786-B8A4991C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tIns="35271"/>
          <a:lstStyle/>
          <a:p>
            <a:pPr defTabSz="685800" eaLnBrk="1" hangingPunct="1">
              <a:tabLst>
                <a:tab pos="0" algn="l"/>
                <a:tab pos="414338" algn="l"/>
                <a:tab pos="828675" algn="l"/>
                <a:tab pos="1243013" algn="l"/>
                <a:tab pos="1658938" algn="l"/>
                <a:tab pos="2073275" algn="l"/>
                <a:tab pos="2487613" algn="l"/>
                <a:tab pos="2901950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91150" algn="l"/>
                <a:tab pos="5805488" algn="l"/>
                <a:tab pos="6221413" algn="l"/>
                <a:tab pos="6635750" algn="l"/>
                <a:tab pos="7050088" algn="l"/>
                <a:tab pos="7464425" algn="l"/>
                <a:tab pos="7880350" algn="l"/>
                <a:tab pos="8294688" algn="l"/>
              </a:tabLst>
            </a:pPr>
            <a:r>
              <a:rPr lang="en-US" altLang="en-US" sz="3600" b="1"/>
              <a:t>Successful Aging/Aging Well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554020C-C1A1-BAAB-370A-949E5D0F7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703" y="4257339"/>
            <a:ext cx="3663950" cy="452755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5474" rIns="0" bIns="0"/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80"/>
                </a:solidFill>
                <a:latin typeface="+mn-lt"/>
                <a:ea typeface="Arial Unicode MS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80"/>
                </a:solidFill>
                <a:latin typeface="+mn-lt"/>
                <a:ea typeface="Arial Unicode MS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80"/>
                </a:solidFill>
                <a:latin typeface="+mn-lt"/>
                <a:ea typeface="Arial Unicode MS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80"/>
                </a:solidFill>
                <a:latin typeface="+mn-lt"/>
                <a:ea typeface="Arial Unicode MS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80"/>
                </a:solidFill>
                <a:latin typeface="+mn-lt"/>
                <a:ea typeface="Arial Unicode MS" pitchFamily="34" charset="-128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80"/>
                </a:solidFill>
                <a:latin typeface="+mn-lt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80"/>
                </a:solidFill>
                <a:latin typeface="+mn-lt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80"/>
                </a:solidFill>
                <a:latin typeface="+mn-lt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80"/>
                </a:solidFill>
                <a:latin typeface="+mn-lt"/>
                <a:cs typeface="+mn-cs"/>
              </a:defRPr>
            </a:lvl9pPr>
          </a:lstStyle>
          <a:p>
            <a:pPr marL="509824" indent="-414772" defTabSz="414772" eaLnBrk="1">
              <a:spcAft>
                <a:spcPts val="1282"/>
              </a:spcAft>
              <a:buClr>
                <a:schemeClr val="tx1"/>
              </a:buClr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177" b="1" kern="0" dirty="0">
                <a:solidFill>
                  <a:schemeClr val="tx1"/>
                </a:solidFill>
              </a:rPr>
              <a:t>Emotionally</a:t>
            </a:r>
          </a:p>
          <a:p>
            <a:pPr marL="509824" indent="-414772" defTabSz="414772" eaLnBrk="1">
              <a:spcAft>
                <a:spcPts val="1282"/>
              </a:spcAft>
              <a:buClr>
                <a:schemeClr val="tx1"/>
              </a:buClr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177" b="1" kern="0" dirty="0">
                <a:solidFill>
                  <a:schemeClr val="tx1"/>
                </a:solidFill>
              </a:rPr>
              <a:t>Physically</a:t>
            </a:r>
          </a:p>
          <a:p>
            <a:pPr marL="509824" indent="-414772" defTabSz="414772" eaLnBrk="1">
              <a:spcAft>
                <a:spcPts val="1282"/>
              </a:spcAft>
              <a:buClr>
                <a:schemeClr val="tx1"/>
              </a:buClr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177" b="1" kern="0" dirty="0">
                <a:solidFill>
                  <a:schemeClr val="tx1"/>
                </a:solidFill>
              </a:rPr>
              <a:t>Mentally</a:t>
            </a:r>
          </a:p>
          <a:p>
            <a:pPr marL="509824" indent="-414772" defTabSz="414772" eaLnBrk="1">
              <a:spcAft>
                <a:spcPts val="1282"/>
              </a:spcAft>
              <a:buClr>
                <a:schemeClr val="tx1"/>
              </a:buClr>
              <a:buSzPct val="45000"/>
              <a:buFont typeface="Wingdings" panose="05000000000000000000" pitchFamily="2" charset="2"/>
              <a:buChar char="§"/>
              <a:tabLst>
                <a:tab pos="387409" algn="l"/>
                <a:tab pos="489661" algn="l"/>
                <a:tab pos="904433" algn="l"/>
                <a:tab pos="1319205" algn="l"/>
                <a:tab pos="1733977" algn="l"/>
                <a:tab pos="2148749" algn="l"/>
                <a:tab pos="2563520" algn="l"/>
                <a:tab pos="2978292" algn="l"/>
                <a:tab pos="3393064" algn="l"/>
                <a:tab pos="3807836" algn="l"/>
                <a:tab pos="4222608" algn="l"/>
                <a:tab pos="4637380" algn="l"/>
                <a:tab pos="5052151" algn="l"/>
                <a:tab pos="5466923" algn="l"/>
                <a:tab pos="5881695" algn="l"/>
                <a:tab pos="6296467" algn="l"/>
                <a:tab pos="6711239" algn="l"/>
                <a:tab pos="7126011" algn="l"/>
                <a:tab pos="7540782" algn="l"/>
                <a:tab pos="7955554" algn="l"/>
                <a:tab pos="8370326" algn="l"/>
              </a:tabLst>
              <a:defRPr/>
            </a:pPr>
            <a:r>
              <a:rPr lang="en-US" altLang="en-US" sz="2177" b="1" kern="0" dirty="0">
                <a:solidFill>
                  <a:schemeClr val="tx1"/>
                </a:solidFill>
              </a:rPr>
              <a:t>Spiritually</a:t>
            </a:r>
          </a:p>
        </p:txBody>
      </p:sp>
      <p:pic>
        <p:nvPicPr>
          <p:cNvPr id="19461" name="Picture 5" descr="A person posing for a photo&#10;&#10;Description automatically generated">
            <a:extLst>
              <a:ext uri="{FF2B5EF4-FFF2-40B4-BE49-F238E27FC236}">
                <a16:creationId xmlns:a16="http://schemas.microsoft.com/office/drawing/2014/main" id="{4821401B-DC57-645D-E759-8FA28C75B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20" y="77008"/>
            <a:ext cx="4710502" cy="612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CD5D5FC6-BCFA-8F9F-C6C7-7F2A0C6EB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1034" y="5878556"/>
            <a:ext cx="1708150" cy="3429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414772" eaLnBrk="1" hangingPunct="1">
              <a:defRPr/>
            </a:pPr>
            <a:r>
              <a:rPr lang="en-US" altLang="en-US" sz="1633" dirty="0"/>
              <a:t>February 22, 2010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E78B0-BA69-E87F-E2C0-8FDDA9FB4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112" y="2051749"/>
            <a:ext cx="2179976" cy="21799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B7C5941E-470F-CCA2-5C85-7E4778140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465" y="325120"/>
            <a:ext cx="10015864" cy="1026160"/>
          </a:xfrm>
          <a:solidFill>
            <a:schemeClr val="accent2">
              <a:lumMod val="60000"/>
              <a:lumOff val="40000"/>
              <a:alpha val="91000"/>
            </a:schemeClr>
          </a:solidFill>
          <a:effectLst>
            <a:softEdge rad="114300"/>
          </a:effectLst>
        </p:spPr>
        <p:txBody>
          <a:bodyPr anchor="b">
            <a:normAutofit fontScale="90000"/>
          </a:bodyPr>
          <a:lstStyle/>
          <a:p>
            <a:pPr defTabSz="685800" eaLnBrk="1" hangingPunct="1"/>
            <a:r>
              <a:rPr lang="en-US" altLang="en-US" sz="4800" b="1" dirty="0"/>
              <a:t>Potential Barriers and Roadblocks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FE9A2-C3CF-D062-D366-E34D858C3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9142" y="1999423"/>
            <a:ext cx="9783581" cy="2859154"/>
          </a:xfrm>
        </p:spPr>
        <p:txBody>
          <a:bodyPr rtlCol="0">
            <a:normAutofit fontScale="92500" lnSpcReduction="10000"/>
          </a:bodyPr>
          <a:lstStyle/>
          <a:p>
            <a:pPr marL="414772" indent="-414772" algn="l" defTabSz="685804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>
                <a:solidFill>
                  <a:schemeClr val="tx1"/>
                </a:solidFill>
              </a:rPr>
              <a:t>Ageism</a:t>
            </a:r>
          </a:p>
          <a:p>
            <a:pPr marL="414772" indent="-414772" algn="l" defTabSz="685804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>
                <a:solidFill>
                  <a:schemeClr val="tx1"/>
                </a:solidFill>
              </a:rPr>
              <a:t>Denial</a:t>
            </a:r>
          </a:p>
          <a:p>
            <a:pPr marL="414772" indent="-414772" algn="l" defTabSz="685804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>
                <a:solidFill>
                  <a:schemeClr val="tx1"/>
                </a:solidFill>
              </a:rPr>
              <a:t>Self Efficiency</a:t>
            </a:r>
          </a:p>
          <a:p>
            <a:pPr marL="414772" indent="-414772" algn="l" defTabSz="685804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>
                <a:solidFill>
                  <a:schemeClr val="tx1"/>
                </a:solidFill>
              </a:rPr>
              <a:t>Unrealistic Goals </a:t>
            </a:r>
          </a:p>
          <a:p>
            <a:pPr marL="414772" indent="-414772" algn="l" defTabSz="685804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3800" dirty="0">
                <a:solidFill>
                  <a:schemeClr val="tx1"/>
                </a:solidFill>
              </a:rPr>
              <a:t>Myths and stereotypes</a:t>
            </a:r>
          </a:p>
          <a:p>
            <a:pPr marL="228602" indent="-228602" defTabSz="685804" eaLnBrk="1" fontAlgn="auto" hangingPunct="1">
              <a:spcAft>
                <a:spcPts val="0"/>
              </a:spcAft>
              <a:defRPr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D67CA-493E-0DC1-4A0B-74F8A5D1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15" y="1351280"/>
            <a:ext cx="4037352" cy="575158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8BA91E1-F57C-4254-9ADA-69AD854D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15" y="186927"/>
            <a:ext cx="10515600" cy="676656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CA" altLang="en-US" sz="3700" b="1" dirty="0"/>
              <a:t>Potential Roadblocks affecting IDD &amp; Aging</a:t>
            </a:r>
          </a:p>
        </p:txBody>
      </p:sp>
      <p:graphicFrame>
        <p:nvGraphicFramePr>
          <p:cNvPr id="51204" name="Rectangle 3">
            <a:extLst>
              <a:ext uri="{FF2B5EF4-FFF2-40B4-BE49-F238E27FC236}">
                <a16:creationId xmlns:a16="http://schemas.microsoft.com/office/drawing/2014/main" id="{106FF1F0-2790-6F15-2452-E08CA3B466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450088"/>
              </p:ext>
            </p:extLst>
          </p:nvPr>
        </p:nvGraphicFramePr>
        <p:xfrm>
          <a:off x="397239" y="359764"/>
          <a:ext cx="11587397" cy="637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56634</TotalTime>
  <Words>855</Words>
  <Application>Microsoft Office PowerPoint</Application>
  <PresentationFormat>Widescreen</PresentationFormat>
  <Paragraphs>126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Amasis MT Pro Black</vt:lpstr>
      <vt:lpstr>Arial</vt:lpstr>
      <vt:lpstr>Arial  </vt:lpstr>
      <vt:lpstr>Calibri</vt:lpstr>
      <vt:lpstr>Calibri Light</vt:lpstr>
      <vt:lpstr>Courier New</vt:lpstr>
      <vt:lpstr>Garamond</vt:lpstr>
      <vt:lpstr>Gill Sans Nova</vt:lpstr>
      <vt:lpstr>Gill Sans Nova Light</vt:lpstr>
      <vt:lpstr>Helvetica</vt:lpstr>
      <vt:lpstr>Merriweather</vt:lpstr>
      <vt:lpstr>Sagona Book</vt:lpstr>
      <vt:lpstr>Times New Roman</vt:lpstr>
      <vt:lpstr>Univers Light</vt:lpstr>
      <vt:lpstr>Wingdings</vt:lpstr>
      <vt:lpstr>Office Theme</vt:lpstr>
      <vt:lpstr>1_Office Theme</vt:lpstr>
      <vt:lpstr>Aging Individuals with IDD and Quality of Life into Old Age</vt:lpstr>
      <vt:lpstr>PowerPoint Presentation</vt:lpstr>
      <vt:lpstr>Introductions</vt:lpstr>
      <vt:lpstr>United States Life Expectancy</vt:lpstr>
      <vt:lpstr>Aging and Intellectual and Developmental Disabilities</vt:lpstr>
      <vt:lpstr>Expected Physical Changes of Aging</vt:lpstr>
      <vt:lpstr>Successful Aging/Aging Well</vt:lpstr>
      <vt:lpstr>Potential Barriers and Roadblocks</vt:lpstr>
      <vt:lpstr>Potential Roadblocks affecting IDD &amp; Aging</vt:lpstr>
      <vt:lpstr>Aging and Decline Affects QOL</vt:lpstr>
      <vt:lpstr>DD Specific Aging and Health Complications</vt:lpstr>
      <vt:lpstr>Relaying on the Healthcare system</vt:lpstr>
      <vt:lpstr>Aging and the Impact Upon the Caregivers </vt:lpstr>
      <vt:lpstr>Impact on Families and Caregivers</vt:lpstr>
      <vt:lpstr>Securing a positive future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aging for adults with IDD</dc:title>
  <dc:creator>seth keller</dc:creator>
  <cp:lastModifiedBy>seth keller</cp:lastModifiedBy>
  <cp:revision>88</cp:revision>
  <dcterms:created xsi:type="dcterms:W3CDTF">2022-11-11T23:06:13Z</dcterms:created>
  <dcterms:modified xsi:type="dcterms:W3CDTF">2024-06-23T19:57:13Z</dcterms:modified>
</cp:coreProperties>
</file>