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46" Type="http://schemas.openxmlformats.org/officeDocument/2006/relationships/font" Target="fonts/Lato-bold.fntdata"/><Relationship Id="rId23" Type="http://schemas.openxmlformats.org/officeDocument/2006/relationships/slide" Target="slides/slide18.xml"/><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Lato-boldItalic.fntdata"/><Relationship Id="rId25" Type="http://schemas.openxmlformats.org/officeDocument/2006/relationships/slide" Target="slides/slide20.xml"/><Relationship Id="rId47" Type="http://schemas.openxmlformats.org/officeDocument/2006/relationships/font" Target="fonts/Lat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italic.fntdata"/><Relationship Id="rId16" Type="http://schemas.openxmlformats.org/officeDocument/2006/relationships/slide" Target="slides/slide11.xml"/><Relationship Id="rId38" Type="http://schemas.openxmlformats.org/officeDocument/2006/relationships/font" Target="fonts/Raleway-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253394dd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0253394dd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8372a00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08372a00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0c965b3a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0c965b3a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00c965b3a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00c965b3a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d3ba3db6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d3ba3db6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3ba3db6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d3ba3db6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d3ba3db65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d3ba3db65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d3ba3db65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d3ba3db65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3ba3db65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3ba3db65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0c965b3a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00c965b3a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afd54872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afd54872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0c965b3a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00c965b3a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d3ba3db65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d3ba3db65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48cc80a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48cc80a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3ba3db6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d3ba3db6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3ba3db65f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3ba3db65f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d3ba3db65f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d3ba3db65f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d3ba3db65f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d3ba3db65f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d3c840d0c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d3c840d0c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d3ba3db65f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d3ba3db65f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d3ba3db65f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d3ba3db65f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404042"/>
                </a:solidFill>
                <a:highlight>
                  <a:srgbClr val="FFFFFF"/>
                </a:highlight>
                <a:latin typeface="Roboto"/>
                <a:ea typeface="Roboto"/>
                <a:cs typeface="Roboto"/>
                <a:sym typeface="Roboto"/>
              </a:rPr>
              <a:t>We examined the prevalence of five avoidable in-hospital patient safety incidents (adverse drug reactions, hospital-acquired infections, pressure ulcers, postoperative pulmonary embolism or deep vein thrombosis, and postoperative sepsis) for four developmental disability groups (people with intellectual disability, chromosomal abnormalities, pervasive developmental disorders, and congenital malformation syndrome) in the English National Health Service during the period April 2017–March 2019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0c965b3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0c965b3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d3ba3db65f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d3ba3db65f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d3ba3db65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d3ba3db65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0c965b3a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0c965b3a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afd54872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8afd54872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afd54872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afd54872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253394dd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253394dd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96bd8a79e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96bd8a79e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253394dd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253394dd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uptodate.com/contents/primary-care-of-the-adult-with-intellectual-and-developmental-disabilities" TargetMode="External"/><Relationship Id="rId4" Type="http://schemas.openxmlformats.org/officeDocument/2006/relationships/hyperlink" Target="https://www.uptodate.com/contents/primary-care-of-the-adult-with-intellectual-and-developmental-disabilities" TargetMode="External"/><Relationship Id="rId5" Type="http://schemas.openxmlformats.org/officeDocument/2006/relationships/hyperlink" Target="https://iddtoolkit.vkcsites.org/" TargetMode="External"/><Relationship Id="rId6" Type="http://schemas.openxmlformats.org/officeDocument/2006/relationships/hyperlink" Target="https://iddtoolkit.vkcsites.org/" TargetMode="External"/><Relationship Id="rId7" Type="http://schemas.openxmlformats.org/officeDocument/2006/relationships/hyperlink" Target="https://doi.org/10.1111/jar.12452" TargetMode="External"/><Relationship Id="rId8" Type="http://schemas.openxmlformats.org/officeDocument/2006/relationships/hyperlink" Target="https://doi.org/10.1111/jar.1245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ddtoolkit.vkcsites.org/" TargetMode="External"/><Relationship Id="rId4" Type="http://schemas.openxmlformats.org/officeDocument/2006/relationships/image" Target="../media/image4.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cfp.ca/content/60/7/e356.full" TargetMode="External"/><Relationship Id="rId4" Type="http://schemas.openxmlformats.org/officeDocument/2006/relationships/hyperlink" Target="https://ddprimarycare.surreyplace.ca/guidelin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cfp.ca/content/60/7/e356.full" TargetMode="External"/><Relationship Id="rId4" Type="http://schemas.openxmlformats.org/officeDocument/2006/relationships/hyperlink" Target="https://www.cdc.gov/ncbddd/disabilityandhealth/infographic-disability-impacts-all.html#print" TargetMode="External"/><Relationship Id="rId10" Type="http://schemas.openxmlformats.org/officeDocument/2006/relationships/hyperlink" Target="http://www.jointcommission.org/-/media/tjc/documents/resources/patient-safety-topics/sentinel-event/sea-65-diagnostic-overshadowing-6-16-22-final.p" TargetMode="External"/><Relationship Id="rId9" Type="http://schemas.openxmlformats.org/officeDocument/2006/relationships/hyperlink" Target="https://www.relias.com/blog/fatal-five-overview" TargetMode="External"/><Relationship Id="rId5" Type="http://schemas.openxmlformats.org/officeDocument/2006/relationships/hyperlink" Target="https://doi.org/10.1377/hlthaff.2022.00493" TargetMode="External"/><Relationship Id="rId6" Type="http://schemas.openxmlformats.org/officeDocument/2006/relationships/hyperlink" Target="https://dhhs.ne.gov/Documents/Henrichs.pdf" TargetMode="External"/><Relationship Id="rId7" Type="http://schemas.openxmlformats.org/officeDocument/2006/relationships/hyperlink" Target="https://ddprimarycare.surreyplace.ca/guidelines/" TargetMode="External"/><Relationship Id="rId8" Type="http://schemas.openxmlformats.org/officeDocument/2006/relationships/hyperlink" Target="https://www.relias.com/blog/addressing-trauma-in-individuals-with-id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80"/>
              <a:t>Workshop C: </a:t>
            </a:r>
            <a:r>
              <a:rPr lang="en" sz="3580"/>
              <a:t>Providing Direct Care in the IDD Community: From Our Local Chapters</a:t>
            </a:r>
            <a:endParaRPr sz="358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3550" y="572700"/>
            <a:ext cx="7723200" cy="3996300"/>
          </a:xfrm>
          <a:prstGeom prst="rect">
            <a:avLst/>
          </a:prstGeom>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chemeClr val="dk1"/>
              </a:buClr>
              <a:buSzPts val="1100"/>
              <a:buFont typeface="Arial"/>
              <a:buNone/>
            </a:pPr>
            <a:r>
              <a:t/>
            </a:r>
            <a:endParaRPr sz="1500">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sz="1500">
              <a:solidFill>
                <a:schemeClr val="dk1"/>
              </a:solidFill>
            </a:endParaRPr>
          </a:p>
          <a:p>
            <a:pPr indent="0" lvl="0" marL="0" rtl="0" algn="l">
              <a:lnSpc>
                <a:spcPct val="80000"/>
              </a:lnSpc>
              <a:spcBef>
                <a:spcPts val="1000"/>
              </a:spcBef>
              <a:spcAft>
                <a:spcPts val="0"/>
              </a:spcAft>
              <a:buClr>
                <a:schemeClr val="dk1"/>
              </a:buClr>
              <a:buSzPts val="1100"/>
              <a:buFont typeface="Arial"/>
              <a:buNone/>
            </a:pPr>
            <a:r>
              <a:rPr b="1" lang="en" sz="1600">
                <a:solidFill>
                  <a:srgbClr val="1F1F1F"/>
                </a:solidFill>
              </a:rPr>
              <a:t>Journal of Applied Research in Intellectual Disabilities (2018)</a:t>
            </a:r>
            <a:endParaRPr sz="17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sz="1500">
                <a:solidFill>
                  <a:srgbClr val="444444"/>
                </a:solidFill>
              </a:rPr>
              <a:t>Implementing holistic and comprehensive health care for individuals with IDD can be achieved by incorporating  workforce awareness, making changes in health delivery perspective, and equipping staff with the tools for successfully achieving the goal of meeting the needs of this vulnerable population.</a:t>
            </a:r>
            <a:endParaRPr sz="1500">
              <a:solidFill>
                <a:srgbClr val="444444"/>
              </a:solidFill>
            </a:endParaRPr>
          </a:p>
          <a:p>
            <a:pPr indent="0" lvl="0" marL="0" rtl="0" algn="l">
              <a:spcBef>
                <a:spcPts val="0"/>
              </a:spcBef>
              <a:spcAft>
                <a:spcPts val="2400"/>
              </a:spcAft>
              <a:buClr>
                <a:schemeClr val="dk1"/>
              </a:buClr>
              <a:buSzPts val="1100"/>
              <a:buFont typeface="Arial"/>
              <a:buNone/>
            </a:pPr>
            <a:r>
              <a:t/>
            </a:r>
            <a:endParaRPr sz="2100"/>
          </a:p>
        </p:txBody>
      </p:sp>
      <p:sp>
        <p:nvSpPr>
          <p:cNvPr id="141" name="Google Shape;141;p22"/>
          <p:cNvSpPr txBox="1"/>
          <p:nvPr>
            <p:ph type="title"/>
          </p:nvPr>
        </p:nvSpPr>
        <p:spPr>
          <a:xfrm>
            <a:off x="70800" y="55050"/>
            <a:ext cx="9002400" cy="40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200"/>
              <a:t>Supporting Evidence for Providing Direct Health Care to Patients with Intellectual and Developmental Disability</a:t>
            </a:r>
            <a:endParaRPr sz="19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820"/>
              <a:t>Helpful Resources</a:t>
            </a:r>
            <a:endParaRPr sz="1820"/>
          </a:p>
        </p:txBody>
      </p:sp>
      <p:sp>
        <p:nvSpPr>
          <p:cNvPr id="147" name="Google Shape;147;p23"/>
          <p:cNvSpPr txBox="1"/>
          <p:nvPr>
            <p:ph idx="1" type="body"/>
          </p:nvPr>
        </p:nvSpPr>
        <p:spPr>
          <a:xfrm>
            <a:off x="729450" y="1853850"/>
            <a:ext cx="7575600" cy="2967300"/>
          </a:xfrm>
          <a:prstGeom prst="rect">
            <a:avLst/>
          </a:prstGeom>
        </p:spPr>
        <p:txBody>
          <a:bodyPr anchorCtr="0" anchor="t" bIns="91425" lIns="91425" spcFirstLastPara="1" rIns="91425" wrap="square" tIns="91425">
            <a:normAutofit/>
          </a:bodyPr>
          <a:lstStyle/>
          <a:p>
            <a:pPr indent="-322828" lvl="0" marL="457200" rtl="0" algn="l">
              <a:lnSpc>
                <a:spcPct val="115000"/>
              </a:lnSpc>
              <a:spcBef>
                <a:spcPts val="800"/>
              </a:spcBef>
              <a:spcAft>
                <a:spcPts val="0"/>
              </a:spcAft>
              <a:buSzPts val="1484"/>
              <a:buChar char="●"/>
            </a:pPr>
            <a:r>
              <a:rPr lang="en" sz="1483" u="sng">
                <a:solidFill>
                  <a:srgbClr val="1F497D"/>
                </a:solidFill>
              </a:rPr>
              <a:t>Primary care of the Adult with Intellectual and Developmental Disabilities. </a:t>
            </a:r>
            <a:r>
              <a:rPr i="1" lang="en" sz="1483">
                <a:solidFill>
                  <a:srgbClr val="003A4D"/>
                </a:solidFill>
              </a:rPr>
              <a:t>UpToDate</a:t>
            </a:r>
            <a:r>
              <a:rPr lang="en" sz="1483">
                <a:solidFill>
                  <a:srgbClr val="003A4D"/>
                </a:solidFill>
              </a:rPr>
              <a:t>. at</a:t>
            </a:r>
            <a:r>
              <a:rPr lang="en" sz="1483">
                <a:solidFill>
                  <a:srgbClr val="003A4D"/>
                </a:solidFill>
                <a:uFill>
                  <a:noFill/>
                </a:uFill>
                <a:hlinkClick r:id="rId3">
                  <a:extLst>
                    <a:ext uri="{A12FA001-AC4F-418D-AE19-62706E023703}">
                      <ahyp:hlinkClr val="tx"/>
                    </a:ext>
                  </a:extLst>
                </a:hlinkClick>
              </a:rPr>
              <a:t> </a:t>
            </a:r>
            <a:r>
              <a:rPr lang="en" sz="1483" u="sng">
                <a:solidFill>
                  <a:schemeClr val="hlink"/>
                </a:solidFill>
                <a:hlinkClick r:id="rId4"/>
              </a:rPr>
              <a:t>https://www.uptodate.com/contents/primary-care-of-the-adult-with-intellectual-and-developmental-disabilities</a:t>
            </a:r>
            <a:endParaRPr sz="1483" u="sng">
              <a:solidFill>
                <a:schemeClr val="hlink"/>
              </a:solidFill>
            </a:endParaRPr>
          </a:p>
          <a:p>
            <a:pPr indent="-322828" lvl="0" marL="457200" rtl="0" algn="l">
              <a:lnSpc>
                <a:spcPct val="115000"/>
              </a:lnSpc>
              <a:spcBef>
                <a:spcPts val="0"/>
              </a:spcBef>
              <a:spcAft>
                <a:spcPts val="0"/>
              </a:spcAft>
              <a:buSzPts val="1484"/>
              <a:buChar char="●"/>
            </a:pPr>
            <a:r>
              <a:rPr lang="en" sz="1483"/>
              <a:t>Pre-visit telephone script developed by Tyler and McDermott (2021).</a:t>
            </a:r>
            <a:endParaRPr sz="1483"/>
          </a:p>
          <a:p>
            <a:pPr indent="-322828" lvl="0" marL="457200" rtl="0" algn="l">
              <a:lnSpc>
                <a:spcPct val="115000"/>
              </a:lnSpc>
              <a:spcBef>
                <a:spcPts val="0"/>
              </a:spcBef>
              <a:spcAft>
                <a:spcPts val="0"/>
              </a:spcAft>
              <a:buSzPts val="1484"/>
              <a:buChar char="●"/>
            </a:pPr>
            <a:r>
              <a:rPr lang="en" sz="1483"/>
              <a:t>IDD Healthcare E-Toolkit at</a:t>
            </a:r>
            <a:r>
              <a:rPr lang="en" sz="1483">
                <a:solidFill>
                  <a:srgbClr val="003A4D"/>
                </a:solidFill>
                <a:uFill>
                  <a:noFill/>
                </a:uFill>
                <a:hlinkClick r:id="rId5">
                  <a:extLst>
                    <a:ext uri="{A12FA001-AC4F-418D-AE19-62706E023703}">
                      <ahyp:hlinkClr val="tx"/>
                    </a:ext>
                  </a:extLst>
                </a:hlinkClick>
              </a:rPr>
              <a:t> </a:t>
            </a:r>
            <a:r>
              <a:rPr lang="en" sz="1483" u="sng">
                <a:solidFill>
                  <a:schemeClr val="hlink"/>
                </a:solidFill>
                <a:hlinkClick r:id="rId6"/>
              </a:rPr>
              <a:t>https://iddtoolkit.vkcsites.org/</a:t>
            </a:r>
            <a:endParaRPr sz="1483" u="sng">
              <a:solidFill>
                <a:schemeClr val="hlink"/>
              </a:solidFill>
            </a:endParaRPr>
          </a:p>
          <a:p>
            <a:pPr indent="-322828" lvl="0" marL="457200" rtl="0" algn="l">
              <a:lnSpc>
                <a:spcPct val="115000"/>
              </a:lnSpc>
              <a:spcBef>
                <a:spcPts val="0"/>
              </a:spcBef>
              <a:spcAft>
                <a:spcPts val="0"/>
              </a:spcAft>
              <a:buSzPts val="1484"/>
              <a:buChar char="●"/>
            </a:pPr>
            <a:r>
              <a:rPr lang="en" sz="1483">
                <a:solidFill>
                  <a:schemeClr val="hlink"/>
                </a:solidFill>
                <a:uFill>
                  <a:noFill/>
                </a:uFill>
                <a:hlinkClick r:id="rId7"/>
              </a:rPr>
              <a:t>Comparisons of self and proxy report on health-related factors in people with intellectual disability</a:t>
            </a:r>
            <a:br>
              <a:rPr lang="en" sz="1483">
                <a:solidFill>
                  <a:schemeClr val="hlink"/>
                </a:solidFill>
                <a:uFill>
                  <a:noFill/>
                </a:uFill>
                <a:hlinkClick r:id="rId8"/>
              </a:rPr>
            </a:br>
            <a:r>
              <a:rPr lang="en" sz="1483"/>
              <a:t>2018, Journal of Applied Research in Intellectual Disabilities</a:t>
            </a:r>
            <a:endParaRPr sz="707"/>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1840"/>
              <a:t>Diagnostic Overshadowing</a:t>
            </a:r>
            <a:endParaRPr sz="1840"/>
          </a:p>
        </p:txBody>
      </p:sp>
      <p:sp>
        <p:nvSpPr>
          <p:cNvPr id="153" name="Google Shape;153;p24"/>
          <p:cNvSpPr txBox="1"/>
          <p:nvPr>
            <p:ph idx="1" type="body"/>
          </p:nvPr>
        </p:nvSpPr>
        <p:spPr>
          <a:xfrm>
            <a:off x="729450" y="1853850"/>
            <a:ext cx="7688700" cy="24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Definition:</a:t>
            </a:r>
            <a:r>
              <a:rPr lang="en" sz="1500"/>
              <a:t> W</a:t>
            </a:r>
            <a:r>
              <a:rPr lang="en" sz="1500"/>
              <a:t>hen signs and symptoms arising from physical or mental health problems are mis-attributed to the individual’s physical, developmental, or intellectual disability. </a:t>
            </a:r>
            <a:endParaRPr sz="1500"/>
          </a:p>
          <a:p>
            <a:pPr indent="0" lvl="0" marL="0" rtl="0" algn="l">
              <a:spcBef>
                <a:spcPts val="1200"/>
              </a:spcBef>
              <a:spcAft>
                <a:spcPts val="0"/>
              </a:spcAft>
              <a:buNone/>
            </a:pPr>
            <a:r>
              <a:rPr lang="en" sz="1500"/>
              <a:t>Can be detrimental to quality of care and can contribute to delays in diagnosis and treatment, unnecessary or unsafe care, and inequities of care.</a:t>
            </a:r>
            <a:endParaRPr sz="1500"/>
          </a:p>
          <a:p>
            <a:pPr indent="0" lvl="0" marL="0" rtl="0" algn="l">
              <a:spcBef>
                <a:spcPts val="1200"/>
              </a:spcBef>
              <a:spcAft>
                <a:spcPts val="0"/>
              </a:spcAft>
              <a:buNone/>
            </a:pPr>
            <a:r>
              <a:rPr lang="en" sz="1500"/>
              <a:t>Individuals with disabilities are at greater risk of diagnostic overshadowing </a:t>
            </a:r>
            <a:endParaRPr sz="1500"/>
          </a:p>
          <a:p>
            <a:pPr indent="0" lvl="0" marL="0" rtl="0" algn="l">
              <a:spcBef>
                <a:spcPts val="1200"/>
              </a:spcBef>
              <a:spcAft>
                <a:spcPts val="1200"/>
              </a:spcAft>
              <a:buNone/>
            </a:pPr>
            <a:r>
              <a:rPr lang="en" sz="1500"/>
              <a:t>Most clinicians do not have training, experience and skills grounded in treating individuals with disabilities – this increases the risk for diagnostic overshadowing</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729450" y="1318650"/>
            <a:ext cx="43905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Fatal Five</a:t>
            </a:r>
            <a:endParaRPr/>
          </a:p>
        </p:txBody>
      </p:sp>
      <p:sp>
        <p:nvSpPr>
          <p:cNvPr id="159" name="Google Shape;159;p25"/>
          <p:cNvSpPr txBox="1"/>
          <p:nvPr>
            <p:ph idx="1" type="body"/>
          </p:nvPr>
        </p:nvSpPr>
        <p:spPr>
          <a:xfrm>
            <a:off x="572150" y="1905850"/>
            <a:ext cx="5232000" cy="2647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Clr>
                <a:schemeClr val="dk1"/>
              </a:buClr>
              <a:buSzPct val="66473"/>
              <a:buFont typeface="Arial"/>
              <a:buNone/>
            </a:pPr>
            <a:r>
              <a:rPr lang="en" sz="1654"/>
              <a:t>Diagnostic overshadowing i</a:t>
            </a:r>
            <a:r>
              <a:rPr lang="en" sz="1654"/>
              <a:t>mpacts the Fatal Five </a:t>
            </a:r>
            <a:endParaRPr b="1" sz="1654"/>
          </a:p>
          <a:p>
            <a:pPr indent="0" lvl="0" marL="0" rtl="0" algn="l">
              <a:spcBef>
                <a:spcPts val="1200"/>
              </a:spcBef>
              <a:spcAft>
                <a:spcPts val="0"/>
              </a:spcAft>
              <a:buNone/>
            </a:pPr>
            <a:r>
              <a:rPr b="1" lang="en" sz="1654"/>
              <a:t>All behavior is communication </a:t>
            </a:r>
            <a:r>
              <a:rPr lang="en" sz="1654"/>
              <a:t>- allow time for the person to express themselves. </a:t>
            </a:r>
            <a:endParaRPr sz="1654"/>
          </a:p>
          <a:p>
            <a:pPr indent="0" lvl="0" marL="0" rtl="0" algn="l">
              <a:spcBef>
                <a:spcPts val="1200"/>
              </a:spcBef>
              <a:spcAft>
                <a:spcPts val="0"/>
              </a:spcAft>
              <a:buNone/>
            </a:pPr>
            <a:r>
              <a:rPr lang="en" sz="1654"/>
              <a:t>Pay close attention to non-verbal communication. </a:t>
            </a:r>
            <a:endParaRPr sz="1654"/>
          </a:p>
          <a:p>
            <a:pPr indent="0" lvl="0" marL="0" rtl="0" algn="l">
              <a:spcBef>
                <a:spcPts val="1200"/>
              </a:spcBef>
              <a:spcAft>
                <a:spcPts val="0"/>
              </a:spcAft>
              <a:buNone/>
            </a:pPr>
            <a:r>
              <a:rPr lang="en" sz="1654"/>
              <a:t>Ask how the person communicates pain, fear, sadness etc … </a:t>
            </a:r>
            <a:endParaRPr sz="1654"/>
          </a:p>
          <a:p>
            <a:pPr indent="0" lvl="0" marL="0" rtl="0" algn="l">
              <a:spcBef>
                <a:spcPts val="1200"/>
              </a:spcBef>
              <a:spcAft>
                <a:spcPts val="1200"/>
              </a:spcAft>
              <a:buNone/>
            </a:pPr>
            <a:r>
              <a:rPr lang="en" sz="1654"/>
              <a:t>Be aware of the physical setting and how it can be adjusted to make the person more comfortable</a:t>
            </a:r>
            <a:endParaRPr/>
          </a:p>
        </p:txBody>
      </p:sp>
      <p:pic>
        <p:nvPicPr>
          <p:cNvPr id="160" name="Google Shape;160;p25"/>
          <p:cNvPicPr preferRelativeResize="0"/>
          <p:nvPr/>
        </p:nvPicPr>
        <p:blipFill>
          <a:blip r:embed="rId3">
            <a:alphaModFix/>
          </a:blip>
          <a:stretch>
            <a:fillRect/>
          </a:stretch>
        </p:blipFill>
        <p:spPr>
          <a:xfrm>
            <a:off x="5804150" y="1318638"/>
            <a:ext cx="2989900" cy="203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Fatal Five - Aspiration</a:t>
            </a:r>
            <a:endParaRPr/>
          </a:p>
        </p:txBody>
      </p:sp>
      <p:sp>
        <p:nvSpPr>
          <p:cNvPr id="166" name="Google Shape;166;p26"/>
          <p:cNvSpPr txBox="1"/>
          <p:nvPr>
            <p:ph idx="1" type="body"/>
          </p:nvPr>
        </p:nvSpPr>
        <p:spPr>
          <a:xfrm>
            <a:off x="629175" y="1911125"/>
            <a:ext cx="5701800" cy="959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350"/>
              <a:t>Aspiration</a:t>
            </a:r>
            <a:r>
              <a:rPr lang="en" sz="5350"/>
              <a:t> is often listed as a common cause of death in institutional settings, including large group care settings for people with IDD. ​</a:t>
            </a:r>
            <a:endParaRPr sz="5350"/>
          </a:p>
          <a:p>
            <a:pPr indent="0" lvl="0" marL="0" rtl="0" algn="l">
              <a:spcBef>
                <a:spcPts val="0"/>
              </a:spcBef>
              <a:spcAft>
                <a:spcPts val="0"/>
              </a:spcAft>
              <a:buNone/>
            </a:pPr>
            <a:r>
              <a:t/>
            </a:r>
            <a:endParaRPr sz="5350"/>
          </a:p>
          <a:p>
            <a:pPr indent="0" lvl="0" marL="0" rtl="0" algn="l">
              <a:spcBef>
                <a:spcPts val="0"/>
              </a:spcBef>
              <a:spcAft>
                <a:spcPts val="0"/>
              </a:spcAft>
              <a:buNone/>
            </a:pPr>
            <a:r>
              <a:rPr lang="en" sz="5350"/>
              <a:t>Aspiration pneumonia is a common discharge diagnosis following hospitalization.</a:t>
            </a:r>
            <a:endParaRPr sz="5350"/>
          </a:p>
          <a:p>
            <a:pPr indent="0" lvl="0" marL="0" rtl="0" algn="l">
              <a:spcBef>
                <a:spcPts val="0"/>
              </a:spcBef>
              <a:spcAft>
                <a:spcPts val="0"/>
              </a:spcAft>
              <a:buNone/>
            </a:pPr>
            <a:r>
              <a:t/>
            </a:r>
            <a:endParaRPr sz="4950"/>
          </a:p>
          <a:p>
            <a:pPr indent="0" lvl="0" marL="0" rtl="0" algn="l">
              <a:spcBef>
                <a:spcPts val="0"/>
              </a:spcBef>
              <a:spcAft>
                <a:spcPts val="0"/>
              </a:spcAft>
              <a:buNone/>
            </a:pPr>
            <a:r>
              <a:t/>
            </a:r>
            <a:endParaRPr sz="2000">
              <a:solidFill>
                <a:schemeClr val="dk1"/>
              </a:solidFill>
              <a:highlight>
                <a:srgbClr val="F5F5F5"/>
              </a:highlight>
            </a:endParaRPr>
          </a:p>
          <a:p>
            <a:pPr indent="0" lvl="0" marL="0" rtl="0" algn="l">
              <a:spcBef>
                <a:spcPts val="0"/>
              </a:spcBef>
              <a:spcAft>
                <a:spcPts val="0"/>
              </a:spcAft>
              <a:buNone/>
            </a:pPr>
            <a:r>
              <a:t/>
            </a:r>
            <a:endParaRPr sz="1700">
              <a:solidFill>
                <a:schemeClr val="dk1"/>
              </a:solidFill>
              <a:highlight>
                <a:srgbClr val="F5F5F5"/>
              </a:highlight>
            </a:endParaRPr>
          </a:p>
          <a:p>
            <a:pPr indent="0" lvl="0" marL="0" rtl="0" algn="l">
              <a:spcBef>
                <a:spcPts val="0"/>
              </a:spcBef>
              <a:spcAft>
                <a:spcPts val="0"/>
              </a:spcAft>
              <a:buNone/>
            </a:pPr>
            <a:r>
              <a:t/>
            </a:r>
            <a:endParaRPr sz="1700">
              <a:solidFill>
                <a:schemeClr val="dk1"/>
              </a:solidFill>
              <a:highlight>
                <a:srgbClr val="F5F5F5"/>
              </a:highlight>
            </a:endParaRPr>
          </a:p>
          <a:p>
            <a:pPr indent="0" lvl="0" marL="0" rtl="0" algn="l">
              <a:spcBef>
                <a:spcPts val="0"/>
              </a:spcBef>
              <a:spcAft>
                <a:spcPts val="1200"/>
              </a:spcAft>
              <a:buNone/>
            </a:pPr>
            <a:r>
              <a:t/>
            </a:r>
            <a:endParaRPr/>
          </a:p>
        </p:txBody>
      </p:sp>
      <p:pic>
        <p:nvPicPr>
          <p:cNvPr id="167" name="Google Shape;167;p26"/>
          <p:cNvPicPr preferRelativeResize="0"/>
          <p:nvPr/>
        </p:nvPicPr>
        <p:blipFill>
          <a:blip r:embed="rId3">
            <a:alphaModFix/>
          </a:blip>
          <a:stretch>
            <a:fillRect/>
          </a:stretch>
        </p:blipFill>
        <p:spPr>
          <a:xfrm>
            <a:off x="6230550" y="1247875"/>
            <a:ext cx="2132550" cy="2007850"/>
          </a:xfrm>
          <a:prstGeom prst="rect">
            <a:avLst/>
          </a:prstGeom>
          <a:noFill/>
          <a:ln>
            <a:noFill/>
          </a:ln>
        </p:spPr>
      </p:pic>
      <p:sp>
        <p:nvSpPr>
          <p:cNvPr id="168" name="Google Shape;168;p26"/>
          <p:cNvSpPr txBox="1"/>
          <p:nvPr/>
        </p:nvSpPr>
        <p:spPr>
          <a:xfrm>
            <a:off x="629175" y="2776225"/>
            <a:ext cx="8175900" cy="196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5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350" u="sng">
                <a:solidFill>
                  <a:schemeClr val="accent1"/>
                </a:solidFill>
                <a:latin typeface="Lato"/>
                <a:ea typeface="Lato"/>
                <a:cs typeface="Lato"/>
                <a:sym typeface="Lato"/>
              </a:rPr>
              <a:t>Risk Factors for people with I/DD may include:</a:t>
            </a:r>
            <a:endParaRPr sz="1350" u="sng">
              <a:solidFill>
                <a:schemeClr val="accent1"/>
              </a:solidFill>
              <a:latin typeface="Lato"/>
              <a:ea typeface="Lato"/>
              <a:cs typeface="Lato"/>
              <a:sym typeface="Lato"/>
            </a:endParaRPr>
          </a:p>
          <a:p>
            <a:pPr indent="-307975" lvl="0" marL="457200" rtl="0" algn="l">
              <a:lnSpc>
                <a:spcPct val="115000"/>
              </a:lnSpc>
              <a:spcBef>
                <a:spcPts val="0"/>
              </a:spcBef>
              <a:spcAft>
                <a:spcPts val="0"/>
              </a:spcAft>
              <a:buClr>
                <a:schemeClr val="accent1"/>
              </a:buClr>
              <a:buSzPts val="1250"/>
              <a:buFont typeface="Lato"/>
              <a:buChar char="●"/>
            </a:pPr>
            <a:r>
              <a:rPr lang="en" sz="1250">
                <a:solidFill>
                  <a:schemeClr val="accent1"/>
                </a:solidFill>
                <a:latin typeface="Lato"/>
                <a:ea typeface="Lato"/>
                <a:cs typeface="Lato"/>
                <a:sym typeface="Lato"/>
              </a:rPr>
              <a:t>Decreased or absent gag reflex​</a:t>
            </a:r>
            <a:endParaRPr sz="1250">
              <a:solidFill>
                <a:schemeClr val="accent1"/>
              </a:solidFill>
              <a:latin typeface="Lato"/>
              <a:ea typeface="Lato"/>
              <a:cs typeface="Lato"/>
              <a:sym typeface="Lato"/>
            </a:endParaRPr>
          </a:p>
          <a:p>
            <a:pPr indent="-307975" lvl="0" marL="457200" rtl="0" algn="l">
              <a:lnSpc>
                <a:spcPct val="115000"/>
              </a:lnSpc>
              <a:spcBef>
                <a:spcPts val="0"/>
              </a:spcBef>
              <a:spcAft>
                <a:spcPts val="0"/>
              </a:spcAft>
              <a:buClr>
                <a:schemeClr val="accent1"/>
              </a:buClr>
              <a:buSzPts val="1250"/>
              <a:buFont typeface="Lato"/>
              <a:buChar char="●"/>
            </a:pPr>
            <a:r>
              <a:rPr lang="en" sz="1250">
                <a:solidFill>
                  <a:schemeClr val="accent1"/>
                </a:solidFill>
                <a:latin typeface="Lato"/>
                <a:ea typeface="Lato"/>
                <a:cs typeface="Lato"/>
                <a:sym typeface="Lato"/>
              </a:rPr>
              <a:t>Weakness of the muscles that are used in chewing and swallowing</a:t>
            </a:r>
            <a:endParaRPr sz="1250">
              <a:solidFill>
                <a:schemeClr val="accent1"/>
              </a:solidFill>
              <a:latin typeface="Lato"/>
              <a:ea typeface="Lato"/>
              <a:cs typeface="Lato"/>
              <a:sym typeface="Lato"/>
            </a:endParaRPr>
          </a:p>
          <a:p>
            <a:pPr indent="-307975" lvl="0" marL="457200" rtl="0" algn="l">
              <a:lnSpc>
                <a:spcPct val="115000"/>
              </a:lnSpc>
              <a:spcBef>
                <a:spcPts val="0"/>
              </a:spcBef>
              <a:spcAft>
                <a:spcPts val="0"/>
              </a:spcAft>
              <a:buClr>
                <a:schemeClr val="accent1"/>
              </a:buClr>
              <a:buSzPts val="1250"/>
              <a:buFont typeface="Lato"/>
              <a:buChar char="●"/>
            </a:pPr>
            <a:r>
              <a:rPr lang="en" sz="1250">
                <a:solidFill>
                  <a:schemeClr val="accent1"/>
                </a:solidFill>
                <a:latin typeface="Lato"/>
                <a:ea typeface="Lato"/>
                <a:cs typeface="Lato"/>
                <a:sym typeface="Lato"/>
              </a:rPr>
              <a:t>Poor positioning during meals​</a:t>
            </a:r>
            <a:endParaRPr sz="1250">
              <a:solidFill>
                <a:schemeClr val="accent1"/>
              </a:solidFill>
              <a:latin typeface="Lato"/>
              <a:ea typeface="Lato"/>
              <a:cs typeface="Lato"/>
              <a:sym typeface="Lato"/>
            </a:endParaRPr>
          </a:p>
          <a:p>
            <a:pPr indent="-307975" lvl="0" marL="457200" rtl="0" algn="l">
              <a:lnSpc>
                <a:spcPct val="115000"/>
              </a:lnSpc>
              <a:spcBef>
                <a:spcPts val="0"/>
              </a:spcBef>
              <a:spcAft>
                <a:spcPts val="0"/>
              </a:spcAft>
              <a:buClr>
                <a:schemeClr val="accent1"/>
              </a:buClr>
              <a:buSzPts val="1250"/>
              <a:buFont typeface="Lato"/>
              <a:buChar char="●"/>
            </a:pPr>
            <a:r>
              <a:rPr lang="en" sz="1250">
                <a:solidFill>
                  <a:schemeClr val="accent1"/>
                </a:solidFill>
                <a:latin typeface="Lato"/>
                <a:ea typeface="Lato"/>
                <a:cs typeface="Lato"/>
                <a:sym typeface="Lato"/>
              </a:rPr>
              <a:t>Medication side effects that relax the muscles used for chewing and swallowing.​</a:t>
            </a:r>
            <a:endParaRPr sz="1250">
              <a:solidFill>
                <a:schemeClr val="accent1"/>
              </a:solidFill>
              <a:latin typeface="Lato"/>
              <a:ea typeface="Lato"/>
              <a:cs typeface="Lato"/>
              <a:sym typeface="Lato"/>
            </a:endParaRPr>
          </a:p>
          <a:p>
            <a:pPr indent="-307975" lvl="0" marL="457200" rtl="0" algn="l">
              <a:lnSpc>
                <a:spcPct val="115000"/>
              </a:lnSpc>
              <a:spcBef>
                <a:spcPts val="0"/>
              </a:spcBef>
              <a:spcAft>
                <a:spcPts val="0"/>
              </a:spcAft>
              <a:buClr>
                <a:schemeClr val="accent1"/>
              </a:buClr>
              <a:buSzPts val="1250"/>
              <a:buFont typeface="Lato"/>
              <a:buChar char="●"/>
            </a:pPr>
            <a:r>
              <a:rPr lang="en" sz="1250">
                <a:solidFill>
                  <a:schemeClr val="accent1"/>
                </a:solidFill>
                <a:latin typeface="Lato"/>
                <a:ea typeface="Lato"/>
                <a:cs typeface="Lato"/>
                <a:sym typeface="Lato"/>
              </a:rPr>
              <a:t>Gastroesophageal Reflux Disease (GERD)​ - Rule out GERD with PICA behaviors</a:t>
            </a:r>
            <a:endParaRPr sz="1250">
              <a:solidFill>
                <a:schemeClr val="accent1"/>
              </a:solidFill>
              <a:latin typeface="Lato"/>
              <a:ea typeface="Lato"/>
              <a:cs typeface="Lato"/>
              <a:sym typeface="Lato"/>
            </a:endParaRPr>
          </a:p>
          <a:p>
            <a:pPr indent="-307975" lvl="0" marL="457200" rtl="0" algn="l">
              <a:lnSpc>
                <a:spcPct val="115000"/>
              </a:lnSpc>
              <a:spcBef>
                <a:spcPts val="0"/>
              </a:spcBef>
              <a:spcAft>
                <a:spcPts val="0"/>
              </a:spcAft>
              <a:buClr>
                <a:schemeClr val="accent1"/>
              </a:buClr>
              <a:buSzPts val="1250"/>
              <a:buFont typeface="Lato"/>
              <a:buChar char="●"/>
            </a:pPr>
            <a:r>
              <a:rPr lang="en" sz="1250">
                <a:solidFill>
                  <a:schemeClr val="accent1"/>
                </a:solidFill>
                <a:latin typeface="Lato"/>
                <a:ea typeface="Lato"/>
                <a:cs typeface="Lato"/>
                <a:sym typeface="Lato"/>
              </a:rPr>
              <a:t>Eating too fast or having too much food in the mouth while eating</a:t>
            </a:r>
            <a:endParaRPr sz="100">
              <a:solidFill>
                <a:schemeClr val="accen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Fatal Five - Constipation</a:t>
            </a:r>
            <a:endParaRPr/>
          </a:p>
        </p:txBody>
      </p:sp>
      <p:sp>
        <p:nvSpPr>
          <p:cNvPr id="174" name="Google Shape;174;p27"/>
          <p:cNvSpPr txBox="1"/>
          <p:nvPr>
            <p:ph idx="1" type="body"/>
          </p:nvPr>
        </p:nvSpPr>
        <p:spPr>
          <a:xfrm>
            <a:off x="456150" y="1895400"/>
            <a:ext cx="8257800" cy="30516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en" sz="2500"/>
              <a:t>Neuromuscular degenerative disorders, such as cerebral palsy, may impair the central nervous system’s response for the need to elimination</a:t>
            </a:r>
            <a:endParaRPr sz="2500"/>
          </a:p>
          <a:p>
            <a:pPr indent="0" lvl="0" marL="0" rtl="0" algn="l">
              <a:spcBef>
                <a:spcPts val="1200"/>
              </a:spcBef>
              <a:spcAft>
                <a:spcPts val="0"/>
              </a:spcAft>
              <a:buNone/>
            </a:pPr>
            <a:r>
              <a:rPr lang="en" sz="2500"/>
              <a:t>People with muscle weakness, such as down syndrome, may lack the strength needed for adequate bowel function​</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People with mobility issues can lack the activity level needed to help the bowels function properly</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Poor swallowing skills may make it difficult to eat and drink adequate amounts of fiber and fluids.​</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Medication side effects can contribute to constipation. Watch for constipation in persons who take antacids, anticonvulsants, antidepressants, tranquilizers, iron supplements, drugs for tremor, medication for urinary control or if the individual is using narcotics or other drugs for pain relief.</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Poorly managed constipation can lead to bowel perforation and bowel obstruction, one of the most common preventable causes of mortality for people with I/DD​ </a:t>
            </a:r>
            <a:endParaRPr sz="2500"/>
          </a:p>
          <a:p>
            <a:pPr indent="0" lvl="0" marL="0" rtl="0" algn="l">
              <a:spcBef>
                <a:spcPts val="0"/>
              </a:spcBef>
              <a:spcAft>
                <a:spcPts val="1200"/>
              </a:spcAft>
              <a:buNone/>
            </a:pPr>
            <a:r>
              <a:t/>
            </a:r>
            <a:endParaRPr sz="1100">
              <a:solidFill>
                <a:schemeClr val="dk1"/>
              </a:solidFill>
              <a:highlight>
                <a:srgbClr val="FFFFFF"/>
              </a:highlight>
            </a:endParaRPr>
          </a:p>
        </p:txBody>
      </p:sp>
      <p:pic>
        <p:nvPicPr>
          <p:cNvPr id="175" name="Google Shape;175;p27"/>
          <p:cNvPicPr preferRelativeResize="0"/>
          <p:nvPr/>
        </p:nvPicPr>
        <p:blipFill>
          <a:blip r:embed="rId3">
            <a:alphaModFix/>
          </a:blip>
          <a:stretch>
            <a:fillRect/>
          </a:stretch>
        </p:blipFill>
        <p:spPr>
          <a:xfrm>
            <a:off x="4741575" y="521200"/>
            <a:ext cx="1267050" cy="1332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699950" y="1404500"/>
            <a:ext cx="8289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Fatal Five - Dehydration</a:t>
            </a:r>
            <a:endParaRPr/>
          </a:p>
        </p:txBody>
      </p:sp>
      <p:sp>
        <p:nvSpPr>
          <p:cNvPr id="181" name="Google Shape;181;p28"/>
          <p:cNvSpPr txBox="1"/>
          <p:nvPr>
            <p:ph idx="1" type="body"/>
          </p:nvPr>
        </p:nvSpPr>
        <p:spPr>
          <a:xfrm>
            <a:off x="700000" y="2178525"/>
            <a:ext cx="8289600" cy="24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Higher rate of swallowing issues for people with I/DD compared to general population</a:t>
            </a:r>
            <a:endParaRPr sz="1600"/>
          </a:p>
          <a:p>
            <a:pPr indent="0" lvl="0" marL="0" rtl="0" algn="l">
              <a:spcBef>
                <a:spcPts val="1200"/>
              </a:spcBef>
              <a:spcAft>
                <a:spcPts val="0"/>
              </a:spcAft>
              <a:buNone/>
            </a:pPr>
            <a:r>
              <a:rPr lang="en" sz="1600"/>
              <a:t>Poor oral health can contribute</a:t>
            </a:r>
            <a:endParaRPr sz="1600"/>
          </a:p>
          <a:p>
            <a:pPr indent="0" lvl="0" marL="0" rtl="0" algn="l">
              <a:spcBef>
                <a:spcPts val="1200"/>
              </a:spcBef>
              <a:spcAft>
                <a:spcPts val="1200"/>
              </a:spcAft>
              <a:buNone/>
            </a:pPr>
            <a:r>
              <a:rPr lang="en" sz="1600"/>
              <a:t>Communication </a:t>
            </a:r>
            <a:r>
              <a:rPr lang="en" sz="1600"/>
              <a:t>limitations</a:t>
            </a:r>
            <a:r>
              <a:rPr lang="en" sz="1600"/>
              <a:t> can be a barrier to adequate fluid intake</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Fatal Five - Seizure Disorder</a:t>
            </a:r>
            <a:endParaRPr/>
          </a:p>
        </p:txBody>
      </p:sp>
      <p:sp>
        <p:nvSpPr>
          <p:cNvPr id="187" name="Google Shape;187;p29"/>
          <p:cNvSpPr txBox="1"/>
          <p:nvPr>
            <p:ph idx="1" type="body"/>
          </p:nvPr>
        </p:nvSpPr>
        <p:spPr>
          <a:xfrm>
            <a:off x="729450" y="1934700"/>
            <a:ext cx="7688700" cy="29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018"/>
              <a:buNone/>
            </a:pPr>
            <a:r>
              <a:rPr lang="en" sz="1302"/>
              <a:t>Individuals with IDD have a higher incidence of seizure disorders or epilepsy. </a:t>
            </a:r>
            <a:endParaRPr sz="1302"/>
          </a:p>
          <a:p>
            <a:pPr indent="0" lvl="0" marL="0" rtl="0" algn="l">
              <a:spcBef>
                <a:spcPts val="1200"/>
              </a:spcBef>
              <a:spcAft>
                <a:spcPts val="0"/>
              </a:spcAft>
              <a:buSzPts val="1018"/>
              <a:buNone/>
            </a:pPr>
            <a:r>
              <a:rPr lang="en" sz="1302"/>
              <a:t>There can be significant morbidity or mortality due to issues such as respiratory suppression or aspiration</a:t>
            </a:r>
            <a:endParaRPr sz="1302"/>
          </a:p>
          <a:p>
            <a:pPr indent="0" lvl="0" marL="0" rtl="0" algn="l">
              <a:spcBef>
                <a:spcPts val="1200"/>
              </a:spcBef>
              <a:spcAft>
                <a:spcPts val="0"/>
              </a:spcAft>
              <a:buClr>
                <a:schemeClr val="dk1"/>
              </a:buClr>
              <a:buSzPts val="1018"/>
              <a:buFont typeface="Arial"/>
              <a:buNone/>
            </a:pPr>
            <a:r>
              <a:rPr lang="en" sz="1302"/>
              <a:t>Life expectancy for people with active seizure disorders has been shown to be up to 10 years less than those without epilepsy.</a:t>
            </a:r>
            <a:endParaRPr sz="1302"/>
          </a:p>
          <a:p>
            <a:pPr indent="0" lvl="0" marL="0" rtl="0" algn="l">
              <a:spcBef>
                <a:spcPts val="1200"/>
              </a:spcBef>
              <a:spcAft>
                <a:spcPts val="0"/>
              </a:spcAft>
              <a:buSzPts val="1018"/>
              <a:buNone/>
            </a:pPr>
            <a:r>
              <a:rPr lang="en" sz="1302"/>
              <a:t>Drug toxicity and medication side effects can further impact the health of people who take these medications.</a:t>
            </a:r>
            <a:endParaRPr sz="1302"/>
          </a:p>
          <a:p>
            <a:pPr indent="0" lvl="0" marL="0" rtl="0" algn="l">
              <a:spcBef>
                <a:spcPts val="1200"/>
              </a:spcBef>
              <a:spcAft>
                <a:spcPts val="1200"/>
              </a:spcAft>
              <a:buSzPts val="1018"/>
              <a:buNone/>
            </a:pPr>
            <a:r>
              <a:rPr lang="en" sz="1302"/>
              <a:t>Balancing adequate control of seizures and the risk of adverse drug reactions must always be at the forefront of the treatment plan.</a:t>
            </a:r>
            <a:endParaRPr sz="1302"/>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Fatal Five - Infection/Sepsis</a:t>
            </a:r>
            <a:endParaRPr/>
          </a:p>
        </p:txBody>
      </p:sp>
      <p:sp>
        <p:nvSpPr>
          <p:cNvPr id="193" name="Google Shape;193;p30"/>
          <p:cNvSpPr txBox="1"/>
          <p:nvPr>
            <p:ph idx="1" type="body"/>
          </p:nvPr>
        </p:nvSpPr>
        <p:spPr>
          <a:xfrm>
            <a:off x="729450" y="1989775"/>
            <a:ext cx="7688700" cy="268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People with IDD are three times more likely to die from sepsis than the general population</a:t>
            </a:r>
            <a:endParaRPr sz="1400"/>
          </a:p>
          <a:p>
            <a:pPr indent="0" lvl="0" marL="0" rtl="0" algn="l">
              <a:spcBef>
                <a:spcPts val="1200"/>
              </a:spcBef>
              <a:spcAft>
                <a:spcPts val="0"/>
              </a:spcAft>
              <a:buNone/>
            </a:pPr>
            <a:r>
              <a:rPr lang="en" sz="1400"/>
              <a:t>People with IDD often have difficulty communicating when they're not feeling well, which can lead to sepsis going unnoticed. </a:t>
            </a:r>
            <a:endParaRPr sz="1400"/>
          </a:p>
          <a:p>
            <a:pPr indent="0" lvl="0" marL="0" rtl="0" algn="l">
              <a:spcBef>
                <a:spcPts val="1200"/>
              </a:spcBef>
              <a:spcAft>
                <a:spcPts val="0"/>
              </a:spcAft>
              <a:buNone/>
            </a:pPr>
            <a:r>
              <a:rPr lang="en" sz="1400"/>
              <a:t>Lack of access to healthcare providers with </a:t>
            </a:r>
            <a:r>
              <a:rPr lang="en" sz="1400"/>
              <a:t>experience</a:t>
            </a:r>
            <a:r>
              <a:rPr lang="en" sz="1400"/>
              <a:t> working with the population and lack of access to screenings may prevent diagnosing sepsis early. </a:t>
            </a:r>
            <a:endParaRPr sz="1400"/>
          </a:p>
          <a:p>
            <a:pPr indent="0" lvl="0" marL="0" rtl="0" algn="l">
              <a:spcBef>
                <a:spcPts val="1200"/>
              </a:spcBef>
              <a:spcAft>
                <a:spcPts val="1200"/>
              </a:spcAft>
              <a:buNone/>
            </a:pPr>
            <a:r>
              <a:rPr lang="en" sz="1400"/>
              <a:t>Early detection and treatment of these conditions can improve quality of life, lower the risk of death, and lead to better health</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Trauma and the I/DD Community</a:t>
            </a:r>
            <a:endParaRPr/>
          </a:p>
        </p:txBody>
      </p:sp>
      <p:sp>
        <p:nvSpPr>
          <p:cNvPr id="199" name="Google Shape;199;p31"/>
          <p:cNvSpPr txBox="1"/>
          <p:nvPr>
            <p:ph idx="1" type="body"/>
          </p:nvPr>
        </p:nvSpPr>
        <p:spPr>
          <a:xfrm>
            <a:off x="729450" y="1974025"/>
            <a:ext cx="7688700" cy="2854800"/>
          </a:xfrm>
          <a:prstGeom prst="rect">
            <a:avLst/>
          </a:prstGeom>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55000"/>
              <a:buFont typeface="Arial"/>
              <a:buNone/>
            </a:pPr>
            <a:r>
              <a:rPr lang="en" sz="2000">
                <a:highlight>
                  <a:srgbClr val="FFFFFF"/>
                </a:highlight>
              </a:rPr>
              <a:t>People with developmental disabilities suffer 2.5 to 10 times the abuse and neglect of their non-disabled peers.</a:t>
            </a:r>
            <a:endParaRPr sz="2000">
              <a:highlight>
                <a:srgbClr val="FFFFFF"/>
              </a:highlight>
            </a:endParaRPr>
          </a:p>
          <a:p>
            <a:pPr indent="0" lvl="0" marL="0" rtl="0" algn="l">
              <a:lnSpc>
                <a:spcPct val="115000"/>
              </a:lnSpc>
              <a:spcBef>
                <a:spcPts val="0"/>
              </a:spcBef>
              <a:spcAft>
                <a:spcPts val="0"/>
              </a:spcAft>
              <a:buNone/>
            </a:pPr>
            <a:r>
              <a:t/>
            </a:r>
            <a:endParaRPr sz="2000">
              <a:highlight>
                <a:srgbClr val="FFFFFF"/>
              </a:highlight>
            </a:endParaRPr>
          </a:p>
          <a:p>
            <a:pPr indent="0" lvl="0" marL="0" rtl="0" algn="l">
              <a:lnSpc>
                <a:spcPct val="115000"/>
              </a:lnSpc>
              <a:spcBef>
                <a:spcPts val="0"/>
              </a:spcBef>
              <a:spcAft>
                <a:spcPts val="0"/>
              </a:spcAft>
              <a:buClr>
                <a:schemeClr val="dk1"/>
              </a:buClr>
              <a:buSzPct val="55000"/>
              <a:buFont typeface="Arial"/>
              <a:buNone/>
            </a:pPr>
            <a:r>
              <a:rPr lang="en" sz="2000">
                <a:highlight>
                  <a:srgbClr val="FFFFFF"/>
                </a:highlight>
              </a:rPr>
              <a:t>More than 90% of adults with a developmental disability report that they’ve experienced sexual abuse.</a:t>
            </a:r>
            <a:endParaRPr sz="2000">
              <a:highlight>
                <a:srgbClr val="FFFFFF"/>
              </a:highlight>
            </a:endParaRPr>
          </a:p>
          <a:p>
            <a:pPr indent="0" lvl="0" marL="0" rtl="0" algn="l">
              <a:lnSpc>
                <a:spcPct val="115000"/>
              </a:lnSpc>
              <a:spcBef>
                <a:spcPts val="0"/>
              </a:spcBef>
              <a:spcAft>
                <a:spcPts val="0"/>
              </a:spcAft>
              <a:buNone/>
            </a:pPr>
            <a:r>
              <a:t/>
            </a:r>
            <a:endParaRPr sz="2000">
              <a:highlight>
                <a:srgbClr val="FFFFFF"/>
              </a:highlight>
            </a:endParaRPr>
          </a:p>
          <a:p>
            <a:pPr indent="0" lvl="0" marL="0" rtl="0" algn="l">
              <a:lnSpc>
                <a:spcPct val="115000"/>
              </a:lnSpc>
              <a:spcBef>
                <a:spcPts val="0"/>
              </a:spcBef>
              <a:spcAft>
                <a:spcPts val="0"/>
              </a:spcAft>
              <a:buClr>
                <a:schemeClr val="dk1"/>
              </a:buClr>
              <a:buSzPct val="55000"/>
              <a:buFont typeface="Arial"/>
              <a:buNone/>
            </a:pPr>
            <a:r>
              <a:rPr lang="en" sz="2000">
                <a:highlight>
                  <a:srgbClr val="FFFFFF"/>
                </a:highlight>
              </a:rPr>
              <a:t>In an institutional setting, the risk of sexual abuse is 2 to 4 times higher than in the community. The more severe the disability, the more likely abuse is to occur.</a:t>
            </a:r>
            <a:endParaRPr sz="2000">
              <a:highlight>
                <a:srgbClr val="FFFFFF"/>
              </a:highlight>
            </a:endParaRPr>
          </a:p>
          <a:p>
            <a:pPr indent="0" lvl="0" marL="0" rtl="0" algn="l">
              <a:lnSpc>
                <a:spcPct val="115000"/>
              </a:lnSpc>
              <a:spcBef>
                <a:spcPts val="0"/>
              </a:spcBef>
              <a:spcAft>
                <a:spcPts val="0"/>
              </a:spcAft>
              <a:buNone/>
            </a:pPr>
            <a:r>
              <a:t/>
            </a:r>
            <a:endParaRPr sz="2000">
              <a:highlight>
                <a:srgbClr val="FFFFFF"/>
              </a:highlight>
            </a:endParaRPr>
          </a:p>
          <a:p>
            <a:pPr indent="0" lvl="0" marL="0" rtl="0" algn="l">
              <a:lnSpc>
                <a:spcPct val="115000"/>
              </a:lnSpc>
              <a:spcBef>
                <a:spcPts val="0"/>
              </a:spcBef>
              <a:spcAft>
                <a:spcPts val="0"/>
              </a:spcAft>
              <a:buClr>
                <a:schemeClr val="dk1"/>
              </a:buClr>
              <a:buSzPct val="55000"/>
              <a:buFont typeface="Arial"/>
              <a:buNone/>
            </a:pPr>
            <a:r>
              <a:rPr lang="en" sz="2000">
                <a:highlight>
                  <a:srgbClr val="FFFFFF"/>
                </a:highlight>
              </a:rPr>
              <a:t>People with intellectual or developmental disabilities are also often more vulnerable to abuse and neglect because of a higher level of assistance required from caregivers. This sometimes includes help with invasive daily living functions.</a:t>
            </a:r>
            <a:endParaRPr sz="2000">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Pauline Park-Maxwell, APN DNP</a:t>
            </a:r>
            <a:endParaRPr/>
          </a:p>
        </p:txBody>
      </p:sp>
      <p:sp>
        <p:nvSpPr>
          <p:cNvPr id="93" name="Google Shape;93;p14"/>
          <p:cNvSpPr txBox="1"/>
          <p:nvPr>
            <p:ph idx="1" type="body"/>
          </p:nvPr>
        </p:nvSpPr>
        <p:spPr>
          <a:xfrm>
            <a:off x="729450" y="1206050"/>
            <a:ext cx="818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Doctor of Nursing Practice and an Adult-Gerontology Nurse Practitioner at The Arc of Mercer.  </a:t>
            </a:r>
            <a:endParaRPr/>
          </a:p>
          <a:p>
            <a:pPr indent="0" lvl="0" marL="0" rtl="0" algn="l">
              <a:spcBef>
                <a:spcPts val="1200"/>
              </a:spcBef>
              <a:spcAft>
                <a:spcPts val="0"/>
              </a:spcAft>
              <a:buClr>
                <a:schemeClr val="dk1"/>
              </a:buClr>
              <a:buSzPts val="1100"/>
              <a:buFont typeface="Arial"/>
              <a:buNone/>
            </a:pPr>
            <a:r>
              <a:rPr lang="en"/>
              <a:t>20+-year career working with the intellectually and developmentally disabled population</a:t>
            </a:r>
            <a:endParaRPr/>
          </a:p>
          <a:p>
            <a:pPr indent="0" lvl="0" marL="0" rtl="0" algn="l">
              <a:spcBef>
                <a:spcPts val="1200"/>
              </a:spcBef>
              <a:spcAft>
                <a:spcPts val="0"/>
              </a:spcAft>
              <a:buNone/>
            </a:pPr>
            <a:r>
              <a:rPr lang="en"/>
              <a:t>Completing Psychiatric Mental Health Nurse Practitioner certification.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Trauma Considerations for Medical Appointments</a:t>
            </a:r>
            <a:endParaRPr/>
          </a:p>
        </p:txBody>
      </p:sp>
      <p:sp>
        <p:nvSpPr>
          <p:cNvPr id="205" name="Google Shape;205;p32"/>
          <p:cNvSpPr txBox="1"/>
          <p:nvPr>
            <p:ph idx="1" type="body"/>
          </p:nvPr>
        </p:nvSpPr>
        <p:spPr>
          <a:xfrm>
            <a:off x="729450" y="1926850"/>
            <a:ext cx="7688700" cy="276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Medical appointments can be a trigger for people who have experienced boundary violations and sexual trauma</a:t>
            </a:r>
            <a:endParaRPr sz="1400"/>
          </a:p>
          <a:p>
            <a:pPr indent="0" lvl="0" marL="0" rtl="0" algn="l">
              <a:spcBef>
                <a:spcPts val="1200"/>
              </a:spcBef>
              <a:spcAft>
                <a:spcPts val="0"/>
              </a:spcAft>
              <a:buNone/>
            </a:pPr>
            <a:r>
              <a:rPr lang="en" sz="1400"/>
              <a:t>Many medical practitioners are not trauma informed</a:t>
            </a:r>
            <a:endParaRPr sz="1400"/>
          </a:p>
          <a:p>
            <a:pPr indent="0" lvl="0" marL="0" rtl="0" algn="l">
              <a:spcBef>
                <a:spcPts val="1200"/>
              </a:spcBef>
              <a:spcAft>
                <a:spcPts val="0"/>
              </a:spcAft>
              <a:buNone/>
            </a:pPr>
            <a:r>
              <a:rPr lang="en" sz="1400"/>
              <a:t>Include persons with I/DD to be partners in care. Communicate directly with the person and explain what the appointment will entail and what you will do. Provide verbal cues when touch will be involved</a:t>
            </a:r>
            <a:endParaRPr sz="1400"/>
          </a:p>
          <a:p>
            <a:pPr indent="0" lvl="0" marL="0" rtl="0" algn="l">
              <a:spcBef>
                <a:spcPts val="1200"/>
              </a:spcBef>
              <a:spcAft>
                <a:spcPts val="1200"/>
              </a:spcAft>
              <a:buNone/>
            </a:pPr>
            <a:r>
              <a:rPr lang="en" sz="1400"/>
              <a:t>The person being supported may prefer a certain physician, gender etc.. </a:t>
            </a:r>
            <a:r>
              <a:rPr lang="en" sz="1400"/>
              <a:t>accommodate</a:t>
            </a:r>
            <a:r>
              <a:rPr lang="en" sz="1400"/>
              <a:t> these requests as much as possible</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Clinical Considerations</a:t>
            </a:r>
            <a:endParaRPr/>
          </a:p>
        </p:txBody>
      </p:sp>
      <p:sp>
        <p:nvSpPr>
          <p:cNvPr id="211" name="Google Shape;211;p33"/>
          <p:cNvSpPr txBox="1"/>
          <p:nvPr>
            <p:ph idx="1" type="body"/>
          </p:nvPr>
        </p:nvSpPr>
        <p:spPr>
          <a:xfrm>
            <a:off x="729450" y="1942575"/>
            <a:ext cx="7688700" cy="284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Assess: What is the person usually like? Is the condition/ concern getting better or worse?</a:t>
            </a:r>
            <a:endParaRPr sz="1500"/>
          </a:p>
          <a:p>
            <a:pPr indent="0" lvl="0" marL="0" rtl="0" algn="l">
              <a:spcBef>
                <a:spcPts val="1200"/>
              </a:spcBef>
              <a:spcAft>
                <a:spcPts val="0"/>
              </a:spcAft>
              <a:buNone/>
            </a:pPr>
            <a:r>
              <a:rPr lang="en" sz="1500"/>
              <a:t>Manage chronic health issues so they do not become routine or invisible</a:t>
            </a:r>
            <a:endParaRPr sz="1500"/>
          </a:p>
          <a:p>
            <a:pPr indent="0" lvl="0" marL="0" rtl="0" algn="l">
              <a:spcBef>
                <a:spcPts val="1200"/>
              </a:spcBef>
              <a:spcAft>
                <a:spcPts val="0"/>
              </a:spcAft>
              <a:buNone/>
            </a:pPr>
            <a:r>
              <a:rPr lang="en" sz="1500"/>
              <a:t>Work with caregivers to gather useful data about treatments - (example BM charts,)</a:t>
            </a:r>
            <a:endParaRPr sz="1500"/>
          </a:p>
          <a:p>
            <a:pPr indent="0" lvl="0" marL="0" rtl="0" algn="l">
              <a:spcBef>
                <a:spcPts val="1200"/>
              </a:spcBef>
              <a:spcAft>
                <a:spcPts val="0"/>
              </a:spcAft>
              <a:buNone/>
            </a:pPr>
            <a:r>
              <a:rPr lang="en" sz="1500"/>
              <a:t>Work with residential settings to assure health and safety (do they have a nurse? Are there health protocols in place?) </a:t>
            </a:r>
            <a:endParaRPr sz="1500"/>
          </a:p>
          <a:p>
            <a:pPr indent="0" lvl="0" marL="0" rtl="0" algn="l">
              <a:spcBef>
                <a:spcPts val="1200"/>
              </a:spcBef>
              <a:spcAft>
                <a:spcPts val="1200"/>
              </a:spcAft>
              <a:buNone/>
            </a:pPr>
            <a:r>
              <a:rPr lang="en" sz="1500"/>
              <a:t>Include information reported by parents/staff in your overall assessment of the situation</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729450" y="1318650"/>
            <a:ext cx="6026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Primary Care Resource- I/DD toolkit </a:t>
            </a:r>
            <a:endParaRPr/>
          </a:p>
        </p:txBody>
      </p:sp>
      <p:sp>
        <p:nvSpPr>
          <p:cNvPr id="217" name="Google Shape;217;p34"/>
          <p:cNvSpPr txBox="1"/>
          <p:nvPr>
            <p:ph idx="1" type="body"/>
          </p:nvPr>
        </p:nvSpPr>
        <p:spPr>
          <a:xfrm>
            <a:off x="729450" y="1808875"/>
            <a:ext cx="6120600" cy="274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Provides healthcare providers with best practice tools, information regarding specific medical and behavioral concerns of adults with I/DD.</a:t>
            </a:r>
            <a:endParaRPr sz="1500"/>
          </a:p>
          <a:p>
            <a:pPr indent="0" lvl="0" marL="0" rtl="0" algn="l">
              <a:spcBef>
                <a:spcPts val="1200"/>
              </a:spcBef>
              <a:spcAft>
                <a:spcPts val="0"/>
              </a:spcAft>
              <a:buNone/>
            </a:pPr>
            <a:r>
              <a:rPr lang="en" sz="1500"/>
              <a:t>Designed to support primary care practices to care for adults transitioning from pediatric care.</a:t>
            </a:r>
            <a:endParaRPr sz="1500"/>
          </a:p>
          <a:p>
            <a:pPr indent="0" lvl="0" marL="0" rtl="0" algn="l">
              <a:spcBef>
                <a:spcPts val="1200"/>
              </a:spcBef>
              <a:spcAft>
                <a:spcPts val="0"/>
              </a:spcAft>
              <a:buNone/>
            </a:pPr>
            <a:r>
              <a:rPr lang="en" sz="1500" u="sng">
                <a:solidFill>
                  <a:schemeClr val="hlink"/>
                </a:solidFill>
                <a:hlinkClick r:id="rId3"/>
              </a:rPr>
              <a:t>https://iddtoolkit.vkcsites.org/</a:t>
            </a:r>
            <a:endParaRPr sz="1500"/>
          </a:p>
          <a:p>
            <a:pPr indent="0" lvl="0" marL="0" rtl="0" algn="l">
              <a:spcBef>
                <a:spcPts val="1200"/>
              </a:spcBef>
              <a:spcAft>
                <a:spcPts val="1200"/>
              </a:spcAft>
              <a:buNone/>
            </a:pPr>
            <a:r>
              <a:t/>
            </a:r>
            <a:endParaRPr/>
          </a:p>
        </p:txBody>
      </p:sp>
      <p:pic>
        <p:nvPicPr>
          <p:cNvPr id="218" name="Google Shape;218;p34"/>
          <p:cNvPicPr preferRelativeResize="0"/>
          <p:nvPr/>
        </p:nvPicPr>
        <p:blipFill>
          <a:blip r:embed="rId4">
            <a:alphaModFix/>
          </a:blip>
          <a:stretch>
            <a:fillRect/>
          </a:stretch>
        </p:blipFill>
        <p:spPr>
          <a:xfrm>
            <a:off x="6755850" y="611400"/>
            <a:ext cx="2253648" cy="2744400"/>
          </a:xfrm>
          <a:prstGeom prst="rect">
            <a:avLst/>
          </a:prstGeom>
          <a:noFill/>
          <a:ln>
            <a:noFill/>
          </a:ln>
        </p:spPr>
      </p:pic>
      <p:pic>
        <p:nvPicPr>
          <p:cNvPr id="219" name="Google Shape;219;p34"/>
          <p:cNvPicPr preferRelativeResize="0"/>
          <p:nvPr/>
        </p:nvPicPr>
        <p:blipFill>
          <a:blip r:embed="rId5">
            <a:alphaModFix/>
          </a:blip>
          <a:stretch>
            <a:fillRect/>
          </a:stretch>
        </p:blipFill>
        <p:spPr>
          <a:xfrm>
            <a:off x="4794625" y="3053453"/>
            <a:ext cx="2055426" cy="20035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Primary Care Resources</a:t>
            </a:r>
            <a:endParaRPr/>
          </a:p>
        </p:txBody>
      </p:sp>
      <p:sp>
        <p:nvSpPr>
          <p:cNvPr id="225" name="Google Shape;225;p35"/>
          <p:cNvSpPr txBox="1"/>
          <p:nvPr>
            <p:ph idx="1" type="body"/>
          </p:nvPr>
        </p:nvSpPr>
        <p:spPr>
          <a:xfrm>
            <a:off x="729450" y="1853850"/>
            <a:ext cx="7688700" cy="30537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sz="1800"/>
              <a:t>Primary Care of Adults with Developmental Disabilities - College of Family Physicians of Canada</a:t>
            </a:r>
            <a:endParaRPr b="1" sz="1800"/>
          </a:p>
          <a:p>
            <a:pPr indent="-308610" lvl="0" marL="457200" rtl="0" algn="l">
              <a:spcBef>
                <a:spcPts val="1200"/>
              </a:spcBef>
              <a:spcAft>
                <a:spcPts val="0"/>
              </a:spcAft>
              <a:buSzPct val="100000"/>
              <a:buChar char="●"/>
            </a:pPr>
            <a:r>
              <a:rPr lang="en" sz="1800" u="sng">
                <a:solidFill>
                  <a:schemeClr val="hlink"/>
                </a:solidFill>
                <a:hlinkClick r:id="rId3"/>
              </a:rPr>
              <a:t>https://www.cfp.ca/content/60/7/e356.full</a:t>
            </a:r>
            <a:endParaRPr sz="1800"/>
          </a:p>
          <a:p>
            <a:pPr indent="0" lvl="0" marL="0" rtl="0" algn="l">
              <a:spcBef>
                <a:spcPts val="1200"/>
              </a:spcBef>
              <a:spcAft>
                <a:spcPts val="0"/>
              </a:spcAft>
              <a:buNone/>
            </a:pPr>
            <a:r>
              <a:t/>
            </a:r>
            <a:endParaRPr b="1" sz="1600"/>
          </a:p>
          <a:p>
            <a:pPr indent="0" lvl="0" marL="0" rtl="0" algn="l">
              <a:spcBef>
                <a:spcPts val="1200"/>
              </a:spcBef>
              <a:spcAft>
                <a:spcPts val="0"/>
              </a:spcAft>
              <a:buNone/>
            </a:pPr>
            <a:r>
              <a:rPr b="1" lang="en" sz="1800"/>
              <a:t>Surrey Place</a:t>
            </a:r>
            <a:endParaRPr b="1" sz="1800"/>
          </a:p>
          <a:p>
            <a:pPr indent="0" lvl="0" marL="0" rtl="0" algn="l">
              <a:spcBef>
                <a:spcPts val="1200"/>
              </a:spcBef>
              <a:spcAft>
                <a:spcPts val="0"/>
              </a:spcAft>
              <a:buNone/>
            </a:pPr>
            <a:r>
              <a:rPr lang="en" sz="1800"/>
              <a:t>P</a:t>
            </a:r>
            <a:r>
              <a:rPr lang="en" sz="1800">
                <a:solidFill>
                  <a:srgbClr val="1F1F1F"/>
                </a:solidFill>
              </a:rPr>
              <a:t>rovides specialized clinical services to children and adults with intellectual and developmental disabilities in the Toronto Region. Surrey Place is affiliated with the University of Toronto and other academic institutions and is a teaching site for students in a variety of </a:t>
            </a:r>
            <a:r>
              <a:rPr lang="en" sz="1800">
                <a:solidFill>
                  <a:srgbClr val="1F1F1F"/>
                </a:solidFill>
              </a:rPr>
              <a:t>healthcare</a:t>
            </a:r>
            <a:r>
              <a:rPr lang="en" sz="1800">
                <a:solidFill>
                  <a:srgbClr val="1F1F1F"/>
                </a:solidFill>
              </a:rPr>
              <a:t> professions.</a:t>
            </a:r>
            <a:endParaRPr sz="1800">
              <a:solidFill>
                <a:srgbClr val="1F1F1F"/>
              </a:solidFill>
            </a:endParaRPr>
          </a:p>
          <a:p>
            <a:pPr indent="-308610" lvl="0" marL="457200" rtl="0" algn="l">
              <a:spcBef>
                <a:spcPts val="1200"/>
              </a:spcBef>
              <a:spcAft>
                <a:spcPts val="0"/>
              </a:spcAft>
              <a:buSzPct val="100000"/>
              <a:buChar char="●"/>
            </a:pPr>
            <a:r>
              <a:rPr lang="en" sz="1800" u="sng">
                <a:solidFill>
                  <a:schemeClr val="hlink"/>
                </a:solidFill>
                <a:hlinkClick r:id="rId4"/>
              </a:rPr>
              <a:t>https://ddprimarycare.surreyplace.ca/guidelines/</a:t>
            </a:r>
            <a:endParaRPr sz="1800">
              <a:solidFill>
                <a:srgbClr val="1F1F1F"/>
              </a:solidFill>
            </a:endParaRPr>
          </a:p>
          <a:p>
            <a:pPr indent="0" lvl="0" marL="0" rtl="0" algn="l">
              <a:spcBef>
                <a:spcPts val="1200"/>
              </a:spcBef>
              <a:spcAft>
                <a:spcPts val="1200"/>
              </a:spcAft>
              <a:buNone/>
            </a:pPr>
            <a:r>
              <a:t/>
            </a:r>
            <a:endParaRPr sz="1350">
              <a:solidFill>
                <a:srgbClr val="1F1F1F"/>
              </a:solidFill>
              <a:highlight>
                <a:srgbClr val="F2F2F2"/>
              </a:highlight>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Barriers to Care</a:t>
            </a:r>
            <a:endParaRPr/>
          </a:p>
        </p:txBody>
      </p:sp>
      <p:sp>
        <p:nvSpPr>
          <p:cNvPr id="231" name="Google Shape;231;p36"/>
          <p:cNvSpPr txBox="1"/>
          <p:nvPr>
            <p:ph idx="1" type="body"/>
          </p:nvPr>
        </p:nvSpPr>
        <p:spPr>
          <a:xfrm>
            <a:off x="260100" y="2031700"/>
            <a:ext cx="3994800" cy="2805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Higher rates of</a:t>
            </a:r>
            <a:endParaRPr sz="1500"/>
          </a:p>
          <a:p>
            <a:pPr indent="-323850" lvl="1" marL="914400" rtl="0" algn="l">
              <a:spcBef>
                <a:spcPts val="0"/>
              </a:spcBef>
              <a:spcAft>
                <a:spcPts val="0"/>
              </a:spcAft>
              <a:buSzPts val="1500"/>
              <a:buChar char="○"/>
            </a:pPr>
            <a:r>
              <a:rPr lang="en" sz="1500"/>
              <a:t>Poor dental health</a:t>
            </a:r>
            <a:endParaRPr sz="1500"/>
          </a:p>
          <a:p>
            <a:pPr indent="-323850" lvl="1" marL="914400" rtl="0" algn="l">
              <a:spcBef>
                <a:spcPts val="0"/>
              </a:spcBef>
              <a:spcAft>
                <a:spcPts val="0"/>
              </a:spcAft>
              <a:buSzPts val="1500"/>
              <a:buChar char="○"/>
            </a:pPr>
            <a:r>
              <a:rPr lang="en" sz="1500"/>
              <a:t>Obesity </a:t>
            </a:r>
            <a:endParaRPr sz="1500"/>
          </a:p>
          <a:p>
            <a:pPr indent="-323850" lvl="1" marL="914400" rtl="0" algn="l">
              <a:spcBef>
                <a:spcPts val="0"/>
              </a:spcBef>
              <a:spcAft>
                <a:spcPts val="0"/>
              </a:spcAft>
              <a:buSzPts val="1500"/>
              <a:buChar char="○"/>
            </a:pPr>
            <a:r>
              <a:rPr lang="en" sz="1500"/>
              <a:t>Diabetes, cardiovascular disease</a:t>
            </a:r>
            <a:endParaRPr sz="1500"/>
          </a:p>
          <a:p>
            <a:pPr indent="-323850" lvl="1" marL="914400" rtl="0" algn="l">
              <a:spcBef>
                <a:spcPts val="0"/>
              </a:spcBef>
              <a:spcAft>
                <a:spcPts val="0"/>
              </a:spcAft>
              <a:buSzPts val="1500"/>
              <a:buChar char="○"/>
            </a:pPr>
            <a:r>
              <a:rPr lang="en" sz="1500"/>
              <a:t>Psychotropic medications</a:t>
            </a:r>
            <a:endParaRPr sz="1500"/>
          </a:p>
          <a:p>
            <a:pPr indent="-323850" lvl="1" marL="914400" rtl="0" algn="l">
              <a:spcBef>
                <a:spcPts val="0"/>
              </a:spcBef>
              <a:spcAft>
                <a:spcPts val="0"/>
              </a:spcAft>
              <a:buSzPts val="1500"/>
              <a:buChar char="○"/>
            </a:pPr>
            <a:r>
              <a:rPr lang="en" sz="1500"/>
              <a:t>Mortality</a:t>
            </a:r>
            <a:endParaRPr sz="1500"/>
          </a:p>
          <a:p>
            <a:pPr indent="0" lvl="0" marL="914400" rtl="0" algn="l">
              <a:spcBef>
                <a:spcPts val="1200"/>
              </a:spcBef>
              <a:spcAft>
                <a:spcPts val="1200"/>
              </a:spcAft>
              <a:buNone/>
            </a:pPr>
            <a:r>
              <a:t/>
            </a:r>
            <a:endParaRPr/>
          </a:p>
        </p:txBody>
      </p:sp>
      <p:sp>
        <p:nvSpPr>
          <p:cNvPr id="232" name="Google Shape;232;p36"/>
          <p:cNvSpPr txBox="1"/>
          <p:nvPr/>
        </p:nvSpPr>
        <p:spPr>
          <a:xfrm>
            <a:off x="4128950" y="2031700"/>
            <a:ext cx="4868100" cy="2805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 Less likely to</a:t>
            </a:r>
            <a:endParaRPr sz="1500">
              <a:solidFill>
                <a:schemeClr val="accent1"/>
              </a:solidFill>
              <a:latin typeface="Lato"/>
              <a:ea typeface="Lato"/>
              <a:cs typeface="Lato"/>
              <a:sym typeface="Lato"/>
            </a:endParaRPr>
          </a:p>
          <a:p>
            <a:pPr indent="-323850" lvl="1" marL="9144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Receive preventative screenings &amp; vaccinations</a:t>
            </a:r>
            <a:endParaRPr sz="1500">
              <a:solidFill>
                <a:schemeClr val="accent1"/>
              </a:solidFill>
              <a:latin typeface="Lato"/>
              <a:ea typeface="Lato"/>
              <a:cs typeface="Lato"/>
              <a:sym typeface="Lato"/>
            </a:endParaRPr>
          </a:p>
          <a:p>
            <a:pPr indent="-323850" lvl="1" marL="9144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Have adequate management of chronic conditions</a:t>
            </a:r>
            <a:endParaRPr sz="1500">
              <a:solidFill>
                <a:schemeClr val="accent1"/>
              </a:solidFill>
              <a:latin typeface="Lato"/>
              <a:ea typeface="Lato"/>
              <a:cs typeface="Lato"/>
              <a:sym typeface="Lato"/>
            </a:endParaRPr>
          </a:p>
          <a:p>
            <a:pPr indent="-323850" lvl="1" marL="9144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Have access to quality healthcare</a:t>
            </a:r>
            <a:endParaRPr sz="1500">
              <a:solidFill>
                <a:schemeClr val="accent1"/>
              </a:solidFill>
              <a:latin typeface="Lato"/>
              <a:ea typeface="Lato"/>
              <a:cs typeface="Lato"/>
              <a:sym typeface="Lato"/>
            </a:endParaRPr>
          </a:p>
          <a:p>
            <a:pPr indent="-323850" lvl="1" marL="9144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Have reliable transportation or support at medical appointments</a:t>
            </a:r>
            <a:endParaRPr sz="1500">
              <a:solidFill>
                <a:schemeClr val="accent1"/>
              </a:solidFill>
              <a:latin typeface="Lato"/>
              <a:ea typeface="Lato"/>
              <a:cs typeface="Lato"/>
              <a:sym typeface="Lato"/>
            </a:endParaRPr>
          </a:p>
          <a:p>
            <a:pPr indent="-323850" lvl="1" marL="9144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Be socially connected</a:t>
            </a:r>
            <a:endParaRPr sz="1500">
              <a:solidFill>
                <a:schemeClr val="accent1"/>
              </a:solidFill>
              <a:latin typeface="Lato"/>
              <a:ea typeface="Lato"/>
              <a:cs typeface="Lato"/>
              <a:sym typeface="Lato"/>
            </a:endParaRPr>
          </a:p>
          <a:p>
            <a:pPr indent="-323850" lvl="1" marL="914400" rtl="0" algn="l">
              <a:lnSpc>
                <a:spcPct val="115000"/>
              </a:lnSpc>
              <a:spcBef>
                <a:spcPts val="0"/>
              </a:spcBef>
              <a:spcAft>
                <a:spcPts val="0"/>
              </a:spcAft>
              <a:buClr>
                <a:schemeClr val="accent1"/>
              </a:buClr>
              <a:buSzPts val="1500"/>
              <a:buFont typeface="Lato"/>
              <a:buChar char="○"/>
            </a:pPr>
            <a:r>
              <a:rPr lang="en" sz="1500">
                <a:solidFill>
                  <a:schemeClr val="accent1"/>
                </a:solidFill>
                <a:latin typeface="Lato"/>
                <a:ea typeface="Lato"/>
                <a:cs typeface="Lato"/>
                <a:sym typeface="Lato"/>
              </a:rPr>
              <a:t>Be employed</a:t>
            </a:r>
            <a:endParaRPr sz="9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Barriers to care</a:t>
            </a:r>
            <a:endParaRPr/>
          </a:p>
        </p:txBody>
      </p:sp>
      <p:sp>
        <p:nvSpPr>
          <p:cNvPr id="238" name="Google Shape;238;p37"/>
          <p:cNvSpPr txBox="1"/>
          <p:nvPr>
            <p:ph idx="1" type="body"/>
          </p:nvPr>
        </p:nvSpPr>
        <p:spPr>
          <a:xfrm>
            <a:off x="311700" y="1030275"/>
            <a:ext cx="8347200" cy="38853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457200" rtl="0" algn="l">
              <a:lnSpc>
                <a:spcPct val="115000"/>
              </a:lnSpc>
              <a:spcBef>
                <a:spcPts val="1200"/>
              </a:spcBef>
              <a:spcAft>
                <a:spcPts val="0"/>
              </a:spcAft>
              <a:buNone/>
            </a:pPr>
            <a:r>
              <a:t/>
            </a:r>
            <a:endParaRPr/>
          </a:p>
          <a:p>
            <a:pPr indent="-313055" lvl="0" marL="457200" rtl="0" algn="l">
              <a:lnSpc>
                <a:spcPct val="115000"/>
              </a:lnSpc>
              <a:spcBef>
                <a:spcPts val="1200"/>
              </a:spcBef>
              <a:spcAft>
                <a:spcPts val="0"/>
              </a:spcAft>
              <a:buSzPct val="100000"/>
              <a:buChar char="●"/>
            </a:pPr>
            <a:r>
              <a:rPr lang="en" sz="2800"/>
              <a:t>Lack of IDD </a:t>
            </a:r>
            <a:r>
              <a:rPr lang="en" sz="2800"/>
              <a:t>curriculum requirements for healthcare professional students</a:t>
            </a:r>
            <a:endParaRPr sz="2800"/>
          </a:p>
          <a:p>
            <a:pPr indent="-313055" lvl="1" marL="914400" rtl="0" algn="l">
              <a:lnSpc>
                <a:spcPct val="115000"/>
              </a:lnSpc>
              <a:spcBef>
                <a:spcPts val="0"/>
              </a:spcBef>
              <a:spcAft>
                <a:spcPts val="0"/>
              </a:spcAft>
              <a:buSzPct val="100000"/>
              <a:buChar char="○"/>
            </a:pPr>
            <a:r>
              <a:rPr lang="en" sz="2800"/>
              <a:t>Leads to less understanding of specific needs of the population 	</a:t>
            </a:r>
            <a:endParaRPr sz="2800"/>
          </a:p>
          <a:p>
            <a:pPr indent="-313055" lvl="0" marL="457200" rtl="0" algn="l">
              <a:lnSpc>
                <a:spcPct val="115000"/>
              </a:lnSpc>
              <a:spcBef>
                <a:spcPts val="0"/>
              </a:spcBef>
              <a:spcAft>
                <a:spcPts val="0"/>
              </a:spcAft>
              <a:buSzPct val="100000"/>
              <a:buChar char="●"/>
            </a:pPr>
            <a:r>
              <a:rPr lang="en" sz="2800"/>
              <a:t>People report negative experiences within the healthcare system making them less likely to seek care </a:t>
            </a:r>
            <a:endParaRPr sz="2800"/>
          </a:p>
          <a:p>
            <a:pPr indent="-313055" lvl="1" marL="914400" rtl="0" algn="l">
              <a:lnSpc>
                <a:spcPct val="115000"/>
              </a:lnSpc>
              <a:spcBef>
                <a:spcPts val="0"/>
              </a:spcBef>
              <a:spcAft>
                <a:spcPts val="0"/>
              </a:spcAft>
              <a:buSzPct val="100000"/>
              <a:buChar char="○"/>
            </a:pPr>
            <a:r>
              <a:rPr lang="en" sz="2800"/>
              <a:t>Often times, the ER is the 1st stop for patient</a:t>
            </a:r>
            <a:endParaRPr sz="2800"/>
          </a:p>
          <a:p>
            <a:pPr indent="-313055" lvl="1" marL="914400" rtl="0" algn="l">
              <a:lnSpc>
                <a:spcPct val="115000"/>
              </a:lnSpc>
              <a:spcBef>
                <a:spcPts val="0"/>
              </a:spcBef>
              <a:spcAft>
                <a:spcPts val="0"/>
              </a:spcAft>
              <a:buSzPct val="100000"/>
              <a:buChar char="○"/>
            </a:pPr>
            <a:r>
              <a:rPr lang="en" sz="2800"/>
              <a:t>Need for more consistent primary care 	</a:t>
            </a:r>
            <a:endParaRPr sz="2800"/>
          </a:p>
          <a:p>
            <a:pPr indent="-313055" lvl="0" marL="457200" rtl="0" algn="l">
              <a:lnSpc>
                <a:spcPct val="115000"/>
              </a:lnSpc>
              <a:spcBef>
                <a:spcPts val="0"/>
              </a:spcBef>
              <a:spcAft>
                <a:spcPts val="0"/>
              </a:spcAft>
              <a:buSzPct val="100000"/>
              <a:buChar char="●"/>
            </a:pPr>
            <a:r>
              <a:rPr lang="en" sz="2800"/>
              <a:t>Communication limitations</a:t>
            </a:r>
            <a:endParaRPr sz="2800"/>
          </a:p>
          <a:p>
            <a:pPr indent="-313055" lvl="0" marL="457200" rtl="0" algn="l">
              <a:lnSpc>
                <a:spcPct val="115000"/>
              </a:lnSpc>
              <a:spcBef>
                <a:spcPts val="0"/>
              </a:spcBef>
              <a:spcAft>
                <a:spcPts val="0"/>
              </a:spcAft>
              <a:buSzPct val="100000"/>
              <a:buChar char="●"/>
            </a:pPr>
            <a:r>
              <a:rPr lang="en" sz="2800"/>
              <a:t>Sensory limitations</a:t>
            </a:r>
            <a:endParaRPr sz="2800"/>
          </a:p>
          <a:p>
            <a:pPr indent="-313055" lvl="1" marL="914400" rtl="0" algn="l">
              <a:lnSpc>
                <a:spcPct val="115000"/>
              </a:lnSpc>
              <a:spcBef>
                <a:spcPts val="0"/>
              </a:spcBef>
              <a:spcAft>
                <a:spcPts val="0"/>
              </a:spcAft>
              <a:buSzPct val="100000"/>
              <a:buChar char="○"/>
            </a:pPr>
            <a:r>
              <a:rPr lang="en" sz="2800"/>
              <a:t>Bright lights in exam room, noisy or crowded waiting room, wait time for appointment</a:t>
            </a:r>
            <a:endParaRPr sz="2800"/>
          </a:p>
          <a:p>
            <a:pPr indent="-313055" lvl="0" marL="457200" rtl="0" algn="l">
              <a:lnSpc>
                <a:spcPct val="115000"/>
              </a:lnSpc>
              <a:spcBef>
                <a:spcPts val="0"/>
              </a:spcBef>
              <a:spcAft>
                <a:spcPts val="0"/>
              </a:spcAft>
              <a:buSzPct val="100000"/>
              <a:buChar char="●"/>
            </a:pPr>
            <a:r>
              <a:rPr lang="en" sz="2800"/>
              <a:t>Cognitive limitations </a:t>
            </a:r>
            <a:endParaRPr sz="2800"/>
          </a:p>
          <a:p>
            <a:pPr indent="-313055" lvl="1" marL="914400" rtl="0" algn="l">
              <a:lnSpc>
                <a:spcPct val="115000"/>
              </a:lnSpc>
              <a:spcBef>
                <a:spcPts val="0"/>
              </a:spcBef>
              <a:spcAft>
                <a:spcPts val="0"/>
              </a:spcAft>
              <a:buSzPct val="100000"/>
              <a:buChar char="○"/>
            </a:pPr>
            <a:r>
              <a:rPr lang="en" sz="2800"/>
              <a:t> Does the person understand the care instructions given to them?</a:t>
            </a:r>
            <a:endParaRPr sz="2800"/>
          </a:p>
          <a:p>
            <a:pPr indent="-313055" lvl="0" marL="457200" rtl="0" algn="l">
              <a:lnSpc>
                <a:spcPct val="115000"/>
              </a:lnSpc>
              <a:spcBef>
                <a:spcPts val="0"/>
              </a:spcBef>
              <a:spcAft>
                <a:spcPts val="0"/>
              </a:spcAft>
              <a:buSzPct val="100000"/>
              <a:buChar char="●"/>
            </a:pPr>
            <a:r>
              <a:rPr lang="en" sz="2800"/>
              <a:t>IDD patients may also identify with other racial or minority groups that come with their own set of health disparities</a:t>
            </a:r>
            <a:endParaRPr sz="2800"/>
          </a:p>
          <a:p>
            <a:pPr indent="-313055" lvl="1" marL="914400" rtl="0" algn="l">
              <a:lnSpc>
                <a:spcPct val="115000"/>
              </a:lnSpc>
              <a:spcBef>
                <a:spcPts val="0"/>
              </a:spcBef>
              <a:spcAft>
                <a:spcPts val="0"/>
              </a:spcAft>
              <a:buSzPct val="100000"/>
              <a:buChar char="○"/>
            </a:pPr>
            <a:r>
              <a:rPr lang="en" sz="2800"/>
              <a:t>Compounded effect</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Study #1</a:t>
            </a:r>
            <a:endParaRPr/>
          </a:p>
        </p:txBody>
      </p:sp>
      <p:sp>
        <p:nvSpPr>
          <p:cNvPr id="244" name="Google Shape;244;p38"/>
          <p:cNvSpPr txBox="1"/>
          <p:nvPr>
            <p:ph idx="1" type="body"/>
          </p:nvPr>
        </p:nvSpPr>
        <p:spPr>
          <a:xfrm>
            <a:off x="542675" y="1793150"/>
            <a:ext cx="7998300" cy="30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018"/>
              <a:buNone/>
            </a:pPr>
            <a:r>
              <a:rPr b="1" lang="en" sz="1350"/>
              <a:t>58 year old male with history of autistic disorder, epilepsy, depression, glaucoma, and hearing loss</a:t>
            </a:r>
            <a:endParaRPr b="1" sz="1350"/>
          </a:p>
          <a:p>
            <a:pPr indent="-314325" lvl="0" marL="457200" rtl="0" algn="l">
              <a:spcBef>
                <a:spcPts val="1200"/>
              </a:spcBef>
              <a:spcAft>
                <a:spcPts val="0"/>
              </a:spcAft>
              <a:buSzPts val="1350"/>
              <a:buChar char="●"/>
            </a:pPr>
            <a:r>
              <a:rPr lang="en" sz="1350"/>
              <a:t>DSP staff noted patient to be having loose stool. Imodium was given off the agency’s OTC sheet.</a:t>
            </a:r>
            <a:endParaRPr sz="1350"/>
          </a:p>
          <a:p>
            <a:pPr indent="-314325" lvl="0" marL="457200" rtl="0" algn="l">
              <a:spcBef>
                <a:spcPts val="0"/>
              </a:spcBef>
              <a:spcAft>
                <a:spcPts val="0"/>
              </a:spcAft>
              <a:buSzPts val="1350"/>
              <a:buChar char="●"/>
            </a:pPr>
            <a:r>
              <a:rPr lang="en" sz="1350"/>
              <a:t>Patient continued to have loose stool for 3-4 days</a:t>
            </a:r>
            <a:endParaRPr sz="1350"/>
          </a:p>
          <a:p>
            <a:pPr indent="-314325" lvl="0" marL="457200" rtl="0" algn="l">
              <a:spcBef>
                <a:spcPts val="0"/>
              </a:spcBef>
              <a:spcAft>
                <a:spcPts val="0"/>
              </a:spcAft>
              <a:buSzPts val="1350"/>
              <a:buChar char="●"/>
            </a:pPr>
            <a:r>
              <a:rPr lang="en" sz="1350"/>
              <a:t>On day 5 of symptoms, a new staff member noted his stomach “looked like he was pregnant”. Patient was noted to be weak &amp; sent to ER</a:t>
            </a:r>
            <a:endParaRPr sz="1350"/>
          </a:p>
          <a:p>
            <a:pPr indent="-314325" lvl="0" marL="457200" rtl="0" algn="l">
              <a:spcBef>
                <a:spcPts val="0"/>
              </a:spcBef>
              <a:spcAft>
                <a:spcPts val="0"/>
              </a:spcAft>
              <a:buSzPts val="1350"/>
              <a:buChar char="●"/>
            </a:pPr>
            <a:r>
              <a:rPr lang="en" sz="1350"/>
              <a:t>Patient underwent emergency surgery for bowel obstruction secondary to incarcerated inguinal hernia. </a:t>
            </a:r>
            <a:endParaRPr sz="1350"/>
          </a:p>
          <a:p>
            <a:pPr indent="-314325" lvl="0" marL="457200" rtl="0" algn="l">
              <a:spcBef>
                <a:spcPts val="0"/>
              </a:spcBef>
              <a:spcAft>
                <a:spcPts val="0"/>
              </a:spcAft>
              <a:buSzPts val="1350"/>
              <a:buChar char="●"/>
            </a:pPr>
            <a:r>
              <a:rPr lang="en" sz="1350"/>
              <a:t>He was hospitalized for 10 days due to bowel obstruction and hypokalemia needing replacement</a:t>
            </a:r>
            <a:endParaRPr sz="1350"/>
          </a:p>
          <a:p>
            <a:pPr indent="-314325" lvl="0" marL="457200" rtl="0" algn="l">
              <a:spcBef>
                <a:spcPts val="0"/>
              </a:spcBef>
              <a:spcAft>
                <a:spcPts val="0"/>
              </a:spcAft>
              <a:buSzPts val="1350"/>
              <a:buChar char="●"/>
            </a:pPr>
            <a:r>
              <a:rPr lang="en" sz="1350"/>
              <a:t>No call was made to PCP until 911 was called. </a:t>
            </a:r>
            <a:endParaRPr sz="1350"/>
          </a:p>
          <a:p>
            <a:pPr indent="-314325" lvl="0" marL="457200" rtl="0" algn="l">
              <a:spcBef>
                <a:spcPts val="0"/>
              </a:spcBef>
              <a:spcAft>
                <a:spcPts val="0"/>
              </a:spcAft>
              <a:buSzPts val="1350"/>
              <a:buChar char="●"/>
            </a:pPr>
            <a:r>
              <a:rPr lang="en" sz="1350"/>
              <a:t>Patient never once complained of pain</a:t>
            </a:r>
            <a:endParaRPr sz="135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Study #2</a:t>
            </a:r>
            <a:endParaRPr/>
          </a:p>
        </p:txBody>
      </p:sp>
      <p:sp>
        <p:nvSpPr>
          <p:cNvPr id="250" name="Google Shape;250;p39"/>
          <p:cNvSpPr txBox="1"/>
          <p:nvPr>
            <p:ph idx="1" type="body"/>
          </p:nvPr>
        </p:nvSpPr>
        <p:spPr>
          <a:xfrm>
            <a:off x="637050" y="1152475"/>
            <a:ext cx="7841100" cy="36987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t/>
            </a:r>
            <a:endParaRPr b="1"/>
          </a:p>
          <a:p>
            <a:pPr indent="0" lvl="0" marL="457200" rtl="0" algn="l">
              <a:spcBef>
                <a:spcPts val="1200"/>
              </a:spcBef>
              <a:spcAft>
                <a:spcPts val="0"/>
              </a:spcAft>
              <a:buNone/>
            </a:pPr>
            <a:r>
              <a:t/>
            </a:r>
            <a:endParaRPr b="1"/>
          </a:p>
          <a:p>
            <a:pPr indent="0" lvl="0" marL="0" rtl="0" algn="l">
              <a:lnSpc>
                <a:spcPct val="115000"/>
              </a:lnSpc>
              <a:spcBef>
                <a:spcPts val="1200"/>
              </a:spcBef>
              <a:spcAft>
                <a:spcPts val="0"/>
              </a:spcAft>
              <a:buNone/>
            </a:pPr>
            <a:r>
              <a:rPr b="1" lang="en" sz="1400"/>
              <a:t>62 year old male with history of autistic disorder, altherosclerotic heart disease, chronic constipation, </a:t>
            </a:r>
            <a:r>
              <a:rPr b="1" lang="en" sz="1400"/>
              <a:t>hemorrhoids</a:t>
            </a:r>
            <a:r>
              <a:rPr b="1" lang="en" sz="1400"/>
              <a:t>, impulse disorder, dementia, incontinence, and mobility impairment</a:t>
            </a:r>
            <a:endParaRPr b="1" sz="1400"/>
          </a:p>
          <a:p>
            <a:pPr indent="-317500" lvl="0" marL="457200" rtl="0" algn="l">
              <a:lnSpc>
                <a:spcPct val="115000"/>
              </a:lnSpc>
              <a:spcBef>
                <a:spcPts val="1200"/>
              </a:spcBef>
              <a:spcAft>
                <a:spcPts val="0"/>
              </a:spcAft>
              <a:buSzPts val="1400"/>
              <a:buChar char="●"/>
            </a:pPr>
            <a:r>
              <a:rPr lang="en" sz="1400"/>
              <a:t>Has had a general cognitive decline with unexplained weight loss over the past 6 months. </a:t>
            </a:r>
            <a:endParaRPr sz="1400"/>
          </a:p>
          <a:p>
            <a:pPr indent="-317500" lvl="0" marL="457200" rtl="0" algn="l">
              <a:lnSpc>
                <a:spcPct val="115000"/>
              </a:lnSpc>
              <a:spcBef>
                <a:spcPts val="0"/>
              </a:spcBef>
              <a:spcAft>
                <a:spcPts val="0"/>
              </a:spcAft>
              <a:buSzPts val="1400"/>
              <a:buChar char="●"/>
            </a:pPr>
            <a:r>
              <a:rPr lang="en" sz="1400"/>
              <a:t>Followed by GI, but had trouble completing ordered colonoscopy due to poor prep</a:t>
            </a:r>
            <a:endParaRPr sz="1400"/>
          </a:p>
          <a:p>
            <a:pPr indent="-317500" lvl="0" marL="457200" rtl="0" algn="l">
              <a:lnSpc>
                <a:spcPct val="115000"/>
              </a:lnSpc>
              <a:spcBef>
                <a:spcPts val="0"/>
              </a:spcBef>
              <a:spcAft>
                <a:spcPts val="0"/>
              </a:spcAft>
              <a:buSzPts val="1400"/>
              <a:buChar char="●"/>
            </a:pPr>
            <a:r>
              <a:rPr lang="en" sz="1400"/>
              <a:t>Presented to PCP office for hemorrhoids and constipation within 1 week of failed attempt</a:t>
            </a:r>
            <a:endParaRPr sz="1400"/>
          </a:p>
          <a:p>
            <a:pPr indent="-317500" lvl="0" marL="457200" rtl="0" algn="l">
              <a:lnSpc>
                <a:spcPct val="115000"/>
              </a:lnSpc>
              <a:spcBef>
                <a:spcPts val="0"/>
              </a:spcBef>
              <a:spcAft>
                <a:spcPts val="0"/>
              </a:spcAft>
              <a:buSzPts val="1400"/>
              <a:buChar char="●"/>
            </a:pPr>
            <a:r>
              <a:rPr lang="en" sz="1400"/>
              <a:t>Patient was disimpacted in PCP office by provider</a:t>
            </a:r>
            <a:endParaRPr sz="1400"/>
          </a:p>
          <a:p>
            <a:pPr indent="-317500" lvl="0" marL="457200" rtl="0" algn="l">
              <a:lnSpc>
                <a:spcPct val="115000"/>
              </a:lnSpc>
              <a:spcBef>
                <a:spcPts val="0"/>
              </a:spcBef>
              <a:spcAft>
                <a:spcPts val="0"/>
              </a:spcAft>
              <a:buSzPts val="1400"/>
              <a:buChar char="●"/>
            </a:pPr>
            <a:r>
              <a:rPr lang="en" sz="1400"/>
              <a:t>Sent for STAT CT scan which showed severe fecal impaction and indeterminate density in colon</a:t>
            </a:r>
            <a:endParaRPr sz="1400"/>
          </a:p>
          <a:p>
            <a:pPr indent="-317500" lvl="0" marL="457200" rtl="0" algn="l">
              <a:lnSpc>
                <a:spcPct val="115000"/>
              </a:lnSpc>
              <a:spcBef>
                <a:spcPts val="0"/>
              </a:spcBef>
              <a:spcAft>
                <a:spcPts val="0"/>
              </a:spcAft>
              <a:buSzPts val="1400"/>
              <a:buChar char="●"/>
            </a:pPr>
            <a:r>
              <a:rPr lang="en" sz="1400"/>
              <a:t>Patient referred to ER - PCP to hospital provider handoff. </a:t>
            </a:r>
            <a:endParaRPr sz="1400"/>
          </a:p>
          <a:p>
            <a:pPr indent="-317500" lvl="0" marL="457200" rtl="0" algn="l">
              <a:lnSpc>
                <a:spcPct val="115000"/>
              </a:lnSpc>
              <a:spcBef>
                <a:spcPts val="0"/>
              </a:spcBef>
              <a:spcAft>
                <a:spcPts val="0"/>
              </a:spcAft>
              <a:buSzPts val="1400"/>
              <a:buChar char="●"/>
            </a:pPr>
            <a:r>
              <a:rPr lang="en" sz="1400"/>
              <a:t>Group home and PCP advocated for GI consult in ER </a:t>
            </a:r>
            <a:endParaRPr sz="1400"/>
          </a:p>
          <a:p>
            <a:pPr indent="-317500" lvl="0" marL="457200" rtl="0" algn="l">
              <a:lnSpc>
                <a:spcPct val="115000"/>
              </a:lnSpc>
              <a:spcBef>
                <a:spcPts val="0"/>
              </a:spcBef>
              <a:spcAft>
                <a:spcPts val="0"/>
              </a:spcAft>
              <a:buSzPts val="1400"/>
              <a:buChar char="●"/>
            </a:pPr>
            <a:r>
              <a:rPr lang="en" sz="1400"/>
              <a:t>Patient had prep done in the hospital and colonoscopy was performed</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Coordination of Care</a:t>
            </a:r>
            <a:endParaRPr/>
          </a:p>
        </p:txBody>
      </p:sp>
      <p:sp>
        <p:nvSpPr>
          <p:cNvPr id="256" name="Google Shape;256;p40"/>
          <p:cNvSpPr txBox="1"/>
          <p:nvPr>
            <p:ph idx="1" type="body"/>
          </p:nvPr>
        </p:nvSpPr>
        <p:spPr>
          <a:xfrm>
            <a:off x="729450" y="1853850"/>
            <a:ext cx="7688700" cy="3030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Patient’s rely on DSP staff or caregiver for compliance and quality of information exchanged at medical appointments</a:t>
            </a:r>
            <a:endParaRPr sz="1700"/>
          </a:p>
          <a:p>
            <a:pPr indent="-336550" lvl="0" marL="457200" rtl="0" algn="l">
              <a:spcBef>
                <a:spcPts val="0"/>
              </a:spcBef>
              <a:spcAft>
                <a:spcPts val="0"/>
              </a:spcAft>
              <a:buSzPts val="1700"/>
              <a:buChar char="●"/>
            </a:pPr>
            <a:r>
              <a:rPr lang="en" sz="1700"/>
              <a:t>Many specialists due to multiple comorbidities</a:t>
            </a:r>
            <a:endParaRPr sz="1700"/>
          </a:p>
          <a:p>
            <a:pPr indent="-336550" lvl="0" marL="457200" rtl="0" algn="l">
              <a:spcBef>
                <a:spcPts val="0"/>
              </a:spcBef>
              <a:spcAft>
                <a:spcPts val="0"/>
              </a:spcAft>
              <a:buSzPts val="1700"/>
              <a:buChar char="●"/>
            </a:pPr>
            <a:r>
              <a:rPr lang="en" sz="1700"/>
              <a:t>Important to have continued education for DSP staff</a:t>
            </a:r>
            <a:endParaRPr sz="1700"/>
          </a:p>
          <a:p>
            <a:pPr indent="-323850" lvl="1" marL="914400" rtl="0" algn="l">
              <a:spcBef>
                <a:spcPts val="0"/>
              </a:spcBef>
              <a:spcAft>
                <a:spcPts val="0"/>
              </a:spcAft>
              <a:buSzPts val="1500"/>
              <a:buChar char="○"/>
            </a:pPr>
            <a:r>
              <a:rPr lang="en" sz="1500"/>
              <a:t>Pharmacology education &amp; training</a:t>
            </a:r>
            <a:endParaRPr sz="1500"/>
          </a:p>
          <a:p>
            <a:pPr indent="-323850" lvl="1" marL="914400" rtl="0" algn="l">
              <a:spcBef>
                <a:spcPts val="0"/>
              </a:spcBef>
              <a:spcAft>
                <a:spcPts val="0"/>
              </a:spcAft>
              <a:buSzPts val="1500"/>
              <a:buChar char="○"/>
            </a:pPr>
            <a:r>
              <a:rPr lang="en" sz="1500"/>
              <a:t>Warning signs to observe for at home</a:t>
            </a:r>
            <a:endParaRPr sz="1500"/>
          </a:p>
          <a:p>
            <a:pPr indent="-323850" lvl="1" marL="914400" rtl="0" algn="l">
              <a:spcBef>
                <a:spcPts val="0"/>
              </a:spcBef>
              <a:spcAft>
                <a:spcPts val="0"/>
              </a:spcAft>
              <a:buSzPts val="1500"/>
              <a:buChar char="○"/>
            </a:pPr>
            <a:r>
              <a:rPr lang="en" sz="1500"/>
              <a:t>Wound care</a:t>
            </a:r>
            <a:endParaRPr sz="1500"/>
          </a:p>
          <a:p>
            <a:pPr indent="-323850" lvl="1" marL="914400" rtl="0" algn="l">
              <a:spcBef>
                <a:spcPts val="0"/>
              </a:spcBef>
              <a:spcAft>
                <a:spcPts val="0"/>
              </a:spcAft>
              <a:buSzPts val="1500"/>
              <a:buChar char="○"/>
            </a:pPr>
            <a:r>
              <a:rPr lang="en" sz="1500"/>
              <a:t>Patient transfers</a:t>
            </a:r>
            <a:endParaRPr sz="1500"/>
          </a:p>
          <a:p>
            <a:pPr indent="-323850" lvl="1" marL="914400" rtl="0" algn="l">
              <a:spcBef>
                <a:spcPts val="0"/>
              </a:spcBef>
              <a:spcAft>
                <a:spcPts val="0"/>
              </a:spcAft>
              <a:buSzPts val="1500"/>
              <a:buChar char="○"/>
            </a:pPr>
            <a:r>
              <a:rPr lang="en" sz="1500"/>
              <a:t>Limited RN oversight or </a:t>
            </a:r>
            <a:r>
              <a:rPr lang="en" sz="1500"/>
              <a:t>assistance</a:t>
            </a:r>
            <a:r>
              <a:rPr lang="en" sz="1500"/>
              <a:t> in group home</a:t>
            </a: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Quality of Hospital &amp; ER Care</a:t>
            </a:r>
            <a:endParaRPr/>
          </a:p>
        </p:txBody>
      </p:sp>
      <p:sp>
        <p:nvSpPr>
          <p:cNvPr id="262" name="Google Shape;262;p41"/>
          <p:cNvSpPr txBox="1"/>
          <p:nvPr>
            <p:ph idx="1" type="body"/>
          </p:nvPr>
        </p:nvSpPr>
        <p:spPr>
          <a:xfrm>
            <a:off x="729450" y="1853850"/>
            <a:ext cx="7688700" cy="2975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Higher rates of mortality </a:t>
            </a:r>
            <a:endParaRPr sz="1500"/>
          </a:p>
          <a:p>
            <a:pPr indent="-311150" lvl="1" marL="914400" rtl="0" algn="l">
              <a:spcBef>
                <a:spcPts val="0"/>
              </a:spcBef>
              <a:spcAft>
                <a:spcPts val="0"/>
              </a:spcAft>
              <a:buSzPts val="1300"/>
              <a:buChar char="○"/>
            </a:pPr>
            <a:r>
              <a:rPr lang="en" sz="1550">
                <a:highlight>
                  <a:srgbClr val="FFFFFF"/>
                </a:highlight>
              </a:rPr>
              <a:t>Study in England (April 2017–March 2019) noted the likelihood of experiencing harm in disability groups was up to 2.7-fold higher than in patients without developmental disability. </a:t>
            </a:r>
            <a:endParaRPr sz="1550">
              <a:highlight>
                <a:srgbClr val="FFFFFF"/>
              </a:highlight>
            </a:endParaRPr>
          </a:p>
          <a:p>
            <a:pPr indent="-311150" lvl="1" marL="914400" rtl="0" algn="l">
              <a:spcBef>
                <a:spcPts val="0"/>
              </a:spcBef>
              <a:spcAft>
                <a:spcPts val="0"/>
              </a:spcAft>
              <a:buSzPts val="1300"/>
              <a:buChar char="○"/>
            </a:pPr>
            <a:r>
              <a:rPr lang="en" sz="1550">
                <a:highlight>
                  <a:srgbClr val="FFFFFF"/>
                </a:highlight>
              </a:rPr>
              <a:t>Patient safety incidents led to an excess length-of-stay in hospital of 3.6–15.4 days and an increased mortality risk of 1.4–15.0 percent.</a:t>
            </a:r>
            <a:endParaRPr sz="1300"/>
          </a:p>
          <a:p>
            <a:pPr indent="-323850" lvl="0" marL="457200" rtl="0" algn="l">
              <a:spcBef>
                <a:spcPts val="0"/>
              </a:spcBef>
              <a:spcAft>
                <a:spcPts val="0"/>
              </a:spcAft>
              <a:buSzPts val="1500"/>
              <a:buChar char="●"/>
            </a:pPr>
            <a:r>
              <a:rPr lang="en" sz="1500"/>
              <a:t>Lack of communication on patient’s plan of care </a:t>
            </a:r>
            <a:endParaRPr sz="1500"/>
          </a:p>
          <a:p>
            <a:pPr indent="-323850" lvl="0" marL="457200" rtl="0" algn="l">
              <a:spcBef>
                <a:spcPts val="0"/>
              </a:spcBef>
              <a:spcAft>
                <a:spcPts val="0"/>
              </a:spcAft>
              <a:buSzPts val="1500"/>
              <a:buChar char="●"/>
            </a:pPr>
            <a:r>
              <a:rPr lang="en" sz="1500"/>
              <a:t>Lack of quality discharge information or complete medication reconciliation</a:t>
            </a:r>
            <a:endParaRPr sz="1500"/>
          </a:p>
          <a:p>
            <a:pPr indent="-323850" lvl="0" marL="457200" rtl="0" algn="l">
              <a:spcBef>
                <a:spcPts val="0"/>
              </a:spcBef>
              <a:spcAft>
                <a:spcPts val="0"/>
              </a:spcAft>
              <a:buSzPts val="1500"/>
              <a:buChar char="●"/>
            </a:pPr>
            <a:r>
              <a:rPr lang="en" sz="1500"/>
              <a:t>Difficulty obtaining complete records after discharge</a:t>
            </a:r>
            <a:endParaRPr sz="1500"/>
          </a:p>
          <a:p>
            <a:pPr indent="-323850" lvl="0" marL="457200" rtl="0" algn="l">
              <a:spcBef>
                <a:spcPts val="0"/>
              </a:spcBef>
              <a:spcAft>
                <a:spcPts val="0"/>
              </a:spcAft>
              <a:buSzPts val="1500"/>
              <a:buChar char="●"/>
            </a:pPr>
            <a:r>
              <a:rPr lang="en" sz="1500"/>
              <a:t>Lack of “medical home” for patient’s to follow up with</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Annette Dunnah MSN, RN, CDDN, BC-NC</a:t>
            </a:r>
            <a:endParaRPr/>
          </a:p>
        </p:txBody>
      </p:sp>
      <p:sp>
        <p:nvSpPr>
          <p:cNvPr id="99" name="Google Shape;99;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Senior Director of Health Services - The Arc of Monmouth</a:t>
            </a:r>
            <a:endParaRPr/>
          </a:p>
          <a:p>
            <a:pPr indent="0" lvl="0" marL="0" rtl="0" algn="l">
              <a:spcBef>
                <a:spcPts val="1200"/>
              </a:spcBef>
              <a:spcAft>
                <a:spcPts val="0"/>
              </a:spcAft>
              <a:buNone/>
            </a:pPr>
            <a:r>
              <a:rPr lang="en"/>
              <a:t>Certified </a:t>
            </a:r>
            <a:r>
              <a:rPr lang="en"/>
              <a:t>Developmental</a:t>
            </a:r>
            <a:r>
              <a:rPr lang="en"/>
              <a:t> Disabilities Nurse</a:t>
            </a:r>
            <a:endParaRPr/>
          </a:p>
          <a:p>
            <a:pPr indent="0" lvl="0" marL="0" rtl="0" algn="l">
              <a:spcBef>
                <a:spcPts val="1200"/>
              </a:spcBef>
              <a:spcAft>
                <a:spcPts val="0"/>
              </a:spcAft>
              <a:buNone/>
            </a:pPr>
            <a:r>
              <a:rPr lang="en"/>
              <a:t>Board Certified Nurse Coach</a:t>
            </a:r>
            <a:endParaRPr/>
          </a:p>
          <a:p>
            <a:pPr indent="0" lvl="0" marL="0" rtl="0" algn="l">
              <a:spcBef>
                <a:spcPts val="1200"/>
              </a:spcBef>
              <a:spcAft>
                <a:spcPts val="1200"/>
              </a:spcAft>
              <a:buNone/>
            </a:pPr>
            <a:r>
              <a:rPr lang="en"/>
              <a:t>30+ years </a:t>
            </a:r>
            <a:r>
              <a:rPr lang="en"/>
              <a:t>experience</a:t>
            </a:r>
            <a:r>
              <a:rPr lang="en"/>
              <a:t> working with the I/DD community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Importance of Advocacy </a:t>
            </a:r>
            <a:endParaRPr/>
          </a:p>
        </p:txBody>
      </p:sp>
      <p:sp>
        <p:nvSpPr>
          <p:cNvPr id="268" name="Google Shape;268;p42"/>
          <p:cNvSpPr txBox="1"/>
          <p:nvPr>
            <p:ph idx="1" type="body"/>
          </p:nvPr>
        </p:nvSpPr>
        <p:spPr>
          <a:xfrm>
            <a:off x="729450" y="1853850"/>
            <a:ext cx="7688700" cy="275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According to the CDC, more than 1 in 4 people in the US live with some type of disability (28.7%)</a:t>
            </a:r>
            <a:endParaRPr sz="1400"/>
          </a:p>
          <a:p>
            <a:pPr indent="-317500" lvl="1" marL="914400" rtl="0" algn="l">
              <a:spcBef>
                <a:spcPts val="0"/>
              </a:spcBef>
              <a:spcAft>
                <a:spcPts val="0"/>
              </a:spcAft>
              <a:buSzPts val="1400"/>
              <a:buChar char="○"/>
            </a:pPr>
            <a:r>
              <a:rPr lang="en" sz="1400"/>
              <a:t>1 in 4 adults with disabilities (18-44) do not have a usual healthcare provider</a:t>
            </a:r>
            <a:endParaRPr sz="1400"/>
          </a:p>
          <a:p>
            <a:pPr indent="-317500" lvl="1" marL="914400" rtl="0" algn="l">
              <a:spcBef>
                <a:spcPts val="0"/>
              </a:spcBef>
              <a:spcAft>
                <a:spcPts val="0"/>
              </a:spcAft>
              <a:buSzPts val="1400"/>
              <a:buChar char="○"/>
            </a:pPr>
            <a:r>
              <a:rPr lang="en" sz="1400"/>
              <a:t>1 in 4 adults with disabilities (18-44) have an unmet healthcare need because of cost in the past years</a:t>
            </a:r>
            <a:endParaRPr sz="1400"/>
          </a:p>
          <a:p>
            <a:pPr indent="-317500" lvl="1" marL="914400" rtl="0" algn="l">
              <a:spcBef>
                <a:spcPts val="0"/>
              </a:spcBef>
              <a:spcAft>
                <a:spcPts val="0"/>
              </a:spcAft>
              <a:buSzPts val="1400"/>
              <a:buChar char="○"/>
            </a:pPr>
            <a:r>
              <a:rPr lang="en" sz="1400"/>
              <a:t>1 in 6 adults with disabilities (45-64) did not have a routine check up in the past year </a:t>
            </a:r>
            <a:endParaRPr sz="1400"/>
          </a:p>
          <a:p>
            <a:pPr indent="-317500" lvl="0" marL="457200" rtl="0" algn="l">
              <a:spcBef>
                <a:spcPts val="0"/>
              </a:spcBef>
              <a:spcAft>
                <a:spcPts val="0"/>
              </a:spcAft>
              <a:buSzPts val="1400"/>
              <a:buChar char="●"/>
            </a:pPr>
            <a:r>
              <a:rPr lang="en" sz="1400"/>
              <a:t>Need for more IDD specific healthcare training</a:t>
            </a:r>
            <a:endParaRPr sz="1400"/>
          </a:p>
          <a:p>
            <a:pPr indent="-317500" lvl="0" marL="457200" rtl="0" algn="l">
              <a:spcBef>
                <a:spcPts val="0"/>
              </a:spcBef>
              <a:spcAft>
                <a:spcPts val="0"/>
              </a:spcAft>
              <a:buSzPts val="1400"/>
              <a:buChar char="●"/>
            </a:pPr>
            <a:r>
              <a:rPr lang="en" sz="1400"/>
              <a:t>Need for change surrounding stereotypes and stigmas surrounding disability</a:t>
            </a:r>
            <a:endParaRPr sz="1400"/>
          </a:p>
          <a:p>
            <a:pPr indent="-317500" lvl="0" marL="457200" rtl="0" algn="l">
              <a:spcBef>
                <a:spcPts val="0"/>
              </a:spcBef>
              <a:spcAft>
                <a:spcPts val="0"/>
              </a:spcAft>
              <a:buSzPts val="1400"/>
              <a:buChar char="●"/>
            </a:pPr>
            <a:r>
              <a:rPr lang="en" sz="1400"/>
              <a:t>More research is needed into the health disparities of IDD population</a:t>
            </a:r>
            <a:endParaRPr sz="1400"/>
          </a:p>
          <a:p>
            <a:pPr indent="-317500" lvl="0" marL="457200" rtl="0" algn="l">
              <a:spcBef>
                <a:spcPts val="0"/>
              </a:spcBef>
              <a:spcAft>
                <a:spcPts val="0"/>
              </a:spcAft>
              <a:buSzPts val="1400"/>
              <a:buChar char="●"/>
            </a:pPr>
            <a:r>
              <a:rPr lang="en" sz="1400"/>
              <a:t>Change is needed on multiple levels of US healthcare system to improve the quality of care for IDD population</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74" name="Google Shape;274;p43"/>
          <p:cNvSpPr txBox="1"/>
          <p:nvPr>
            <p:ph idx="1" type="body"/>
          </p:nvPr>
        </p:nvSpPr>
        <p:spPr>
          <a:xfrm>
            <a:off x="729450" y="1853850"/>
            <a:ext cx="8079000" cy="3085200"/>
          </a:xfrm>
          <a:prstGeom prst="rect">
            <a:avLst/>
          </a:prstGeom>
        </p:spPr>
        <p:txBody>
          <a:bodyPr anchorCtr="0" anchor="t" bIns="91425" lIns="91425" spcFirstLastPara="1" rIns="91425" wrap="square" tIns="91425">
            <a:normAutofit fontScale="32500" lnSpcReduction="20000"/>
          </a:bodyPr>
          <a:lstStyle/>
          <a:p>
            <a:pPr indent="0" lvl="0" marL="0" rtl="0" algn="l">
              <a:lnSpc>
                <a:spcPct val="100000"/>
              </a:lnSpc>
              <a:spcBef>
                <a:spcPts val="1200"/>
              </a:spcBef>
              <a:spcAft>
                <a:spcPts val="0"/>
              </a:spcAft>
              <a:buNone/>
            </a:pPr>
            <a:r>
              <a:rPr lang="en" sz="2807"/>
              <a:t>Baumbusch, J., Phinney, A., &amp; Baumbusch, S. (2014). Practising family medicine for adults with intellectual disabilities: Patient perspectives on helpful interactions. </a:t>
            </a:r>
            <a:r>
              <a:rPr i="1" lang="en" sz="2807"/>
              <a:t>Canadian Family Physician</a:t>
            </a:r>
            <a:r>
              <a:rPr lang="en" sz="2807"/>
              <a:t>, </a:t>
            </a:r>
            <a:r>
              <a:rPr i="1" lang="en" sz="2807"/>
              <a:t>60</a:t>
            </a:r>
            <a:r>
              <a:rPr lang="en" sz="2807"/>
              <a:t>(7), e356–e361.</a:t>
            </a:r>
            <a:r>
              <a:rPr lang="en" sz="2807">
                <a:solidFill>
                  <a:schemeClr val="dk1"/>
                </a:solidFill>
              </a:rPr>
              <a:t> </a:t>
            </a:r>
            <a:r>
              <a:rPr lang="en" sz="2807" u="sng">
                <a:solidFill>
                  <a:schemeClr val="accent5"/>
                </a:solidFill>
                <a:hlinkClick r:id="rId3">
                  <a:extLst>
                    <a:ext uri="{A12FA001-AC4F-418D-AE19-62706E023703}">
                      <ahyp:hlinkClr val="tx"/>
                    </a:ext>
                  </a:extLst>
                </a:hlinkClick>
              </a:rPr>
              <a:t>https://www.cfp.ca/content/60/7/e356.full</a:t>
            </a:r>
            <a:endParaRPr sz="2807">
              <a:solidFill>
                <a:schemeClr val="dk1"/>
              </a:solidFill>
            </a:endParaRPr>
          </a:p>
          <a:p>
            <a:pPr indent="0" lvl="0" marL="0" rtl="0" algn="l">
              <a:lnSpc>
                <a:spcPct val="100000"/>
              </a:lnSpc>
              <a:spcBef>
                <a:spcPts val="1200"/>
              </a:spcBef>
              <a:spcAft>
                <a:spcPts val="0"/>
              </a:spcAft>
              <a:buNone/>
            </a:pPr>
            <a:r>
              <a:rPr lang="en" sz="2807"/>
              <a:t>CDC. (2023, January 5). </a:t>
            </a:r>
            <a:r>
              <a:rPr i="1" lang="en" sz="2807"/>
              <a:t>Disability Impacts All of Us Infographic | CDC</a:t>
            </a:r>
            <a:r>
              <a:rPr lang="en" sz="2807"/>
              <a:t>. Centers for Disease Control and Prevention. </a:t>
            </a:r>
            <a:endParaRPr sz="2807"/>
          </a:p>
          <a:p>
            <a:pPr indent="457200" lvl="0" marL="0" rtl="0" algn="l">
              <a:lnSpc>
                <a:spcPct val="100000"/>
              </a:lnSpc>
              <a:spcBef>
                <a:spcPts val="0"/>
              </a:spcBef>
              <a:spcAft>
                <a:spcPts val="0"/>
              </a:spcAft>
              <a:buNone/>
            </a:pPr>
            <a:r>
              <a:rPr lang="en" sz="2807" u="sng">
                <a:solidFill>
                  <a:schemeClr val="hlink"/>
                </a:solidFill>
                <a:hlinkClick r:id="rId4"/>
              </a:rPr>
              <a:t>https://www.cdc.gov/ncbddd/disabilityandhealth/infographic-disability-impacts-all.html#print</a:t>
            </a:r>
            <a:endParaRPr sz="2807">
              <a:solidFill>
                <a:schemeClr val="dk1"/>
              </a:solidFill>
            </a:endParaRPr>
          </a:p>
          <a:p>
            <a:pPr indent="0" lvl="0" marL="0" rtl="0" algn="l">
              <a:lnSpc>
                <a:spcPct val="200000"/>
              </a:lnSpc>
              <a:spcBef>
                <a:spcPts val="0"/>
              </a:spcBef>
              <a:spcAft>
                <a:spcPts val="0"/>
              </a:spcAft>
              <a:buNone/>
            </a:pPr>
            <a:r>
              <a:t/>
            </a:r>
            <a:endParaRPr sz="2807">
              <a:solidFill>
                <a:schemeClr val="dk1"/>
              </a:solidFill>
            </a:endParaRPr>
          </a:p>
          <a:p>
            <a:pPr indent="0" lvl="0" marL="0" rtl="0" algn="l">
              <a:lnSpc>
                <a:spcPct val="100000"/>
              </a:lnSpc>
              <a:spcBef>
                <a:spcPts val="0"/>
              </a:spcBef>
              <a:spcAft>
                <a:spcPts val="0"/>
              </a:spcAft>
              <a:buNone/>
            </a:pPr>
            <a:r>
              <a:rPr lang="en" sz="2807"/>
              <a:t>Friebel, R., &amp; Maynou, L. (2022). Assessing The Dangers Of A Hospital Stay For Patients With Developmental Disability In England, 2017–19. </a:t>
            </a:r>
            <a:r>
              <a:rPr i="1" lang="en" sz="2807"/>
              <a:t>Health Affairs</a:t>
            </a:r>
            <a:r>
              <a:rPr lang="en" sz="2807"/>
              <a:t>, </a:t>
            </a:r>
            <a:endParaRPr sz="2807"/>
          </a:p>
          <a:p>
            <a:pPr indent="457200" lvl="0" marL="0" rtl="0" algn="l">
              <a:lnSpc>
                <a:spcPct val="100000"/>
              </a:lnSpc>
              <a:spcBef>
                <a:spcPts val="0"/>
              </a:spcBef>
              <a:spcAft>
                <a:spcPts val="0"/>
              </a:spcAft>
              <a:buNone/>
            </a:pPr>
            <a:r>
              <a:rPr i="1" lang="en" sz="2807"/>
              <a:t>41</a:t>
            </a:r>
            <a:r>
              <a:rPr lang="en" sz="2807"/>
              <a:t>(10), 1486–1495. </a:t>
            </a:r>
            <a:r>
              <a:rPr lang="en" sz="2807" u="sng">
                <a:solidFill>
                  <a:schemeClr val="hlink"/>
                </a:solidFill>
                <a:hlinkClick r:id="rId5"/>
              </a:rPr>
              <a:t>https://doi.org/10.1377/hlthaff.2022.00493</a:t>
            </a:r>
            <a:endParaRPr sz="2807">
              <a:solidFill>
                <a:schemeClr val="dk1"/>
              </a:solidFill>
            </a:endParaRPr>
          </a:p>
          <a:p>
            <a:pPr indent="457200" lvl="0" marL="0" rtl="0" algn="l">
              <a:lnSpc>
                <a:spcPct val="100000"/>
              </a:lnSpc>
              <a:spcBef>
                <a:spcPts val="0"/>
              </a:spcBef>
              <a:spcAft>
                <a:spcPts val="0"/>
              </a:spcAft>
              <a:buNone/>
            </a:pPr>
            <a:r>
              <a:t/>
            </a:r>
            <a:endParaRPr sz="2807">
              <a:solidFill>
                <a:schemeClr val="dk1"/>
              </a:solidFill>
            </a:endParaRPr>
          </a:p>
          <a:p>
            <a:pPr indent="0" lvl="0" marL="0" rtl="0" algn="l">
              <a:lnSpc>
                <a:spcPct val="100000"/>
              </a:lnSpc>
              <a:spcBef>
                <a:spcPts val="0"/>
              </a:spcBef>
              <a:spcAft>
                <a:spcPts val="0"/>
              </a:spcAft>
              <a:buNone/>
            </a:pPr>
            <a:r>
              <a:rPr i="1" lang="en" sz="2807"/>
              <a:t>Helping People Live Better Lives. Helping People Live Better Lives. Health Disparities in Individuals with Intellectual and </a:t>
            </a:r>
            <a:endParaRPr i="1" sz="2807"/>
          </a:p>
          <a:p>
            <a:pPr indent="457200" lvl="0" marL="0" rtl="0" algn="l">
              <a:lnSpc>
                <a:spcPct val="100000"/>
              </a:lnSpc>
              <a:spcBef>
                <a:spcPts val="0"/>
              </a:spcBef>
              <a:spcAft>
                <a:spcPts val="0"/>
              </a:spcAft>
              <a:buNone/>
            </a:pPr>
            <a:r>
              <a:rPr i="1" lang="en" sz="2807"/>
              <a:t>Developmental Disabilities</a:t>
            </a:r>
            <a:r>
              <a:rPr lang="en" sz="2807"/>
              <a:t>. (n.d.). </a:t>
            </a:r>
            <a:r>
              <a:rPr lang="en" sz="2807" u="sng">
                <a:solidFill>
                  <a:schemeClr val="hlink"/>
                </a:solidFill>
                <a:hlinkClick r:id="rId6"/>
              </a:rPr>
              <a:t>https://dhhs.ne.gov/Documents/Henrichs.pdf</a:t>
            </a:r>
            <a:endParaRPr sz="2807">
              <a:solidFill>
                <a:schemeClr val="dk1"/>
              </a:solidFill>
            </a:endParaRPr>
          </a:p>
          <a:p>
            <a:pPr indent="0" lvl="0" marL="0" rtl="0" algn="l">
              <a:spcBef>
                <a:spcPts val="1200"/>
              </a:spcBef>
              <a:spcAft>
                <a:spcPts val="0"/>
              </a:spcAft>
              <a:buNone/>
            </a:pPr>
            <a:r>
              <a:rPr lang="en" sz="2807">
                <a:solidFill>
                  <a:srgbClr val="444444"/>
                </a:solidFill>
              </a:rPr>
              <a:t>‌</a:t>
            </a:r>
            <a:r>
              <a:rPr i="1" lang="en" sz="2807">
                <a:solidFill>
                  <a:srgbClr val="444444"/>
                </a:solidFill>
              </a:rPr>
              <a:t>Primary Care Guidelines – DDPCP</a:t>
            </a:r>
            <a:r>
              <a:rPr lang="en" sz="2807">
                <a:solidFill>
                  <a:srgbClr val="444444"/>
                </a:solidFill>
              </a:rPr>
              <a:t>. (2018). Surreyplace.ca.</a:t>
            </a:r>
            <a:r>
              <a:rPr lang="en" sz="2807">
                <a:solidFill>
                  <a:schemeClr val="dk1"/>
                </a:solidFill>
              </a:rPr>
              <a:t> </a:t>
            </a:r>
            <a:r>
              <a:rPr lang="en" sz="2807" u="sng">
                <a:solidFill>
                  <a:schemeClr val="hlink"/>
                </a:solidFill>
                <a:hlinkClick r:id="rId7"/>
              </a:rPr>
              <a:t>https://ddprimarycare.surreyplace.ca/guidelines/</a:t>
            </a:r>
            <a:endParaRPr sz="2807">
              <a:solidFill>
                <a:schemeClr val="dk1"/>
              </a:solidFill>
            </a:endParaRPr>
          </a:p>
          <a:p>
            <a:pPr indent="0" lvl="0" marL="0" rtl="0" algn="l">
              <a:spcBef>
                <a:spcPts val="1200"/>
              </a:spcBef>
              <a:spcAft>
                <a:spcPts val="0"/>
              </a:spcAft>
              <a:buNone/>
            </a:pPr>
            <a:r>
              <a:rPr lang="en" sz="2807"/>
              <a:t>Addressing Trauma in individuals with I/DD</a:t>
            </a:r>
            <a:r>
              <a:rPr lang="en" sz="2807">
                <a:solidFill>
                  <a:schemeClr val="dk1"/>
                </a:solidFill>
              </a:rPr>
              <a:t> </a:t>
            </a:r>
            <a:r>
              <a:rPr lang="en" sz="2807" u="sng">
                <a:solidFill>
                  <a:schemeClr val="hlink"/>
                </a:solidFill>
                <a:hlinkClick r:id="rId8"/>
              </a:rPr>
              <a:t>https://www.relias.com/blog/addressing-trauma-in-individuals-with-idd</a:t>
            </a:r>
            <a:endParaRPr sz="2807">
              <a:solidFill>
                <a:schemeClr val="dk1"/>
              </a:solidFill>
            </a:endParaRPr>
          </a:p>
          <a:p>
            <a:pPr indent="0" lvl="0" marL="0" rtl="0" algn="l">
              <a:spcBef>
                <a:spcPts val="1200"/>
              </a:spcBef>
              <a:spcAft>
                <a:spcPts val="0"/>
              </a:spcAft>
              <a:buNone/>
            </a:pPr>
            <a:r>
              <a:rPr lang="en" sz="2807"/>
              <a:t>Fatal Five Overview for staff</a:t>
            </a:r>
            <a:r>
              <a:rPr lang="en" sz="2807">
                <a:solidFill>
                  <a:schemeClr val="dk1"/>
                </a:solidFill>
              </a:rPr>
              <a:t> </a:t>
            </a:r>
            <a:r>
              <a:rPr lang="en" sz="2807" u="sng">
                <a:solidFill>
                  <a:schemeClr val="hlink"/>
                </a:solidFill>
                <a:hlinkClick r:id="rId9"/>
              </a:rPr>
              <a:t>https://www.relias.com/blog/fatal-five-overview</a:t>
            </a:r>
            <a:endParaRPr b="1" sz="2807">
              <a:solidFill>
                <a:srgbClr val="333333"/>
              </a:solidFill>
              <a:highlight>
                <a:srgbClr val="FFFFFF"/>
              </a:highlight>
            </a:endParaRPr>
          </a:p>
          <a:p>
            <a:pPr indent="0" lvl="0" marL="0" rtl="0" algn="l">
              <a:spcBef>
                <a:spcPts val="1200"/>
              </a:spcBef>
              <a:spcAft>
                <a:spcPts val="0"/>
              </a:spcAft>
              <a:buNone/>
            </a:pPr>
            <a:r>
              <a:rPr lang="en" sz="2807">
                <a:highlight>
                  <a:srgbClr val="FFFFFF"/>
                </a:highlight>
              </a:rPr>
              <a:t>Joint Commission Sentinel Alert. Diagnostic overshadowing among groups experiencing health disparities </a:t>
            </a:r>
            <a:r>
              <a:rPr b="1" lang="en" sz="2807" u="sng">
                <a:solidFill>
                  <a:schemeClr val="hlink"/>
                </a:solidFill>
                <a:highlight>
                  <a:srgbClr val="FFFFFF"/>
                </a:highlight>
                <a:hlinkClick r:id="rId10"/>
              </a:rPr>
              <a:t>www.jointcommission.org/-/media/tjc/documents/resources/patient-safety-topics/sentinel-event/sea-65-diagnostic-overshadowing-6-16-22-final.p</a:t>
            </a:r>
            <a:endParaRPr b="1" sz="2807">
              <a:solidFill>
                <a:srgbClr val="333333"/>
              </a:solidFill>
              <a:highlight>
                <a:srgbClr val="FFFFFF"/>
              </a:highlight>
            </a:endParaRPr>
          </a:p>
          <a:p>
            <a:pPr indent="0" lvl="0" marL="0" rtl="0" algn="l">
              <a:spcBef>
                <a:spcPts val="1200"/>
              </a:spcBef>
              <a:spcAft>
                <a:spcPts val="1200"/>
              </a:spcAft>
              <a:buNone/>
            </a:pPr>
            <a:r>
              <a:t/>
            </a:r>
            <a:endParaRPr b="1" sz="1350">
              <a:solidFill>
                <a:srgbClr val="333333"/>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Jessica Turro MSN, FNP-C</a:t>
            </a:r>
            <a:endParaRPr/>
          </a:p>
        </p:txBody>
      </p:sp>
      <p:sp>
        <p:nvSpPr>
          <p:cNvPr id="105" name="Google Shape;105;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Nurse Practitioner at The Arc of Monmouth Primary Care Center</a:t>
            </a:r>
            <a:endParaRPr/>
          </a:p>
          <a:p>
            <a:pPr indent="0" lvl="0" marL="0" rtl="0" algn="l">
              <a:spcBef>
                <a:spcPts val="1200"/>
              </a:spcBef>
              <a:spcAft>
                <a:spcPts val="0"/>
              </a:spcAft>
              <a:buNone/>
            </a:pPr>
            <a:r>
              <a:rPr lang="en"/>
              <a:t>10+ years nursing experience</a:t>
            </a:r>
            <a:endParaRPr/>
          </a:p>
          <a:p>
            <a:pPr indent="0" lvl="0" marL="0" rtl="0" algn="l">
              <a:spcBef>
                <a:spcPts val="1200"/>
              </a:spcBef>
              <a:spcAft>
                <a:spcPts val="0"/>
              </a:spcAft>
              <a:buNone/>
            </a:pPr>
            <a:r>
              <a:rPr lang="en"/>
              <a:t>5 years primary care experience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529500" y="47200"/>
            <a:ext cx="8520600" cy="40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400"/>
              <a:t>Providing Health Care to Patients with Intellectual and Developmental Disability </a:t>
            </a:r>
            <a:endParaRPr sz="1400"/>
          </a:p>
        </p:txBody>
      </p:sp>
      <p:sp>
        <p:nvSpPr>
          <p:cNvPr id="111" name="Google Shape;111;p17"/>
          <p:cNvSpPr txBox="1"/>
          <p:nvPr>
            <p:ph idx="1" type="body"/>
          </p:nvPr>
        </p:nvSpPr>
        <p:spPr>
          <a:xfrm>
            <a:off x="747150" y="1289800"/>
            <a:ext cx="7463700" cy="3483900"/>
          </a:xfrm>
          <a:prstGeom prst="rect">
            <a:avLst/>
          </a:prstGeom>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None/>
            </a:pPr>
            <a:r>
              <a:rPr b="1" lang="en" sz="1650">
                <a:solidFill>
                  <a:schemeClr val="dk2"/>
                </a:solidFill>
                <a:highlight>
                  <a:srgbClr val="FFFFFF"/>
                </a:highlight>
              </a:rPr>
              <a:t>American Association on Intellectual and Developmental Disabilities. </a:t>
            </a:r>
            <a:endParaRPr b="1" sz="1650">
              <a:solidFill>
                <a:schemeClr val="dk2"/>
              </a:solidFill>
            </a:endParaRPr>
          </a:p>
          <a:p>
            <a:pPr indent="0" lvl="0" marL="0" rtl="0" algn="l">
              <a:lnSpc>
                <a:spcPct val="90000"/>
              </a:lnSpc>
              <a:spcBef>
                <a:spcPts val="1000"/>
              </a:spcBef>
              <a:spcAft>
                <a:spcPts val="0"/>
              </a:spcAft>
              <a:buNone/>
            </a:pPr>
            <a:r>
              <a:t/>
            </a:r>
            <a:endParaRPr sz="1500"/>
          </a:p>
          <a:p>
            <a:pPr indent="0" lvl="0" marL="0" rtl="0" algn="l">
              <a:lnSpc>
                <a:spcPct val="115000"/>
              </a:lnSpc>
              <a:spcBef>
                <a:spcPts val="0"/>
              </a:spcBef>
              <a:spcAft>
                <a:spcPts val="0"/>
              </a:spcAft>
              <a:buNone/>
            </a:pPr>
            <a:r>
              <a:rPr b="1" lang="en" sz="1500"/>
              <a:t>Health Disparities</a:t>
            </a:r>
            <a:endParaRPr b="1" sz="1500"/>
          </a:p>
          <a:p>
            <a:pPr indent="0" lvl="0" marL="0" rtl="0" algn="l">
              <a:lnSpc>
                <a:spcPct val="115000"/>
              </a:lnSpc>
              <a:spcBef>
                <a:spcPts val="1200"/>
              </a:spcBef>
              <a:spcAft>
                <a:spcPts val="0"/>
              </a:spcAft>
              <a:buNone/>
            </a:pPr>
            <a:r>
              <a:rPr lang="en" sz="1500"/>
              <a:t>Health disparities are preventable differences in the burden of disease, injury, violence, or opportunities to achieve optimal health experienced, by socially disadvantaged populations. </a:t>
            </a:r>
            <a:endParaRPr sz="1500"/>
          </a:p>
          <a:p>
            <a:pPr indent="0" lvl="0" marL="0" rtl="0" algn="l">
              <a:lnSpc>
                <a:spcPct val="115000"/>
              </a:lnSpc>
              <a:spcBef>
                <a:spcPts val="1200"/>
              </a:spcBef>
              <a:spcAft>
                <a:spcPts val="0"/>
              </a:spcAft>
              <a:buNone/>
            </a:pPr>
            <a:r>
              <a:rPr lang="en" sz="1500"/>
              <a:t>As being discussed today for individuals with intellectual developmental disabilities (IDD), are the faces of health disparities . People with IDD have a poorer health status than the general population. </a:t>
            </a:r>
            <a:endParaRPr sz="2700">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180900" y="0"/>
            <a:ext cx="8879100" cy="65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  Evidence for Providing Health Care to Patients with Intellectual and Developmental Disability  </a:t>
            </a:r>
            <a:endParaRPr sz="1400"/>
          </a:p>
          <a:p>
            <a:pPr indent="0" lvl="0" marL="0" rtl="0" algn="l">
              <a:spcBef>
                <a:spcPts val="0"/>
              </a:spcBef>
              <a:spcAft>
                <a:spcPts val="0"/>
              </a:spcAft>
              <a:buNone/>
            </a:pPr>
            <a:r>
              <a:t/>
            </a:r>
            <a:endParaRPr sz="1777"/>
          </a:p>
        </p:txBody>
      </p:sp>
      <p:sp>
        <p:nvSpPr>
          <p:cNvPr id="117" name="Google Shape;117;p18"/>
          <p:cNvSpPr txBox="1"/>
          <p:nvPr>
            <p:ph idx="1" type="body"/>
          </p:nvPr>
        </p:nvSpPr>
        <p:spPr>
          <a:xfrm>
            <a:off x="727650" y="1347475"/>
            <a:ext cx="7688700" cy="32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dk2"/>
                </a:solidFill>
              </a:rPr>
              <a:t>Journal of Applied Research in Intellectual Disabilities (2018)</a:t>
            </a:r>
            <a:endParaRPr b="1" sz="1350">
              <a:solidFill>
                <a:schemeClr val="dk2"/>
              </a:solidFill>
            </a:endParaRPr>
          </a:p>
          <a:p>
            <a:pPr indent="0" lvl="0" marL="0" rtl="0" algn="l">
              <a:lnSpc>
                <a:spcPct val="115000"/>
              </a:lnSpc>
              <a:spcBef>
                <a:spcPts val="2400"/>
              </a:spcBef>
              <a:spcAft>
                <a:spcPts val="0"/>
              </a:spcAft>
              <a:buClr>
                <a:schemeClr val="dk1"/>
              </a:buClr>
              <a:buSzPts val="935"/>
              <a:buFont typeface="Arial"/>
              <a:buNone/>
            </a:pPr>
            <a:r>
              <a:rPr lang="en" sz="1380"/>
              <a:t>Some individuals with intellectual, and or developmental disabilities (IDD) have communication difficulties.  When the </a:t>
            </a:r>
            <a:r>
              <a:rPr lang="en" sz="1380"/>
              <a:t>disability</a:t>
            </a:r>
            <a:r>
              <a:rPr lang="en" sz="1380"/>
              <a:t> directly affect speech, hearing, or sight , they are more likely to have communication barriers.</a:t>
            </a:r>
            <a:endParaRPr sz="1380"/>
          </a:p>
          <a:p>
            <a:pPr indent="0" lvl="0" marL="0" rtl="0" algn="l">
              <a:lnSpc>
                <a:spcPct val="115000"/>
              </a:lnSpc>
              <a:spcBef>
                <a:spcPts val="1000"/>
              </a:spcBef>
              <a:spcAft>
                <a:spcPts val="0"/>
              </a:spcAft>
              <a:buClr>
                <a:schemeClr val="dk1"/>
              </a:buClr>
              <a:buSzPts val="935"/>
              <a:buFont typeface="Arial"/>
              <a:buNone/>
            </a:pPr>
            <a:r>
              <a:rPr lang="en" sz="1380"/>
              <a:t>Unless a communication barrier is obvious, it is best not to assume one exists unless the patient, a family member, or other caregiver tells you about the barrier.  Even when a communication difficulty exists, the exact barrier and the best way to address it often varies. </a:t>
            </a:r>
            <a:endParaRPr sz="1380"/>
          </a:p>
          <a:p>
            <a:pPr indent="0" lvl="0" marL="0" rtl="0" algn="l">
              <a:lnSpc>
                <a:spcPct val="115000"/>
              </a:lnSpc>
              <a:spcBef>
                <a:spcPts val="1000"/>
              </a:spcBef>
              <a:spcAft>
                <a:spcPts val="0"/>
              </a:spcAft>
              <a:buClr>
                <a:schemeClr val="dk1"/>
              </a:buClr>
              <a:buSzPts val="935"/>
              <a:buFont typeface="Arial"/>
              <a:buNone/>
            </a:pPr>
            <a:r>
              <a:rPr lang="en" sz="1400">
                <a:highlight>
                  <a:srgbClr val="FFFFFF"/>
                </a:highlight>
              </a:rPr>
              <a:t>it is important that </a:t>
            </a:r>
            <a:r>
              <a:rPr lang="en" sz="1400">
                <a:highlight>
                  <a:srgbClr val="FFFFFF"/>
                </a:highlight>
              </a:rPr>
              <a:t>healthcare</a:t>
            </a:r>
            <a:r>
              <a:rPr lang="en" sz="1400">
                <a:highlight>
                  <a:srgbClr val="FFFFFF"/>
                </a:highlight>
              </a:rPr>
              <a:t> workers are facilitated with opportunities to develop knowledge and skills to support  lifestyle-related issues </a:t>
            </a:r>
            <a:r>
              <a:rPr lang="en" sz="1400">
                <a:highlight>
                  <a:srgbClr val="FFFFFF"/>
                </a:highlight>
              </a:rPr>
              <a:t> </a:t>
            </a:r>
            <a:r>
              <a:rPr lang="en" sz="1400">
                <a:highlight>
                  <a:srgbClr val="FFFFFF"/>
                </a:highlight>
              </a:rPr>
              <a:t>in everyday practice. Care-provider organizations can provide sufficient resources </a:t>
            </a:r>
            <a:r>
              <a:rPr lang="en" sz="1400">
                <a:highlight>
                  <a:srgbClr val="FFFFFF"/>
                </a:highlight>
              </a:rPr>
              <a:t>for providers </a:t>
            </a:r>
            <a:r>
              <a:rPr lang="en" sz="1400">
                <a:highlight>
                  <a:srgbClr val="FFFFFF"/>
                </a:highlight>
              </a:rPr>
              <a:t> to support </a:t>
            </a:r>
            <a:r>
              <a:rPr lang="en" sz="1400">
                <a:highlight>
                  <a:srgbClr val="FFFFFF"/>
                </a:highlight>
              </a:rPr>
              <a:t>health</a:t>
            </a:r>
            <a:r>
              <a:rPr lang="en" sz="1400">
                <a:highlight>
                  <a:srgbClr val="FFFFFF"/>
                </a:highlight>
              </a:rPr>
              <a:t> promotion, </a:t>
            </a:r>
            <a:endParaRPr sz="153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0800" y="55050"/>
            <a:ext cx="9002400" cy="40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200"/>
              <a:t>Supporting Evidence for Providing Direct Health Care to Patients with Intellectual and Developmental Disability</a:t>
            </a:r>
            <a:endParaRPr sz="1920"/>
          </a:p>
        </p:txBody>
      </p:sp>
      <p:sp>
        <p:nvSpPr>
          <p:cNvPr id="123" name="Google Shape;123;p19"/>
          <p:cNvSpPr txBox="1"/>
          <p:nvPr>
            <p:ph idx="1" type="body"/>
          </p:nvPr>
        </p:nvSpPr>
        <p:spPr>
          <a:xfrm>
            <a:off x="715675" y="1337000"/>
            <a:ext cx="7809600" cy="35862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 sz="1400">
                <a:solidFill>
                  <a:srgbClr val="1F1F1F"/>
                </a:solidFill>
              </a:rPr>
              <a:t>COMMUNICATING EFFECTIVELY (</a:t>
            </a:r>
            <a:r>
              <a:rPr b="1" lang="en" sz="1400">
                <a:solidFill>
                  <a:srgbClr val="1F1F1F"/>
                </a:solidFill>
              </a:rPr>
              <a:t>Tyler and McDermott, 2021)</a:t>
            </a:r>
            <a:endParaRPr b="1" sz="1400">
              <a:solidFill>
                <a:srgbClr val="1F1F1F"/>
              </a:solidFill>
            </a:endParaRPr>
          </a:p>
          <a:p>
            <a:pPr indent="0" lvl="0" marL="0" rtl="0" algn="l">
              <a:lnSpc>
                <a:spcPct val="115000"/>
              </a:lnSpc>
              <a:spcBef>
                <a:spcPts val="1000"/>
              </a:spcBef>
              <a:spcAft>
                <a:spcPts val="0"/>
              </a:spcAft>
              <a:buClr>
                <a:schemeClr val="dk1"/>
              </a:buClr>
              <a:buSzPts val="605"/>
              <a:buFont typeface="Arial"/>
              <a:buNone/>
            </a:pPr>
            <a:r>
              <a:rPr lang="en" sz="1500"/>
              <a:t>Health care providers  should allow additional time to exchange information.</a:t>
            </a:r>
            <a:endParaRPr sz="1500"/>
          </a:p>
          <a:p>
            <a:pPr indent="0" lvl="0" marL="0" rtl="0" algn="l">
              <a:lnSpc>
                <a:spcPct val="115000"/>
              </a:lnSpc>
              <a:spcBef>
                <a:spcPts val="1000"/>
              </a:spcBef>
              <a:spcAft>
                <a:spcPts val="0"/>
              </a:spcAft>
              <a:buClr>
                <a:schemeClr val="dk1"/>
              </a:buClr>
              <a:buSzPts val="605"/>
              <a:buFont typeface="Arial"/>
              <a:buNone/>
            </a:pPr>
            <a:r>
              <a:rPr lang="en" sz="1500"/>
              <a:t>An assessment of language skills helps the provider  to choose the level of language  to use. Talking with someone with mild communication difficulty is very different from talking with a person with a moderate or severe communication difficulty.</a:t>
            </a:r>
            <a:endParaRPr sz="1500"/>
          </a:p>
          <a:p>
            <a:pPr indent="0" lvl="0" marL="0" rtl="0" algn="l">
              <a:lnSpc>
                <a:spcPct val="115000"/>
              </a:lnSpc>
              <a:spcBef>
                <a:spcPts val="1000"/>
              </a:spcBef>
              <a:spcAft>
                <a:spcPts val="0"/>
              </a:spcAft>
              <a:buClr>
                <a:schemeClr val="dk1"/>
              </a:buClr>
              <a:buSzPts val="605"/>
              <a:buFont typeface="Arial"/>
              <a:buNone/>
            </a:pPr>
            <a:r>
              <a:rPr lang="en" sz="1500"/>
              <a:t>Many people have stronger receptive (understanding) communication skills than expressive skills. </a:t>
            </a:r>
            <a:endParaRPr sz="1500"/>
          </a:p>
          <a:p>
            <a:pPr indent="0" lvl="0" marL="0" rtl="0" algn="l">
              <a:lnSpc>
                <a:spcPct val="115000"/>
              </a:lnSpc>
              <a:spcBef>
                <a:spcPts val="1000"/>
              </a:spcBef>
              <a:spcAft>
                <a:spcPts val="0"/>
              </a:spcAft>
              <a:buClr>
                <a:schemeClr val="dk1"/>
              </a:buClr>
              <a:buSzPts val="605"/>
              <a:buFont typeface="Arial"/>
              <a:buNone/>
            </a:pPr>
            <a:r>
              <a:rPr lang="en" sz="1500"/>
              <a:t>Conversely, a person’s expressive speech may sometimes give an impression of better comprehension than is the case, so check the patient’s understanding. Also incorporated by the assistance of the immediate health care staff</a:t>
            </a:r>
            <a:endParaRPr sz="1500"/>
          </a:p>
          <a:p>
            <a:pPr indent="0" lvl="0" marL="0" rtl="0" algn="l">
              <a:spcBef>
                <a:spcPts val="0"/>
              </a:spcBef>
              <a:spcAft>
                <a:spcPts val="1200"/>
              </a:spcAft>
              <a:buSzPts val="605"/>
              <a:buNone/>
            </a:pPr>
            <a:r>
              <a:t/>
            </a:r>
            <a:endParaRPr sz="79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idx="1" type="body"/>
          </p:nvPr>
        </p:nvSpPr>
        <p:spPr>
          <a:xfrm>
            <a:off x="715675" y="1337000"/>
            <a:ext cx="7746600" cy="35862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 sz="1400">
                <a:solidFill>
                  <a:srgbClr val="1F1F1F"/>
                </a:solidFill>
              </a:rPr>
              <a:t>COMMUNICATING EFFECTIVELY (Tyler and McDermott, 2021)</a:t>
            </a:r>
            <a:endParaRPr sz="1100"/>
          </a:p>
          <a:p>
            <a:pPr indent="0" lvl="0" marL="0" rtl="0" algn="l">
              <a:lnSpc>
                <a:spcPct val="115000"/>
              </a:lnSpc>
              <a:spcBef>
                <a:spcPts val="1000"/>
              </a:spcBef>
              <a:spcAft>
                <a:spcPts val="0"/>
              </a:spcAft>
              <a:buClr>
                <a:schemeClr val="dk1"/>
              </a:buClr>
              <a:buSzPts val="605"/>
              <a:buFont typeface="Arial"/>
              <a:buNone/>
            </a:pPr>
            <a:r>
              <a:rPr lang="en" sz="1500"/>
              <a:t>Some people may be delayed in responding to questions; so much so that answers may seem to “come out of nowhere.” Give them time to process their thoughts and express themselves.</a:t>
            </a:r>
            <a:endParaRPr sz="1500"/>
          </a:p>
          <a:p>
            <a:pPr indent="0" lvl="0" marL="0" rtl="0" algn="l">
              <a:lnSpc>
                <a:spcPct val="115000"/>
              </a:lnSpc>
              <a:spcBef>
                <a:spcPts val="1000"/>
              </a:spcBef>
              <a:spcAft>
                <a:spcPts val="0"/>
              </a:spcAft>
              <a:buClr>
                <a:schemeClr val="dk1"/>
              </a:buClr>
              <a:buSzPts val="605"/>
              <a:buFont typeface="Arial"/>
              <a:buNone/>
            </a:pPr>
            <a:r>
              <a:rPr lang="en" sz="1500"/>
              <a:t>Some people may also have difficulty giving you an accurate picture of their feelings and symptoms because of limitations in interpreting internal cues (e.g., need to urinate, anxiety). As mentioned before, involving caregivers who know the patient well may help you to better understand his/her experiences. However, as much as possible, continue to focus your communication efforts on the patient. Never compromise their autonomy.</a:t>
            </a:r>
            <a:endParaRPr sz="1500"/>
          </a:p>
          <a:p>
            <a:pPr indent="0" lvl="0" marL="0" rtl="0" algn="l">
              <a:lnSpc>
                <a:spcPct val="115000"/>
              </a:lnSpc>
              <a:spcBef>
                <a:spcPts val="1000"/>
              </a:spcBef>
              <a:spcAft>
                <a:spcPts val="0"/>
              </a:spcAft>
              <a:buClr>
                <a:schemeClr val="dk1"/>
              </a:buClr>
              <a:buSzPts val="605"/>
              <a:buFont typeface="Arial"/>
              <a:buNone/>
            </a:pPr>
            <a:r>
              <a:rPr lang="en" sz="1500"/>
              <a:t>If you are in a busy area with many distractions, consider moving to a quieter location.</a:t>
            </a:r>
            <a:endParaRPr sz="1610"/>
          </a:p>
          <a:p>
            <a:pPr indent="0" lvl="0" marL="0" rtl="0" algn="l">
              <a:spcBef>
                <a:spcPts val="0"/>
              </a:spcBef>
              <a:spcAft>
                <a:spcPts val="1200"/>
              </a:spcAft>
              <a:buSzPts val="605"/>
              <a:buNone/>
            </a:pPr>
            <a:r>
              <a:t/>
            </a:r>
            <a:endParaRPr sz="790"/>
          </a:p>
        </p:txBody>
      </p:sp>
      <p:sp>
        <p:nvSpPr>
          <p:cNvPr id="129" name="Google Shape;129;p20"/>
          <p:cNvSpPr txBox="1"/>
          <p:nvPr>
            <p:ph type="title"/>
          </p:nvPr>
        </p:nvSpPr>
        <p:spPr>
          <a:xfrm>
            <a:off x="70800" y="55050"/>
            <a:ext cx="9002400" cy="40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200"/>
              <a:t>Supporting Evidence for Providing Direct Health Care to Patients with Intellectual and Developmental Disability</a:t>
            </a:r>
            <a:endParaRPr sz="19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body"/>
          </p:nvPr>
        </p:nvSpPr>
        <p:spPr>
          <a:xfrm>
            <a:off x="715675" y="1259650"/>
            <a:ext cx="7959000" cy="3537900"/>
          </a:xfrm>
          <a:prstGeom prst="rect">
            <a:avLst/>
          </a:prstGeom>
        </p:spPr>
        <p:txBody>
          <a:bodyPr anchorCtr="0" anchor="t" bIns="91425" lIns="91425" spcFirstLastPara="1" rIns="91425" wrap="square" tIns="91425">
            <a:noAutofit/>
          </a:bodyPr>
          <a:lstStyle/>
          <a:p>
            <a:pPr indent="0" lvl="0" marL="0" rtl="0" algn="l">
              <a:lnSpc>
                <a:spcPct val="80000"/>
              </a:lnSpc>
              <a:spcBef>
                <a:spcPts val="1000"/>
              </a:spcBef>
              <a:spcAft>
                <a:spcPts val="0"/>
              </a:spcAft>
              <a:buClr>
                <a:schemeClr val="dk1"/>
              </a:buClr>
              <a:buSzPts val="1100"/>
              <a:buFont typeface="Arial"/>
              <a:buNone/>
            </a:pPr>
            <a:r>
              <a:rPr b="1" lang="en" sz="1600">
                <a:solidFill>
                  <a:srgbClr val="1F1F1F"/>
                </a:solidFill>
              </a:rPr>
              <a:t>Journal of Applied Research in Intellectual Disabilities (2018)</a:t>
            </a:r>
            <a:endParaRPr b="1" sz="17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sz="1500">
                <a:solidFill>
                  <a:srgbClr val="444444"/>
                </a:solidFill>
              </a:rPr>
              <a:t>It is imperative to increase health care provider’s awareness when providing direct care for patients with intellectual and developmental disabilities. </a:t>
            </a:r>
            <a:endParaRPr sz="1500">
              <a:solidFill>
                <a:srgbClr val="444444"/>
              </a:solidFill>
            </a:endParaRPr>
          </a:p>
          <a:p>
            <a:pPr indent="0" lvl="0" marL="0" rtl="0" algn="l">
              <a:lnSpc>
                <a:spcPct val="115000"/>
              </a:lnSpc>
              <a:spcBef>
                <a:spcPts val="1000"/>
              </a:spcBef>
              <a:spcAft>
                <a:spcPts val="0"/>
              </a:spcAft>
              <a:buClr>
                <a:schemeClr val="dk1"/>
              </a:buClr>
              <a:buSzPts val="1100"/>
              <a:buFont typeface="Arial"/>
              <a:buNone/>
            </a:pPr>
            <a:r>
              <a:rPr lang="en" sz="1500">
                <a:solidFill>
                  <a:srgbClr val="444444"/>
                </a:solidFill>
              </a:rPr>
              <a:t>Providers should strive to enhance the patient’s participation in completing their health visit.</a:t>
            </a:r>
            <a:endParaRPr sz="1500">
              <a:solidFill>
                <a:srgbClr val="444444"/>
              </a:solidFill>
            </a:endParaRPr>
          </a:p>
          <a:p>
            <a:pPr indent="0" lvl="0" marL="0" rtl="0" algn="l">
              <a:lnSpc>
                <a:spcPct val="115000"/>
              </a:lnSpc>
              <a:spcBef>
                <a:spcPts val="1000"/>
              </a:spcBef>
              <a:spcAft>
                <a:spcPts val="0"/>
              </a:spcAft>
              <a:buNone/>
            </a:pPr>
            <a:r>
              <a:rPr lang="en" sz="1500">
                <a:solidFill>
                  <a:srgbClr val="444444"/>
                </a:solidFill>
                <a:highlight>
                  <a:srgbClr val="FFFFFF"/>
                </a:highlight>
              </a:rPr>
              <a:t>People with intellectual disability may understand what healthy behaviour is, but they often need support to integrate healthy behaviour into their daily routine . When health care providers  are equipped to support healthy behaviour, and educated this population . Having this level of primary health care intervention will allow them to identify health problems early. </a:t>
            </a:r>
            <a:endParaRPr sz="1500">
              <a:solidFill>
                <a:srgbClr val="444444"/>
              </a:solidFill>
            </a:endParaRPr>
          </a:p>
          <a:p>
            <a:pPr indent="0" lvl="0" marL="0" rtl="0" algn="l">
              <a:lnSpc>
                <a:spcPct val="115000"/>
              </a:lnSpc>
              <a:spcBef>
                <a:spcPts val="1000"/>
              </a:spcBef>
              <a:spcAft>
                <a:spcPts val="0"/>
              </a:spcAft>
              <a:buClr>
                <a:schemeClr val="dk1"/>
              </a:buClr>
              <a:buSzPts val="1100"/>
              <a:buFont typeface="Arial"/>
              <a:buNone/>
            </a:pPr>
            <a:r>
              <a:rPr lang="en" sz="1500">
                <a:solidFill>
                  <a:srgbClr val="444444"/>
                </a:solidFill>
              </a:rPr>
              <a:t>Developing effective communication will reduce behavioral interruptions when the most suitable approach to offering health care is implemented.</a:t>
            </a:r>
            <a:endParaRPr sz="1500">
              <a:solidFill>
                <a:srgbClr val="444444"/>
              </a:solidFill>
            </a:endParaRPr>
          </a:p>
          <a:p>
            <a:pPr indent="0" lvl="0" marL="0" rtl="0" algn="l">
              <a:lnSpc>
                <a:spcPct val="105000"/>
              </a:lnSpc>
              <a:spcBef>
                <a:spcPts val="0"/>
              </a:spcBef>
              <a:spcAft>
                <a:spcPts val="1200"/>
              </a:spcAft>
              <a:buNone/>
            </a:pPr>
            <a:r>
              <a:t/>
            </a:r>
            <a:endParaRPr/>
          </a:p>
        </p:txBody>
      </p:sp>
      <p:sp>
        <p:nvSpPr>
          <p:cNvPr id="135" name="Google Shape;135;p21"/>
          <p:cNvSpPr txBox="1"/>
          <p:nvPr>
            <p:ph type="title"/>
          </p:nvPr>
        </p:nvSpPr>
        <p:spPr>
          <a:xfrm>
            <a:off x="70800" y="55050"/>
            <a:ext cx="9002400" cy="40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200"/>
              <a:t>Supporting Evidence for Providing Direct Health Care to Patients with Intellectual and Developmental Disability</a:t>
            </a:r>
            <a:endParaRPr sz="192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