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7010400" cy="9296400"/>
  <p:embeddedFontLst>
    <p:embeddedFont>
      <p:font typeface="Garamond"/>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Garamond-bold.fntdata"/><Relationship Id="rId14" Type="http://schemas.openxmlformats.org/officeDocument/2006/relationships/font" Target="fonts/Garamond-regular.fntdata"/><Relationship Id="rId17" Type="http://schemas.openxmlformats.org/officeDocument/2006/relationships/font" Target="fonts/Garamond-boldItalic.fntdata"/><Relationship Id="rId16" Type="http://schemas.openxmlformats.org/officeDocument/2006/relationships/font" Target="fonts/Garamon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338" y="0"/>
            <a:ext cx="3038475" cy="4667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4: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2" name="Google Shape;32;p4: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2e7eff482bb_0_8: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8" name="Google Shape;38;g2e7eff482bb_0_8: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2e8a4167de4_0_0: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4" name="Google Shape;44;g2e8a4167de4_0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ba94ce6216_0_4: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0" name="Google Shape;50;g2ba94ce6216_0_4: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e7eff482bb_0_0: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6" name="Google Shape;56;g2e7eff482bb_0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e8a4167de4_0_5: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3" name="Google Shape;63;g2e8a4167de4_0_5: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ba94ce6216_0_60: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9" name="Google Shape;69;g2ba94ce6216_0_6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idx="1" type="body"/>
          </p:nvPr>
        </p:nvSpPr>
        <p:spPr>
          <a:xfrm>
            <a:off x="402091" y="1690684"/>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b="0" l="0" r="0" t="0"/>
          <a:stretch/>
        </p:blipFill>
        <p:spPr>
          <a:xfrm rot="10800000">
            <a:off x="1690008" y="-7483"/>
            <a:ext cx="7453993" cy="1404580"/>
          </a:xfrm>
          <a:prstGeom prst="rect">
            <a:avLst/>
          </a:prstGeom>
          <a:noFill/>
          <a:ln>
            <a:noFill/>
          </a:ln>
        </p:spPr>
      </p:pic>
      <p:pic>
        <p:nvPicPr>
          <p:cNvPr id="22" name="Google Shape;22;p2"/>
          <p:cNvPicPr preferRelativeResize="0"/>
          <p:nvPr/>
        </p:nvPicPr>
        <p:blipFill rotWithShape="1">
          <a:blip r:embed="rId3">
            <a:alphaModFix/>
          </a:blip>
          <a:srcRect b="8889" l="0" r="0" t="5696"/>
          <a:stretch/>
        </p:blipFill>
        <p:spPr>
          <a:xfrm>
            <a:off x="76200" y="124499"/>
            <a:ext cx="1964192" cy="1251856"/>
          </a:xfrm>
          <a:prstGeom prst="rect">
            <a:avLst/>
          </a:prstGeom>
          <a:noFill/>
          <a:ln>
            <a:noFill/>
          </a:ln>
        </p:spPr>
      </p:pic>
      <p:sp>
        <p:nvSpPr>
          <p:cNvPr id="23" name="Google Shape;23;p2"/>
          <p:cNvSpPr txBox="1"/>
          <p:nvPr>
            <p:ph type="title"/>
          </p:nvPr>
        </p:nvSpPr>
        <p:spPr>
          <a:xfrm>
            <a:off x="3154476" y="50794"/>
            <a:ext cx="58293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 name="Google Shape;14;p1"/>
          <p:cNvPicPr preferRelativeResize="0"/>
          <p:nvPr/>
        </p:nvPicPr>
        <p:blipFill rotWithShape="1">
          <a:blip r:embed="rId1">
            <a:alphaModFix/>
          </a:blip>
          <a:srcRect b="0" l="0" r="0" t="0"/>
          <a:stretch/>
        </p:blipFill>
        <p:spPr>
          <a:xfrm>
            <a:off x="1687946" y="0"/>
            <a:ext cx="7456054" cy="1402202"/>
          </a:xfrm>
          <a:prstGeom prst="rect">
            <a:avLst/>
          </a:prstGeom>
          <a:noFill/>
          <a:ln>
            <a:noFill/>
          </a:ln>
        </p:spPr>
      </p:pic>
      <p:pic>
        <p:nvPicPr>
          <p:cNvPr id="15" name="Google Shape;15;p1"/>
          <p:cNvPicPr preferRelativeResize="0"/>
          <p:nvPr/>
        </p:nvPicPr>
        <p:blipFill rotWithShape="1">
          <a:blip r:embed="rId2">
            <a:alphaModFix/>
          </a:blip>
          <a:srcRect b="8889" l="0" r="0" t="5696"/>
          <a:stretch/>
        </p:blipFill>
        <p:spPr>
          <a:xfrm>
            <a:off x="76200" y="124499"/>
            <a:ext cx="1964192" cy="125185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healthcareadvocacy@arcnj.org" TargetMode="External"/><Relationship Id="rId4" Type="http://schemas.openxmlformats.org/officeDocument/2006/relationships/hyperlink" Target="mailto:healthcareadvocacy@arcnj.org" TargetMode="External"/><Relationship Id="rId5" Type="http://schemas.openxmlformats.org/officeDocument/2006/relationships/hyperlink" Target="https://www.arcnj.org/programs/health-care-advocac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ssa.gov/OP_Home/ssact/title16b/1634.htm#ft121" TargetMode="External"/><Relationship Id="rId4" Type="http://schemas.openxmlformats.org/officeDocument/2006/relationships/hyperlink" Target="https://www.ssa.gov/OP_Home/ssact/title16b/1634.htm#ft12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arcnj.org/file_download/inline/f77f8cc3-9d19-48ca-a62b-12d7a0d371b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nj.gov/humanservices/ddd/assets/documents/individuals/dac-flyer.pdf" TargetMode="External"/><Relationship Id="rId4" Type="http://schemas.openxmlformats.org/officeDocument/2006/relationships/hyperlink" Target="https://www.nj.gov/humanservices/dfd/counti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arcnj.org/programs/health-care-advocacy/" TargetMode="External"/><Relationship Id="rId4" Type="http://schemas.openxmlformats.org/officeDocument/2006/relationships/hyperlink" Target="http://www.arcnj.org/programs/health-care-advocacy/resources.html" TargetMode="External"/><Relationship Id="rId5" Type="http://schemas.openxmlformats.org/officeDocument/2006/relationships/hyperlink" Target="https://www.nj.gov/humanservices/ddd/assets/documents/individuals/dac-flyer.pdf" TargetMode="External"/><Relationship Id="rId6" Type="http://schemas.openxmlformats.org/officeDocument/2006/relationships/hyperlink" Target="https://www.arcnj.org/" TargetMode="External"/><Relationship Id="rId7" Type="http://schemas.openxmlformats.org/officeDocument/2006/relationships/hyperlink" Target="mailto:healthcareadvocacy@arcnj.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sp>
        <p:nvSpPr>
          <p:cNvPr id="28" name="Google Shape;28;p3"/>
          <p:cNvSpPr txBox="1"/>
          <p:nvPr>
            <p:ph idx="1" type="body"/>
          </p:nvPr>
        </p:nvSpPr>
        <p:spPr>
          <a:xfrm>
            <a:off x="628650" y="4265800"/>
            <a:ext cx="7886700" cy="23844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dk1"/>
              </a:buClr>
              <a:buSzPct val="110298"/>
              <a:buNone/>
            </a:pPr>
            <a:r>
              <a:t/>
            </a:r>
            <a:endParaRPr b="1" sz="2901">
              <a:latin typeface="Arial"/>
              <a:ea typeface="Arial"/>
              <a:cs typeface="Arial"/>
              <a:sym typeface="Arial"/>
            </a:endParaRPr>
          </a:p>
          <a:p>
            <a:pPr indent="0" lvl="0" marL="0" rtl="0" algn="ctr">
              <a:lnSpc>
                <a:spcPct val="90000"/>
              </a:lnSpc>
              <a:spcBef>
                <a:spcPts val="0"/>
              </a:spcBef>
              <a:spcAft>
                <a:spcPts val="0"/>
              </a:spcAft>
              <a:buClr>
                <a:schemeClr val="dk1"/>
              </a:buClr>
              <a:buSzPct val="110298"/>
              <a:buNone/>
            </a:pPr>
            <a:r>
              <a:rPr b="1" lang="en-US" sz="2901">
                <a:latin typeface="Arial"/>
                <a:ea typeface="Arial"/>
                <a:cs typeface="Arial"/>
                <a:sym typeface="Arial"/>
              </a:rPr>
              <a:t>Connor Griffin, MPH</a:t>
            </a:r>
            <a:endParaRPr sz="1801"/>
          </a:p>
          <a:p>
            <a:pPr indent="0" lvl="0" marL="0" rtl="0" algn="ctr">
              <a:lnSpc>
                <a:spcPct val="90000"/>
              </a:lnSpc>
              <a:spcBef>
                <a:spcPts val="750"/>
              </a:spcBef>
              <a:spcAft>
                <a:spcPts val="0"/>
              </a:spcAft>
              <a:buClr>
                <a:schemeClr val="dk1"/>
              </a:buClr>
              <a:buSzPct val="151080"/>
              <a:buNone/>
            </a:pPr>
            <a:r>
              <a:rPr lang="en-US" sz="2118">
                <a:latin typeface="Arial"/>
                <a:ea typeface="Arial"/>
                <a:cs typeface="Arial"/>
                <a:sym typeface="Arial"/>
              </a:rPr>
              <a:t>Director, Health Care Advocacy Program</a:t>
            </a:r>
            <a:endParaRPr sz="1018"/>
          </a:p>
          <a:p>
            <a:pPr indent="0" lvl="0" marL="0" rtl="0" algn="ctr">
              <a:lnSpc>
                <a:spcPct val="90000"/>
              </a:lnSpc>
              <a:spcBef>
                <a:spcPts val="750"/>
              </a:spcBef>
              <a:spcAft>
                <a:spcPts val="0"/>
              </a:spcAft>
              <a:buClr>
                <a:schemeClr val="dk1"/>
              </a:buClr>
              <a:buSzPct val="151080"/>
              <a:buNone/>
            </a:pPr>
            <a:r>
              <a:rPr lang="en-US" sz="2118">
                <a:latin typeface="Arial"/>
                <a:ea typeface="Arial"/>
                <a:cs typeface="Arial"/>
                <a:sym typeface="Arial"/>
              </a:rPr>
              <a:t>The Arc of New Jersey</a:t>
            </a:r>
            <a:endParaRPr sz="1018"/>
          </a:p>
          <a:p>
            <a:pPr indent="0" lvl="0" marL="0" rtl="0" algn="ctr">
              <a:lnSpc>
                <a:spcPct val="90000"/>
              </a:lnSpc>
              <a:spcBef>
                <a:spcPts val="750"/>
              </a:spcBef>
              <a:spcAft>
                <a:spcPts val="0"/>
              </a:spcAft>
              <a:buClr>
                <a:schemeClr val="dk1"/>
              </a:buClr>
              <a:buSzPct val="151080"/>
              <a:buNone/>
            </a:pPr>
            <a:r>
              <a:rPr b="1" lang="en-US" sz="2118" u="sng">
                <a:solidFill>
                  <a:schemeClr val="hlink"/>
                </a:solidFill>
                <a:latin typeface="Arial"/>
                <a:ea typeface="Arial"/>
                <a:cs typeface="Arial"/>
                <a:sym typeface="Arial"/>
                <a:hlinkClick r:id="rId3"/>
              </a:rPr>
              <a:t>healthcareadvocacy</a:t>
            </a:r>
            <a:r>
              <a:rPr b="1" lang="en-US" sz="2118" u="sng">
                <a:solidFill>
                  <a:schemeClr val="hlink"/>
                </a:solidFill>
                <a:latin typeface="Arial"/>
                <a:ea typeface="Arial"/>
                <a:cs typeface="Arial"/>
                <a:sym typeface="Arial"/>
                <a:hlinkClick r:id="rId4"/>
              </a:rPr>
              <a:t>@arcnj.org</a:t>
            </a:r>
            <a:endParaRPr b="1" sz="2118">
              <a:latin typeface="Arial"/>
              <a:ea typeface="Arial"/>
              <a:cs typeface="Arial"/>
              <a:sym typeface="Arial"/>
            </a:endParaRPr>
          </a:p>
          <a:p>
            <a:pPr indent="0" lvl="0" marL="0" rtl="0" algn="ctr">
              <a:lnSpc>
                <a:spcPct val="90000"/>
              </a:lnSpc>
              <a:spcBef>
                <a:spcPts val="750"/>
              </a:spcBef>
              <a:spcAft>
                <a:spcPts val="0"/>
              </a:spcAft>
              <a:buClr>
                <a:schemeClr val="dk1"/>
              </a:buClr>
              <a:buSzPct val="151080"/>
              <a:buNone/>
            </a:pPr>
            <a:r>
              <a:rPr b="1" lang="en-US" sz="2118" u="sng">
                <a:solidFill>
                  <a:schemeClr val="hlink"/>
                </a:solidFill>
                <a:latin typeface="Arial"/>
                <a:ea typeface="Arial"/>
                <a:cs typeface="Arial"/>
                <a:sym typeface="Arial"/>
                <a:hlinkClick r:id="rId5"/>
              </a:rPr>
              <a:t>thearcnjhealthcareadvocacy.org</a:t>
            </a:r>
            <a:endParaRPr b="1" sz="2118">
              <a:latin typeface="Arial"/>
              <a:ea typeface="Arial"/>
              <a:cs typeface="Arial"/>
              <a:sym typeface="Arial"/>
            </a:endParaRPr>
          </a:p>
          <a:p>
            <a:pPr indent="0" lvl="0" marL="0" rtl="0" algn="ctr">
              <a:lnSpc>
                <a:spcPct val="90000"/>
              </a:lnSpc>
              <a:spcBef>
                <a:spcPts val="750"/>
              </a:spcBef>
              <a:spcAft>
                <a:spcPts val="0"/>
              </a:spcAft>
              <a:buClr>
                <a:schemeClr val="dk1"/>
              </a:buClr>
              <a:buSzPct val="100000"/>
              <a:buNone/>
            </a:pPr>
            <a:r>
              <a:t/>
            </a:r>
            <a:endParaRPr b="1" sz="3200">
              <a:latin typeface="Arial"/>
              <a:ea typeface="Arial"/>
              <a:cs typeface="Arial"/>
              <a:sym typeface="Arial"/>
            </a:endParaRPr>
          </a:p>
          <a:p>
            <a:pPr indent="0" lvl="0" marL="0" rtl="0" algn="ctr">
              <a:lnSpc>
                <a:spcPct val="90000"/>
              </a:lnSpc>
              <a:spcBef>
                <a:spcPts val="750"/>
              </a:spcBef>
              <a:spcAft>
                <a:spcPts val="0"/>
              </a:spcAft>
              <a:buClr>
                <a:schemeClr val="dk1"/>
              </a:buClr>
              <a:buSzPct val="100000"/>
              <a:buNone/>
            </a:pPr>
            <a:r>
              <a:t/>
            </a:r>
            <a:endParaRPr sz="3200">
              <a:solidFill>
                <a:srgbClr val="7030A0"/>
              </a:solidFill>
            </a:endParaRPr>
          </a:p>
        </p:txBody>
      </p:sp>
      <p:sp>
        <p:nvSpPr>
          <p:cNvPr id="29" name="Google Shape;29;p3"/>
          <p:cNvSpPr txBox="1"/>
          <p:nvPr>
            <p:ph type="title"/>
          </p:nvPr>
        </p:nvSpPr>
        <p:spPr>
          <a:xfrm>
            <a:off x="533400" y="1461375"/>
            <a:ext cx="8077200" cy="2318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030A0"/>
              </a:buClr>
              <a:buSzPts val="3200"/>
              <a:buFont typeface="Arial"/>
              <a:buNone/>
            </a:pPr>
            <a:br>
              <a:rPr b="1" i="1" lang="en-US" sz="3200">
                <a:solidFill>
                  <a:srgbClr val="7030A0"/>
                </a:solidFill>
                <a:latin typeface="Arial"/>
                <a:ea typeface="Arial"/>
                <a:cs typeface="Arial"/>
                <a:sym typeface="Arial"/>
              </a:rPr>
            </a:br>
            <a:r>
              <a:rPr b="1" i="1" lang="en-US" sz="3200">
                <a:solidFill>
                  <a:srgbClr val="7030A0"/>
                </a:solidFill>
                <a:latin typeface="Arial"/>
                <a:ea typeface="Arial"/>
                <a:cs typeface="Arial"/>
                <a:sym typeface="Arial"/>
              </a:rPr>
              <a:t>Catching Up with Connor</a:t>
            </a:r>
            <a:endParaRPr b="1" i="1" sz="3200">
              <a:solidFill>
                <a:srgbClr val="7030A0"/>
              </a:solidFill>
              <a:latin typeface="Arial"/>
              <a:ea typeface="Arial"/>
              <a:cs typeface="Arial"/>
              <a:sym typeface="Arial"/>
            </a:endParaRPr>
          </a:p>
          <a:p>
            <a:pPr indent="0" lvl="0" marL="0" rtl="0" algn="ctr">
              <a:lnSpc>
                <a:spcPct val="90000"/>
              </a:lnSpc>
              <a:spcBef>
                <a:spcPts val="0"/>
              </a:spcBef>
              <a:spcAft>
                <a:spcPts val="0"/>
              </a:spcAft>
              <a:buClr>
                <a:srgbClr val="7030A0"/>
              </a:buClr>
              <a:buSzPts val="3200"/>
              <a:buFont typeface="Arial"/>
              <a:buNone/>
            </a:pPr>
            <a:r>
              <a:t/>
            </a:r>
            <a:endParaRPr b="1" i="1" sz="3200">
              <a:solidFill>
                <a:srgbClr val="7030A0"/>
              </a:solidFill>
              <a:latin typeface="Arial"/>
              <a:ea typeface="Arial"/>
              <a:cs typeface="Arial"/>
              <a:sym typeface="Arial"/>
            </a:endParaRPr>
          </a:p>
          <a:p>
            <a:pPr indent="0" lvl="0" marL="0" rtl="0" algn="ctr">
              <a:lnSpc>
                <a:spcPct val="90000"/>
              </a:lnSpc>
              <a:spcBef>
                <a:spcPts val="0"/>
              </a:spcBef>
              <a:spcAft>
                <a:spcPts val="0"/>
              </a:spcAft>
              <a:buClr>
                <a:srgbClr val="7030A0"/>
              </a:buClr>
              <a:buSzPts val="3200"/>
              <a:buFont typeface="Arial"/>
              <a:buNone/>
            </a:pPr>
            <a:r>
              <a:t/>
            </a:r>
            <a:endParaRPr b="1" i="1" sz="3200">
              <a:solidFill>
                <a:srgbClr val="7030A0"/>
              </a:solidFill>
              <a:latin typeface="Arial"/>
              <a:ea typeface="Arial"/>
              <a:cs typeface="Arial"/>
              <a:sym typeface="Arial"/>
            </a:endParaRPr>
          </a:p>
          <a:p>
            <a:pPr indent="0" lvl="0" marL="0" rtl="0" algn="ctr">
              <a:lnSpc>
                <a:spcPct val="90000"/>
              </a:lnSpc>
              <a:spcBef>
                <a:spcPts val="0"/>
              </a:spcBef>
              <a:spcAft>
                <a:spcPts val="0"/>
              </a:spcAft>
              <a:buClr>
                <a:srgbClr val="7030A0"/>
              </a:buClr>
              <a:buSzPts val="3200"/>
              <a:buFont typeface="Arial"/>
              <a:buNone/>
            </a:pPr>
            <a:r>
              <a:rPr b="1" i="1" lang="en-US" sz="3200">
                <a:solidFill>
                  <a:srgbClr val="7030A0"/>
                </a:solidFill>
                <a:latin typeface="Arial"/>
                <a:ea typeface="Arial"/>
                <a:cs typeface="Arial"/>
                <a:sym typeface="Arial"/>
              </a:rPr>
              <a:t>Section 1634 Disabled Adult Child (DAC)</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4"/>
          <p:cNvSpPr txBox="1"/>
          <p:nvPr>
            <p:ph idx="1" type="body"/>
          </p:nvPr>
        </p:nvSpPr>
        <p:spPr>
          <a:xfrm>
            <a:off x="316850" y="1829950"/>
            <a:ext cx="8313300" cy="4608600"/>
          </a:xfrm>
          <a:prstGeom prst="rect">
            <a:avLst/>
          </a:prstGeom>
          <a:noFill/>
          <a:ln>
            <a:noFill/>
          </a:ln>
        </p:spPr>
        <p:txBody>
          <a:bodyPr anchorCtr="0" anchor="t" bIns="45700" lIns="91425" spcFirstLastPara="1" rIns="91425" wrap="square" tIns="45700">
            <a:noAutofit/>
          </a:bodyPr>
          <a:lstStyle/>
          <a:p>
            <a:pPr indent="-347345" lvl="0" marL="342900" rtl="0" algn="l">
              <a:lnSpc>
                <a:spcPct val="100000"/>
              </a:lnSpc>
              <a:spcBef>
                <a:spcPts val="1000"/>
              </a:spcBef>
              <a:spcAft>
                <a:spcPts val="0"/>
              </a:spcAft>
              <a:buClr>
                <a:srgbClr val="000000"/>
              </a:buClr>
              <a:buSzPts val="1750"/>
              <a:buFont typeface="Garamond"/>
              <a:buChar char="❖"/>
            </a:pPr>
            <a:r>
              <a:rPr b="1" lang="en-US" sz="1750" cap="small">
                <a:solidFill>
                  <a:srgbClr val="212121"/>
                </a:solidFill>
                <a:highlight>
                  <a:srgbClr val="FFFFFF"/>
                </a:highlight>
                <a:latin typeface="Garamond"/>
                <a:ea typeface="Garamond"/>
                <a:cs typeface="Garamond"/>
                <a:sym typeface="Garamond"/>
              </a:rPr>
              <a:t>Sec</a:t>
            </a:r>
            <a:r>
              <a:rPr b="1" lang="en-US" sz="1750">
                <a:solidFill>
                  <a:srgbClr val="212121"/>
                </a:solidFill>
                <a:highlight>
                  <a:srgbClr val="FFFFFF"/>
                </a:highlight>
                <a:latin typeface="Garamond"/>
                <a:ea typeface="Garamond"/>
                <a:cs typeface="Garamond"/>
                <a:sym typeface="Garamond"/>
              </a:rPr>
              <a:t>. 1634. [42 U.S.C. 1383c]</a:t>
            </a:r>
            <a:r>
              <a:rPr lang="en-US" sz="1750">
                <a:solidFill>
                  <a:srgbClr val="212121"/>
                </a:solidFill>
                <a:highlight>
                  <a:srgbClr val="FFFFFF"/>
                </a:highlight>
                <a:latin typeface="Garamond"/>
                <a:ea typeface="Garamond"/>
                <a:cs typeface="Garamond"/>
                <a:sym typeface="Garamond"/>
              </a:rPr>
              <a:t> (a) The Commissioner of Social Security may enter into an agreement with any State which wishes to do so under which the Commissioner will determine eligibility for medical assistance in the case of aged, blind, or disabled individuals under such State’s plan approved under title XIX.</a:t>
            </a:r>
            <a:endParaRPr sz="1750">
              <a:solidFill>
                <a:srgbClr val="212121"/>
              </a:solidFill>
              <a:highlight>
                <a:srgbClr val="FFFFFF"/>
              </a:highlight>
              <a:latin typeface="Garamond"/>
              <a:ea typeface="Garamond"/>
              <a:cs typeface="Garamond"/>
              <a:sym typeface="Garamond"/>
            </a:endParaRPr>
          </a:p>
          <a:p>
            <a:pPr indent="-168275" lvl="0" marL="171450" rtl="0" algn="l">
              <a:lnSpc>
                <a:spcPct val="115000"/>
              </a:lnSpc>
              <a:spcBef>
                <a:spcPts val="0"/>
              </a:spcBef>
              <a:spcAft>
                <a:spcPts val="0"/>
              </a:spcAft>
              <a:buClr>
                <a:srgbClr val="212121"/>
              </a:buClr>
              <a:buSzPts val="1750"/>
              <a:buFont typeface="Garamond"/>
              <a:buChar char="❖"/>
            </a:pPr>
            <a:r>
              <a:rPr b="1" lang="en-US" sz="1750">
                <a:solidFill>
                  <a:srgbClr val="212121"/>
                </a:solidFill>
                <a:latin typeface="Garamond"/>
                <a:ea typeface="Garamond"/>
                <a:cs typeface="Garamond"/>
                <a:sym typeface="Garamond"/>
              </a:rPr>
              <a:t>(c)</a:t>
            </a:r>
            <a:r>
              <a:rPr lang="en-US" sz="1750">
                <a:solidFill>
                  <a:srgbClr val="212121"/>
                </a:solidFill>
                <a:latin typeface="Garamond"/>
                <a:ea typeface="Garamond"/>
                <a:cs typeface="Garamond"/>
                <a:sym typeface="Garamond"/>
              </a:rPr>
              <a:t> </a:t>
            </a:r>
            <a:r>
              <a:rPr b="1" lang="en-US" sz="1750">
                <a:solidFill>
                  <a:srgbClr val="212121"/>
                </a:solidFill>
                <a:latin typeface="Garamond"/>
                <a:ea typeface="Garamond"/>
                <a:cs typeface="Garamond"/>
                <a:sym typeface="Garamond"/>
              </a:rPr>
              <a:t>If any individual who has attained the age of 18 and is receiving benefits under this title on the basis of blindness or a disability which began before he or she attained the age of 22. </a:t>
            </a:r>
            <a:endParaRPr b="1" sz="1750">
              <a:solidFill>
                <a:srgbClr val="212121"/>
              </a:solidFill>
              <a:latin typeface="Garamond"/>
              <a:ea typeface="Garamond"/>
              <a:cs typeface="Garamond"/>
              <a:sym typeface="Garamond"/>
            </a:endParaRPr>
          </a:p>
          <a:p>
            <a:pPr indent="-168275" lvl="1" marL="514350" rtl="0" algn="l">
              <a:lnSpc>
                <a:spcPct val="115000"/>
              </a:lnSpc>
              <a:spcBef>
                <a:spcPts val="0"/>
              </a:spcBef>
              <a:spcAft>
                <a:spcPts val="0"/>
              </a:spcAft>
              <a:buClr>
                <a:srgbClr val="212121"/>
              </a:buClr>
              <a:buSzPts val="1750"/>
              <a:buChar char="➢"/>
            </a:pPr>
            <a:r>
              <a:rPr b="1" lang="en-US" sz="1750">
                <a:solidFill>
                  <a:srgbClr val="212121"/>
                </a:solidFill>
                <a:latin typeface="Garamond"/>
                <a:ea typeface="Garamond"/>
                <a:cs typeface="Garamond"/>
                <a:sym typeface="Garamond"/>
              </a:rPr>
              <a:t>(1)</a:t>
            </a:r>
            <a:r>
              <a:rPr lang="en-US" sz="1750">
                <a:solidFill>
                  <a:srgbClr val="212121"/>
                </a:solidFill>
                <a:latin typeface="Garamond"/>
                <a:ea typeface="Garamond"/>
                <a:cs typeface="Garamond"/>
                <a:sym typeface="Garamond"/>
              </a:rPr>
              <a:t> becomes entitled, on or after the effective date of this subsection, to child’s insurance benefits which are payable under section 202(d) on the basis of such disability or to an increase in the amount of the child’s insurance benefits which are so payable, and</a:t>
            </a:r>
            <a:endParaRPr sz="1750">
              <a:solidFill>
                <a:srgbClr val="212121"/>
              </a:solidFill>
              <a:latin typeface="Garamond"/>
              <a:ea typeface="Garamond"/>
              <a:cs typeface="Garamond"/>
              <a:sym typeface="Garamond"/>
            </a:endParaRPr>
          </a:p>
          <a:p>
            <a:pPr indent="-168275" lvl="1" marL="514350" rtl="0" algn="l">
              <a:lnSpc>
                <a:spcPct val="115000"/>
              </a:lnSpc>
              <a:spcBef>
                <a:spcPts val="0"/>
              </a:spcBef>
              <a:spcAft>
                <a:spcPts val="0"/>
              </a:spcAft>
              <a:buClr>
                <a:srgbClr val="212121"/>
              </a:buClr>
              <a:buSzPts val="1750"/>
              <a:buChar char="➢"/>
            </a:pPr>
            <a:r>
              <a:rPr b="1" lang="en-US" sz="1750">
                <a:solidFill>
                  <a:srgbClr val="212121"/>
                </a:solidFill>
                <a:latin typeface="Garamond"/>
                <a:ea typeface="Garamond"/>
                <a:cs typeface="Garamond"/>
                <a:sym typeface="Garamond"/>
              </a:rPr>
              <a:t>(2)</a:t>
            </a:r>
            <a:r>
              <a:rPr lang="en-US" sz="1750">
                <a:solidFill>
                  <a:srgbClr val="212121"/>
                </a:solidFill>
                <a:latin typeface="Garamond"/>
                <a:ea typeface="Garamond"/>
                <a:cs typeface="Garamond"/>
                <a:sym typeface="Garamond"/>
              </a:rPr>
              <a:t> ceases to be eligible for benefits under this title because of such child’s insurance benefits or because of the increase in such child’s insurance benefits,</a:t>
            </a:r>
            <a:endParaRPr sz="1750">
              <a:solidFill>
                <a:srgbClr val="212121"/>
              </a:solidFill>
              <a:latin typeface="Garamond"/>
              <a:ea typeface="Garamond"/>
              <a:cs typeface="Garamond"/>
              <a:sym typeface="Garamond"/>
            </a:endParaRPr>
          </a:p>
          <a:p>
            <a:pPr indent="-168275" lvl="0" marL="171450" rtl="0" algn="l">
              <a:lnSpc>
                <a:spcPct val="115000"/>
              </a:lnSpc>
              <a:spcBef>
                <a:spcPts val="0"/>
              </a:spcBef>
              <a:spcAft>
                <a:spcPts val="0"/>
              </a:spcAft>
              <a:buClr>
                <a:srgbClr val="212121"/>
              </a:buClr>
              <a:buSzPts val="1750"/>
              <a:buFont typeface="Garamond"/>
              <a:buChar char="❖"/>
            </a:pPr>
            <a:r>
              <a:rPr lang="en-US" sz="1750">
                <a:solidFill>
                  <a:srgbClr val="212121"/>
                </a:solidFill>
                <a:latin typeface="Garamond"/>
                <a:ea typeface="Garamond"/>
                <a:cs typeface="Garamond"/>
                <a:sym typeface="Garamond"/>
              </a:rPr>
              <a:t>Such individual shall be treated for purposes of title XIX as receiving benefits under this title so long as he or she would be eligible for benefits under this title in the absence of such child’s insurance benefits or such increase.</a:t>
            </a:r>
            <a:r>
              <a:rPr lang="en-US" sz="1750">
                <a:solidFill>
                  <a:srgbClr val="0000FF"/>
                </a:solidFill>
                <a:highlight>
                  <a:srgbClr val="FFFFFF"/>
                </a:highlight>
                <a:uFill>
                  <a:noFill/>
                </a:uFill>
                <a:latin typeface="Garamond"/>
                <a:ea typeface="Garamond"/>
                <a:cs typeface="Garamond"/>
                <a:sym typeface="Garamond"/>
                <a:hlinkClick r:id="rId3">
                  <a:extLst>
                    <a:ext uri="{A12FA001-AC4F-418D-AE19-62706E023703}">
                      <ahyp:hlinkClr val="tx"/>
                    </a:ext>
                  </a:extLst>
                </a:hlinkClick>
              </a:rPr>
              <a:t>[121</a:t>
            </a:r>
            <a:r>
              <a:rPr lang="en-US" sz="1750">
                <a:solidFill>
                  <a:srgbClr val="0000FF"/>
                </a:solidFill>
                <a:highlight>
                  <a:srgbClr val="FFFFFF"/>
                </a:highlight>
                <a:uFill>
                  <a:noFill/>
                </a:uFill>
                <a:latin typeface="Garamond"/>
                <a:ea typeface="Garamond"/>
                <a:cs typeface="Garamond"/>
                <a:sym typeface="Garamond"/>
                <a:hlinkClick r:id="rId4">
                  <a:extLst>
                    <a:ext uri="{A12FA001-AC4F-418D-AE19-62706E023703}">
                      <ahyp:hlinkClr val="tx"/>
                    </a:ext>
                  </a:extLst>
                </a:hlinkClick>
              </a:rPr>
              <a:t>]</a:t>
            </a:r>
            <a:endParaRPr sz="1750"/>
          </a:p>
        </p:txBody>
      </p:sp>
      <p:sp>
        <p:nvSpPr>
          <p:cNvPr id="35" name="Google Shape;35;p4"/>
          <p:cNvSpPr txBox="1"/>
          <p:nvPr>
            <p:ph type="title"/>
          </p:nvPr>
        </p:nvSpPr>
        <p:spPr>
          <a:xfrm>
            <a:off x="2800852" y="206700"/>
            <a:ext cx="5829300" cy="92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3600">
                <a:latin typeface="Garamond"/>
                <a:ea typeface="Garamond"/>
                <a:cs typeface="Garamond"/>
                <a:sym typeface="Garamond"/>
              </a:rPr>
              <a:t>Section 1634 of the Social Security Act</a:t>
            </a:r>
            <a:endParaRPr sz="2900">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5"/>
          <p:cNvSpPr txBox="1"/>
          <p:nvPr>
            <p:ph idx="1" type="body"/>
          </p:nvPr>
        </p:nvSpPr>
        <p:spPr>
          <a:xfrm>
            <a:off x="316850" y="1829950"/>
            <a:ext cx="8313300" cy="4545600"/>
          </a:xfrm>
          <a:prstGeom prst="rect">
            <a:avLst/>
          </a:prstGeom>
          <a:noFill/>
          <a:ln>
            <a:noFill/>
          </a:ln>
        </p:spPr>
        <p:txBody>
          <a:bodyPr anchorCtr="0" anchor="t" bIns="45700" lIns="91425" spcFirstLastPara="1" rIns="91425" wrap="square" tIns="45700">
            <a:normAutofit fontScale="25000" lnSpcReduction="20000"/>
          </a:bodyPr>
          <a:lstStyle/>
          <a:p>
            <a:pPr indent="-381000" lvl="0" marL="457200" rtl="0" algn="l">
              <a:lnSpc>
                <a:spcPct val="115000"/>
              </a:lnSpc>
              <a:spcBef>
                <a:spcPts val="0"/>
              </a:spcBef>
              <a:spcAft>
                <a:spcPts val="0"/>
              </a:spcAft>
              <a:buClr>
                <a:srgbClr val="212121"/>
              </a:buClr>
              <a:buSzPct val="100000"/>
              <a:buFont typeface="Garamond"/>
              <a:buChar char="❖"/>
            </a:pPr>
            <a:r>
              <a:rPr lang="en-US" sz="9600">
                <a:solidFill>
                  <a:srgbClr val="212121"/>
                </a:solidFill>
                <a:highlight>
                  <a:srgbClr val="FFFFFF"/>
                </a:highlight>
                <a:latin typeface="Garamond"/>
                <a:ea typeface="Garamond"/>
                <a:cs typeface="Garamond"/>
                <a:sym typeface="Garamond"/>
              </a:rPr>
              <a:t>An adult who has a disability that </a:t>
            </a:r>
            <a:r>
              <a:rPr b="1" lang="en-US" sz="9600">
                <a:solidFill>
                  <a:srgbClr val="212121"/>
                </a:solidFill>
                <a:highlight>
                  <a:srgbClr val="FFFFFF"/>
                </a:highlight>
                <a:latin typeface="Garamond"/>
                <a:ea typeface="Garamond"/>
                <a:cs typeface="Garamond"/>
                <a:sym typeface="Garamond"/>
              </a:rPr>
              <a:t>began before age 22</a:t>
            </a:r>
            <a:r>
              <a:rPr lang="en-US" sz="9600">
                <a:solidFill>
                  <a:srgbClr val="212121"/>
                </a:solidFill>
                <a:highlight>
                  <a:srgbClr val="FFFFFF"/>
                </a:highlight>
                <a:latin typeface="Garamond"/>
                <a:ea typeface="Garamond"/>
                <a:cs typeface="Garamond"/>
                <a:sym typeface="Garamond"/>
              </a:rPr>
              <a:t> can be eligible for benefits if a parent is deceased </a:t>
            </a:r>
            <a:r>
              <a:rPr b="1" lang="en-US" sz="9600">
                <a:solidFill>
                  <a:srgbClr val="212121"/>
                </a:solidFill>
                <a:highlight>
                  <a:srgbClr val="FFFFFF"/>
                </a:highlight>
                <a:latin typeface="Garamond"/>
                <a:ea typeface="Garamond"/>
                <a:cs typeface="Garamond"/>
                <a:sym typeface="Garamond"/>
              </a:rPr>
              <a:t>or</a:t>
            </a:r>
            <a:r>
              <a:rPr lang="en-US" sz="9600">
                <a:solidFill>
                  <a:srgbClr val="212121"/>
                </a:solidFill>
                <a:highlight>
                  <a:srgbClr val="FFFFFF"/>
                </a:highlight>
                <a:latin typeface="Garamond"/>
                <a:ea typeface="Garamond"/>
                <a:cs typeface="Garamond"/>
                <a:sym typeface="Garamond"/>
              </a:rPr>
              <a:t> starts receiving Social Security retirement or disability benefits (SSDI). </a:t>
            </a:r>
            <a:endParaRPr sz="9600">
              <a:solidFill>
                <a:srgbClr val="212121"/>
              </a:solidFill>
              <a:highlight>
                <a:srgbClr val="FFFFFF"/>
              </a:highlight>
              <a:latin typeface="Garamond"/>
              <a:ea typeface="Garamond"/>
              <a:cs typeface="Garamond"/>
              <a:sym typeface="Garamond"/>
            </a:endParaRPr>
          </a:p>
          <a:p>
            <a:pPr indent="-381000" lvl="0" marL="457200" rtl="0" algn="l">
              <a:lnSpc>
                <a:spcPct val="115000"/>
              </a:lnSpc>
              <a:spcBef>
                <a:spcPts val="0"/>
              </a:spcBef>
              <a:spcAft>
                <a:spcPts val="0"/>
              </a:spcAft>
              <a:buClr>
                <a:srgbClr val="212121"/>
              </a:buClr>
              <a:buSzPct val="100000"/>
              <a:buFont typeface="Garamond"/>
              <a:buChar char="❖"/>
            </a:pPr>
            <a:r>
              <a:rPr lang="en-US" sz="9600">
                <a:solidFill>
                  <a:srgbClr val="212121"/>
                </a:solidFill>
                <a:highlight>
                  <a:srgbClr val="FFFFFF"/>
                </a:highlight>
                <a:latin typeface="Garamond"/>
                <a:ea typeface="Garamond"/>
                <a:cs typeface="Garamond"/>
                <a:sym typeface="Garamond"/>
              </a:rPr>
              <a:t>It is considered a </a:t>
            </a:r>
            <a:r>
              <a:rPr b="1" lang="en-US" sz="9600">
                <a:solidFill>
                  <a:srgbClr val="212121"/>
                </a:solidFill>
                <a:highlight>
                  <a:srgbClr val="FFFFFF"/>
                </a:highlight>
                <a:latin typeface="Garamond"/>
                <a:ea typeface="Garamond"/>
                <a:cs typeface="Garamond"/>
                <a:sym typeface="Garamond"/>
              </a:rPr>
              <a:t>“child's benefit”</a:t>
            </a:r>
            <a:r>
              <a:rPr lang="en-US" sz="9600">
                <a:solidFill>
                  <a:srgbClr val="212121"/>
                </a:solidFill>
                <a:highlight>
                  <a:srgbClr val="FFFFFF"/>
                </a:highlight>
                <a:latin typeface="Garamond"/>
                <a:ea typeface="Garamond"/>
                <a:cs typeface="Garamond"/>
                <a:sym typeface="Garamond"/>
              </a:rPr>
              <a:t> because it is paid on a parent's Social Security earnings record.</a:t>
            </a:r>
            <a:endParaRPr sz="9600">
              <a:solidFill>
                <a:srgbClr val="212121"/>
              </a:solidFill>
              <a:highlight>
                <a:srgbClr val="E9F5FB"/>
              </a:highlight>
              <a:latin typeface="Garamond"/>
              <a:ea typeface="Garamond"/>
              <a:cs typeface="Garamond"/>
              <a:sym typeface="Garamond"/>
            </a:endParaRPr>
          </a:p>
          <a:p>
            <a:pPr indent="-381000" lvl="0" marL="457200" rtl="0" algn="l">
              <a:lnSpc>
                <a:spcPct val="115000"/>
              </a:lnSpc>
              <a:spcBef>
                <a:spcPts val="0"/>
              </a:spcBef>
              <a:spcAft>
                <a:spcPts val="0"/>
              </a:spcAft>
              <a:buClr>
                <a:srgbClr val="212121"/>
              </a:buClr>
              <a:buSzPct val="100000"/>
              <a:buFont typeface="Garamond"/>
              <a:buChar char="❖"/>
            </a:pPr>
            <a:r>
              <a:rPr lang="en-US" sz="9600">
                <a:solidFill>
                  <a:srgbClr val="212121"/>
                </a:solidFill>
                <a:highlight>
                  <a:srgbClr val="FFFFFF"/>
                </a:highlight>
                <a:latin typeface="Garamond"/>
                <a:ea typeface="Garamond"/>
                <a:cs typeface="Garamond"/>
                <a:sym typeface="Garamond"/>
              </a:rPr>
              <a:t>It is not necessary that the DAC has ever worked. </a:t>
            </a:r>
            <a:endParaRPr sz="9600">
              <a:solidFill>
                <a:srgbClr val="212121"/>
              </a:solidFill>
              <a:highlight>
                <a:srgbClr val="FFFFFF"/>
              </a:highlight>
              <a:latin typeface="Garamond"/>
              <a:ea typeface="Garamond"/>
              <a:cs typeface="Garamond"/>
              <a:sym typeface="Garamond"/>
            </a:endParaRPr>
          </a:p>
          <a:p>
            <a:pPr indent="-381000" lvl="1" marL="914400" rtl="0" algn="l">
              <a:lnSpc>
                <a:spcPct val="115000"/>
              </a:lnSpc>
              <a:spcBef>
                <a:spcPts val="0"/>
              </a:spcBef>
              <a:spcAft>
                <a:spcPts val="0"/>
              </a:spcAft>
              <a:buClr>
                <a:srgbClr val="212121"/>
              </a:buClr>
              <a:buSzPct val="100000"/>
              <a:buFont typeface="Garamond"/>
              <a:buChar char="➢"/>
            </a:pPr>
            <a:r>
              <a:rPr lang="en-US" sz="9600">
                <a:solidFill>
                  <a:srgbClr val="212121"/>
                </a:solidFill>
                <a:highlight>
                  <a:srgbClr val="FFFFFF"/>
                </a:highlight>
                <a:latin typeface="Garamond"/>
                <a:ea typeface="Garamond"/>
                <a:cs typeface="Garamond"/>
                <a:sym typeface="Garamond"/>
              </a:rPr>
              <a:t>Benefits are paid based on the parent's earnings record.</a:t>
            </a:r>
            <a:endParaRPr sz="9600">
              <a:solidFill>
                <a:srgbClr val="212121"/>
              </a:solidFill>
              <a:highlight>
                <a:srgbClr val="FFFFFF"/>
              </a:highlight>
              <a:latin typeface="Garamond"/>
              <a:ea typeface="Garamond"/>
              <a:cs typeface="Garamond"/>
              <a:sym typeface="Garamond"/>
            </a:endParaRPr>
          </a:p>
          <a:p>
            <a:pPr indent="-381000" lvl="0" marL="457200" rtl="0" algn="l">
              <a:lnSpc>
                <a:spcPct val="115000"/>
              </a:lnSpc>
              <a:spcBef>
                <a:spcPts val="0"/>
              </a:spcBef>
              <a:spcAft>
                <a:spcPts val="0"/>
              </a:spcAft>
              <a:buClr>
                <a:srgbClr val="212121"/>
              </a:buClr>
              <a:buSzPct val="100000"/>
              <a:buFont typeface="Garamond"/>
              <a:buChar char="❖"/>
            </a:pPr>
            <a:r>
              <a:rPr lang="en-US" sz="9600">
                <a:solidFill>
                  <a:srgbClr val="212121"/>
                </a:solidFill>
                <a:highlight>
                  <a:srgbClr val="FFFFFF"/>
                </a:highlight>
                <a:latin typeface="Garamond"/>
                <a:ea typeface="Garamond"/>
                <a:cs typeface="Garamond"/>
                <a:sym typeface="Garamond"/>
              </a:rPr>
              <a:t>A DAC cannot have substantial earnings. </a:t>
            </a:r>
            <a:r>
              <a:rPr b="1" lang="en-US" sz="9600">
                <a:solidFill>
                  <a:srgbClr val="212121"/>
                </a:solidFill>
                <a:highlight>
                  <a:srgbClr val="FFFFFF"/>
                </a:highlight>
                <a:latin typeface="Garamond"/>
                <a:ea typeface="Garamond"/>
                <a:cs typeface="Garamond"/>
                <a:sym typeface="Garamond"/>
              </a:rPr>
              <a:t>The “Substantial Gainful Activity (SGA)”</a:t>
            </a:r>
            <a:r>
              <a:rPr lang="en-US" sz="9600">
                <a:solidFill>
                  <a:srgbClr val="212121"/>
                </a:solidFill>
                <a:highlight>
                  <a:srgbClr val="FFFFFF"/>
                </a:highlight>
                <a:latin typeface="Garamond"/>
                <a:ea typeface="Garamond"/>
                <a:cs typeface="Garamond"/>
                <a:sym typeface="Garamond"/>
              </a:rPr>
              <a:t> amount increases each year. </a:t>
            </a:r>
            <a:endParaRPr sz="9600">
              <a:solidFill>
                <a:srgbClr val="212121"/>
              </a:solidFill>
              <a:highlight>
                <a:srgbClr val="FFFFFF"/>
              </a:highlight>
              <a:latin typeface="Garamond"/>
              <a:ea typeface="Garamond"/>
              <a:cs typeface="Garamond"/>
              <a:sym typeface="Garamond"/>
            </a:endParaRPr>
          </a:p>
          <a:p>
            <a:pPr indent="-381000" lvl="0" marL="457200" rtl="0" algn="l">
              <a:lnSpc>
                <a:spcPct val="115000"/>
              </a:lnSpc>
              <a:spcBef>
                <a:spcPts val="0"/>
              </a:spcBef>
              <a:spcAft>
                <a:spcPts val="0"/>
              </a:spcAft>
              <a:buClr>
                <a:srgbClr val="212121"/>
              </a:buClr>
              <a:buSzPct val="100000"/>
              <a:buFont typeface="Garamond"/>
              <a:buChar char="❖"/>
            </a:pPr>
            <a:r>
              <a:rPr lang="en-US" sz="9600">
                <a:solidFill>
                  <a:srgbClr val="212121"/>
                </a:solidFill>
                <a:highlight>
                  <a:srgbClr val="FFFFFF"/>
                </a:highlight>
                <a:latin typeface="Garamond"/>
                <a:ea typeface="Garamond"/>
                <a:cs typeface="Garamond"/>
                <a:sym typeface="Garamond"/>
              </a:rPr>
              <a:t>In 2024, this means working and earning more than </a:t>
            </a:r>
            <a:r>
              <a:rPr b="1" lang="en-US" sz="9600">
                <a:solidFill>
                  <a:srgbClr val="212121"/>
                </a:solidFill>
                <a:highlight>
                  <a:srgbClr val="FFFFFF"/>
                </a:highlight>
                <a:latin typeface="Garamond"/>
                <a:ea typeface="Garamond"/>
                <a:cs typeface="Garamond"/>
                <a:sym typeface="Garamond"/>
              </a:rPr>
              <a:t>$1,550 (or $2,590 if you’re blind) per month.</a:t>
            </a:r>
            <a:endParaRPr sz="2400">
              <a:solidFill>
                <a:srgbClr val="000000"/>
              </a:solidFill>
              <a:latin typeface="Garamond"/>
              <a:ea typeface="Garamond"/>
              <a:cs typeface="Garamond"/>
              <a:sym typeface="Garamond"/>
            </a:endParaRPr>
          </a:p>
          <a:p>
            <a:pPr indent="0" lvl="0" marL="0" rtl="0" algn="l">
              <a:lnSpc>
                <a:spcPct val="100000"/>
              </a:lnSpc>
              <a:spcBef>
                <a:spcPts val="1500"/>
              </a:spcBef>
              <a:spcAft>
                <a:spcPts val="0"/>
              </a:spcAft>
              <a:buNone/>
            </a:pPr>
            <a:r>
              <a:t/>
            </a:r>
            <a:endParaRPr sz="2400">
              <a:latin typeface="Garamond"/>
              <a:ea typeface="Garamond"/>
              <a:cs typeface="Garamond"/>
              <a:sym typeface="Garamond"/>
            </a:endParaRPr>
          </a:p>
          <a:p>
            <a:pPr indent="0" lvl="0" marL="0" rtl="0" algn="l">
              <a:lnSpc>
                <a:spcPct val="100000"/>
              </a:lnSpc>
              <a:spcBef>
                <a:spcPts val="0"/>
              </a:spcBef>
              <a:spcAft>
                <a:spcPts val="0"/>
              </a:spcAft>
              <a:buNone/>
            </a:pPr>
            <a:r>
              <a:t/>
            </a:r>
            <a:endParaRPr sz="2400">
              <a:solidFill>
                <a:srgbClr val="000000"/>
              </a:solidFill>
              <a:latin typeface="Garamond"/>
              <a:ea typeface="Garamond"/>
              <a:cs typeface="Garamond"/>
              <a:sym typeface="Garamond"/>
            </a:endParaRPr>
          </a:p>
          <a:p>
            <a:pPr indent="0" lvl="0" marL="171450" rtl="0" algn="l">
              <a:lnSpc>
                <a:spcPct val="100000"/>
              </a:lnSpc>
              <a:spcBef>
                <a:spcPts val="0"/>
              </a:spcBef>
              <a:spcAft>
                <a:spcPts val="0"/>
              </a:spcAft>
              <a:buNone/>
            </a:pPr>
            <a:r>
              <a:t/>
            </a:r>
            <a:endParaRPr sz="2400">
              <a:solidFill>
                <a:srgbClr val="000000"/>
              </a:solidFill>
              <a:latin typeface="Garamond"/>
              <a:ea typeface="Garamond"/>
              <a:cs typeface="Garamond"/>
              <a:sym typeface="Garamond"/>
            </a:endParaRPr>
          </a:p>
          <a:p>
            <a:pPr indent="0" lvl="0" marL="0" rtl="0" algn="l">
              <a:lnSpc>
                <a:spcPct val="100000"/>
              </a:lnSpc>
              <a:spcBef>
                <a:spcPts val="480"/>
              </a:spcBef>
              <a:spcAft>
                <a:spcPts val="0"/>
              </a:spcAft>
              <a:buClr>
                <a:srgbClr val="000000"/>
              </a:buClr>
              <a:buSzPct val="76363"/>
              <a:buNone/>
            </a:pPr>
            <a:r>
              <a:t/>
            </a:r>
            <a:endParaRPr sz="2200"/>
          </a:p>
          <a:p>
            <a:pPr indent="-236220" lvl="0" marL="342900" rtl="0" algn="l">
              <a:lnSpc>
                <a:spcPct val="100000"/>
              </a:lnSpc>
              <a:spcBef>
                <a:spcPts val="480"/>
              </a:spcBef>
              <a:spcAft>
                <a:spcPts val="0"/>
              </a:spcAft>
              <a:buClr>
                <a:schemeClr val="dk1"/>
              </a:buClr>
              <a:buSzPct val="70000"/>
              <a:buFont typeface="Noto Sans Symbols"/>
              <a:buNone/>
            </a:pPr>
            <a:r>
              <a:t/>
            </a:r>
            <a:endParaRPr b="1" sz="2400">
              <a:solidFill>
                <a:srgbClr val="000000"/>
              </a:solidFill>
              <a:latin typeface="Garamond"/>
              <a:ea typeface="Garamond"/>
              <a:cs typeface="Garamond"/>
              <a:sym typeface="Garamond"/>
            </a:endParaRPr>
          </a:p>
          <a:p>
            <a:pPr indent="-38100" lvl="0" marL="171450" rtl="0" algn="l">
              <a:lnSpc>
                <a:spcPct val="90000"/>
              </a:lnSpc>
              <a:spcBef>
                <a:spcPts val="750"/>
              </a:spcBef>
              <a:spcAft>
                <a:spcPts val="0"/>
              </a:spcAft>
              <a:buClr>
                <a:schemeClr val="dk1"/>
              </a:buClr>
              <a:buSzPct val="100000"/>
              <a:buNone/>
            </a:pPr>
            <a:r>
              <a:t/>
            </a:r>
            <a:endParaRPr/>
          </a:p>
        </p:txBody>
      </p:sp>
      <p:sp>
        <p:nvSpPr>
          <p:cNvPr id="41" name="Google Shape;41;p5"/>
          <p:cNvSpPr txBox="1"/>
          <p:nvPr>
            <p:ph type="title"/>
          </p:nvPr>
        </p:nvSpPr>
        <p:spPr>
          <a:xfrm>
            <a:off x="2800852" y="206700"/>
            <a:ext cx="5829300" cy="92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3600">
                <a:latin typeface="Garamond"/>
                <a:ea typeface="Garamond"/>
                <a:cs typeface="Garamond"/>
                <a:sym typeface="Garamond"/>
              </a:rPr>
              <a:t>Adults with a Disability that Began Prior to Age 22</a:t>
            </a:r>
            <a:endParaRPr sz="2900">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6"/>
          <p:cNvSpPr txBox="1"/>
          <p:nvPr>
            <p:ph idx="1" type="body"/>
          </p:nvPr>
        </p:nvSpPr>
        <p:spPr>
          <a:xfrm>
            <a:off x="628650" y="1829950"/>
            <a:ext cx="8347500" cy="4723800"/>
          </a:xfrm>
          <a:prstGeom prst="rect">
            <a:avLst/>
          </a:prstGeom>
          <a:noFill/>
          <a:ln>
            <a:noFill/>
          </a:ln>
        </p:spPr>
        <p:txBody>
          <a:bodyPr anchorCtr="0" anchor="t" bIns="45700" lIns="91425" spcFirstLastPara="1" rIns="91425" wrap="square" tIns="45700">
            <a:normAutofit/>
          </a:bodyPr>
          <a:lstStyle/>
          <a:p>
            <a:pPr indent="-209550" lvl="0" marL="171450" rtl="0" algn="l">
              <a:lnSpc>
                <a:spcPct val="100000"/>
              </a:lnSpc>
              <a:spcBef>
                <a:spcPts val="0"/>
              </a:spcBef>
              <a:spcAft>
                <a:spcPts val="0"/>
              </a:spcAft>
              <a:buSzPts val="2400"/>
              <a:buFont typeface="Garamond"/>
              <a:buChar char="❖"/>
            </a:pPr>
            <a:r>
              <a:rPr lang="en-US" sz="2400" u="sng">
                <a:highlight>
                  <a:schemeClr val="lt1"/>
                </a:highlight>
                <a:latin typeface="Garamond"/>
                <a:ea typeface="Garamond"/>
                <a:cs typeface="Garamond"/>
                <a:sym typeface="Garamond"/>
              </a:rPr>
              <a:t>To qualify as a DAC, a person must:</a:t>
            </a:r>
            <a:endParaRPr sz="2400" u="sng">
              <a:highlight>
                <a:schemeClr val="lt1"/>
              </a:highlight>
              <a:latin typeface="Garamond"/>
              <a:ea typeface="Garamond"/>
              <a:cs typeface="Garamond"/>
              <a:sym typeface="Garamond"/>
            </a:endParaRPr>
          </a:p>
          <a:p>
            <a:pPr indent="-209550" lvl="1" marL="514350" rtl="0" algn="l">
              <a:lnSpc>
                <a:spcPct val="100000"/>
              </a:lnSpc>
              <a:spcBef>
                <a:spcPts val="0"/>
              </a:spcBef>
              <a:spcAft>
                <a:spcPts val="0"/>
              </a:spcAft>
              <a:buSzPts val="2400"/>
              <a:buFont typeface="Garamond"/>
              <a:buChar char="➢"/>
            </a:pPr>
            <a:r>
              <a:rPr lang="en-US" sz="2400">
                <a:highlight>
                  <a:schemeClr val="lt1"/>
                </a:highlight>
                <a:latin typeface="Garamond"/>
                <a:ea typeface="Garamond"/>
                <a:cs typeface="Garamond"/>
                <a:sym typeface="Garamond"/>
              </a:rPr>
              <a:t>Have been receiving Supplemental Security Income (SSI)</a:t>
            </a:r>
            <a:endParaRPr sz="2400">
              <a:highlight>
                <a:schemeClr val="lt1"/>
              </a:highlight>
              <a:latin typeface="Garamond"/>
              <a:ea typeface="Garamond"/>
              <a:cs typeface="Garamond"/>
              <a:sym typeface="Garamond"/>
            </a:endParaRPr>
          </a:p>
          <a:p>
            <a:pPr indent="-209550" lvl="1" marL="514350" rtl="0" algn="l">
              <a:lnSpc>
                <a:spcPct val="100000"/>
              </a:lnSpc>
              <a:spcBef>
                <a:spcPts val="0"/>
              </a:spcBef>
              <a:spcAft>
                <a:spcPts val="0"/>
              </a:spcAft>
              <a:buSzPts val="2400"/>
              <a:buFont typeface="Garamond"/>
              <a:buChar char="➢"/>
            </a:pPr>
            <a:r>
              <a:rPr lang="en-US" sz="2400">
                <a:highlight>
                  <a:schemeClr val="lt1"/>
                </a:highlight>
                <a:latin typeface="Garamond"/>
                <a:ea typeface="Garamond"/>
                <a:cs typeface="Garamond"/>
                <a:sym typeface="Garamond"/>
              </a:rPr>
              <a:t>Be at least 18 years old</a:t>
            </a:r>
            <a:endParaRPr sz="2400">
              <a:highlight>
                <a:schemeClr val="lt1"/>
              </a:highlight>
              <a:latin typeface="Garamond"/>
              <a:ea typeface="Garamond"/>
              <a:cs typeface="Garamond"/>
              <a:sym typeface="Garamond"/>
            </a:endParaRPr>
          </a:p>
          <a:p>
            <a:pPr indent="-209550" lvl="1" marL="514350" rtl="0" algn="l">
              <a:lnSpc>
                <a:spcPct val="100000"/>
              </a:lnSpc>
              <a:spcBef>
                <a:spcPts val="0"/>
              </a:spcBef>
              <a:spcAft>
                <a:spcPts val="0"/>
              </a:spcAft>
              <a:buSzPts val="2400"/>
              <a:buFont typeface="Garamond"/>
              <a:buChar char="➢"/>
            </a:pPr>
            <a:r>
              <a:rPr lang="en-US" sz="2400">
                <a:highlight>
                  <a:schemeClr val="lt1"/>
                </a:highlight>
                <a:latin typeface="Garamond"/>
                <a:ea typeface="Garamond"/>
                <a:cs typeface="Garamond"/>
                <a:sym typeface="Garamond"/>
              </a:rPr>
              <a:t>Have blindness or a disability that began prior to age 22</a:t>
            </a:r>
            <a:endParaRPr sz="2400">
              <a:highlight>
                <a:schemeClr val="lt1"/>
              </a:highlight>
              <a:latin typeface="Garamond"/>
              <a:ea typeface="Garamond"/>
              <a:cs typeface="Garamond"/>
              <a:sym typeface="Garamond"/>
            </a:endParaRPr>
          </a:p>
          <a:p>
            <a:pPr indent="-209550" lvl="1" marL="514350" rtl="0" algn="l">
              <a:lnSpc>
                <a:spcPct val="100000"/>
              </a:lnSpc>
              <a:spcBef>
                <a:spcPts val="0"/>
              </a:spcBef>
              <a:spcAft>
                <a:spcPts val="0"/>
              </a:spcAft>
              <a:buSzPts val="2400"/>
              <a:buFont typeface="Garamond"/>
              <a:buChar char="➢"/>
            </a:pPr>
            <a:r>
              <a:rPr lang="en-US" sz="2400">
                <a:highlight>
                  <a:schemeClr val="lt1"/>
                </a:highlight>
                <a:latin typeface="Garamond"/>
                <a:ea typeface="Garamond"/>
                <a:cs typeface="Garamond"/>
                <a:sym typeface="Garamond"/>
              </a:rPr>
              <a:t>Have been receiving SSI based on blindness or disability; and</a:t>
            </a:r>
            <a:endParaRPr sz="2400">
              <a:highlight>
                <a:schemeClr val="lt1"/>
              </a:highlight>
              <a:latin typeface="Garamond"/>
              <a:ea typeface="Garamond"/>
              <a:cs typeface="Garamond"/>
              <a:sym typeface="Garamond"/>
            </a:endParaRPr>
          </a:p>
          <a:p>
            <a:pPr indent="-209550" lvl="1" marL="514350" rtl="0" algn="l">
              <a:lnSpc>
                <a:spcPct val="100000"/>
              </a:lnSpc>
              <a:spcBef>
                <a:spcPts val="0"/>
              </a:spcBef>
              <a:spcAft>
                <a:spcPts val="0"/>
              </a:spcAft>
              <a:buSzPts val="2400"/>
              <a:buFont typeface="Garamond"/>
              <a:buChar char="➢"/>
            </a:pPr>
            <a:r>
              <a:rPr b="1" lang="en-US" sz="2400">
                <a:highlight>
                  <a:schemeClr val="lt1"/>
                </a:highlight>
                <a:latin typeface="Garamond"/>
                <a:ea typeface="Garamond"/>
                <a:cs typeface="Garamond"/>
                <a:sym typeface="Garamond"/>
              </a:rPr>
              <a:t>Have lost SSI due to receipt of Social Security benefits on a parent’s record because of the parent’s retirement, disability, or death.</a:t>
            </a:r>
            <a:endParaRPr b="1" sz="2400">
              <a:highlight>
                <a:schemeClr val="lt1"/>
              </a:highlight>
              <a:latin typeface="Garamond"/>
              <a:ea typeface="Garamond"/>
              <a:cs typeface="Garamond"/>
              <a:sym typeface="Garamond"/>
            </a:endParaRPr>
          </a:p>
          <a:p>
            <a:pPr indent="-209550" lvl="0" marL="171450" rtl="0" algn="l">
              <a:lnSpc>
                <a:spcPct val="100000"/>
              </a:lnSpc>
              <a:spcBef>
                <a:spcPts val="0"/>
              </a:spcBef>
              <a:spcAft>
                <a:spcPts val="0"/>
              </a:spcAft>
              <a:buSzPts val="2400"/>
              <a:buFont typeface="Garamond"/>
              <a:buChar char="❖"/>
            </a:pPr>
            <a:r>
              <a:rPr lang="en-US" sz="2400">
                <a:highlight>
                  <a:schemeClr val="lt1"/>
                </a:highlight>
                <a:latin typeface="Garamond"/>
                <a:ea typeface="Garamond"/>
                <a:cs typeface="Garamond"/>
                <a:sym typeface="Garamond"/>
              </a:rPr>
              <a:t>Some individuals who receive a smaller SSDI amount from the parent will also receive a reduced SSI benefit, and Medicaid benefits would continue unaffected.</a:t>
            </a:r>
            <a:endParaRPr sz="2400">
              <a:highlight>
                <a:schemeClr val="lt1"/>
              </a:highlight>
              <a:latin typeface="Garamond"/>
              <a:ea typeface="Garamond"/>
              <a:cs typeface="Garamond"/>
              <a:sym typeface="Garamond"/>
            </a:endParaRPr>
          </a:p>
        </p:txBody>
      </p:sp>
      <p:sp>
        <p:nvSpPr>
          <p:cNvPr id="47" name="Google Shape;47;p6"/>
          <p:cNvSpPr txBox="1"/>
          <p:nvPr>
            <p:ph type="title"/>
          </p:nvPr>
        </p:nvSpPr>
        <p:spPr>
          <a:xfrm>
            <a:off x="2537675" y="353500"/>
            <a:ext cx="6438600" cy="92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4000">
                <a:latin typeface="Garamond"/>
                <a:ea typeface="Garamond"/>
                <a:cs typeface="Garamond"/>
                <a:sym typeface="Garamond"/>
              </a:rPr>
              <a:t>Who Qualifies as a</a:t>
            </a:r>
            <a:r>
              <a:rPr b="1" lang="en-US" sz="4000">
                <a:latin typeface="Garamond"/>
                <a:ea typeface="Garamond"/>
                <a:cs typeface="Garamond"/>
                <a:sym typeface="Garamond"/>
              </a:rPr>
              <a:t> DAC?</a:t>
            </a:r>
            <a:endParaRPr>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7"/>
          <p:cNvSpPr txBox="1"/>
          <p:nvPr>
            <p:ph idx="1" type="body"/>
          </p:nvPr>
        </p:nvSpPr>
        <p:spPr>
          <a:xfrm>
            <a:off x="628650" y="1829950"/>
            <a:ext cx="8347500" cy="4723800"/>
          </a:xfrm>
          <a:prstGeom prst="rect">
            <a:avLst/>
          </a:prstGeom>
          <a:noFill/>
          <a:ln>
            <a:noFill/>
          </a:ln>
        </p:spPr>
        <p:txBody>
          <a:bodyPr anchorCtr="0" anchor="t" bIns="45700" lIns="91425" spcFirstLastPara="1" rIns="91425" wrap="square" tIns="45700">
            <a:normAutofit/>
          </a:bodyPr>
          <a:lstStyle/>
          <a:p>
            <a:pPr indent="-209550" lvl="0" marL="171450" rtl="0" algn="l">
              <a:lnSpc>
                <a:spcPct val="100000"/>
              </a:lnSpc>
              <a:spcBef>
                <a:spcPts val="0"/>
              </a:spcBef>
              <a:spcAft>
                <a:spcPts val="0"/>
              </a:spcAft>
              <a:buSzPts val="2400"/>
              <a:buFont typeface="Garamond"/>
              <a:buChar char="❖"/>
            </a:pPr>
            <a:r>
              <a:rPr lang="en-US" sz="2400">
                <a:highlight>
                  <a:schemeClr val="lt1"/>
                </a:highlight>
                <a:latin typeface="Garamond"/>
                <a:ea typeface="Garamond"/>
                <a:cs typeface="Garamond"/>
                <a:sym typeface="Garamond"/>
              </a:rPr>
              <a:t>When an individual begins receiving SSDI from a parent’s work record, </a:t>
            </a:r>
            <a:r>
              <a:rPr lang="en-US" sz="2400" u="sng">
                <a:highlight>
                  <a:schemeClr val="lt1"/>
                </a:highlight>
                <a:latin typeface="Garamond"/>
                <a:ea typeface="Garamond"/>
                <a:cs typeface="Garamond"/>
                <a:sym typeface="Garamond"/>
              </a:rPr>
              <a:t>the amount is often too high to receive SSI.</a:t>
            </a:r>
            <a:endParaRPr sz="2400" u="sng">
              <a:highlight>
                <a:schemeClr val="lt1"/>
              </a:highlight>
              <a:latin typeface="Garamond"/>
              <a:ea typeface="Garamond"/>
              <a:cs typeface="Garamond"/>
              <a:sym typeface="Garamond"/>
            </a:endParaRPr>
          </a:p>
          <a:p>
            <a:pPr indent="-209550" lvl="0" marL="171450" rtl="0" algn="l">
              <a:lnSpc>
                <a:spcPct val="100000"/>
              </a:lnSpc>
              <a:spcBef>
                <a:spcPts val="0"/>
              </a:spcBef>
              <a:spcAft>
                <a:spcPts val="0"/>
              </a:spcAft>
              <a:buSzPts val="2400"/>
              <a:buFont typeface="Garamond"/>
              <a:buChar char="❖"/>
            </a:pPr>
            <a:r>
              <a:rPr lang="en-US" sz="2400">
                <a:highlight>
                  <a:schemeClr val="lt1"/>
                </a:highlight>
                <a:latin typeface="Garamond"/>
                <a:ea typeface="Garamond"/>
                <a:cs typeface="Garamond"/>
                <a:sym typeface="Garamond"/>
              </a:rPr>
              <a:t>This often results in the termination of SSI and Medicaid.</a:t>
            </a:r>
            <a:endParaRPr sz="2400">
              <a:highlight>
                <a:schemeClr val="lt1"/>
              </a:highlight>
              <a:latin typeface="Garamond"/>
              <a:ea typeface="Garamond"/>
              <a:cs typeface="Garamond"/>
              <a:sym typeface="Garamond"/>
            </a:endParaRPr>
          </a:p>
          <a:p>
            <a:pPr indent="-209550" lvl="0" marL="171450" rtl="0" algn="l">
              <a:lnSpc>
                <a:spcPct val="100000"/>
              </a:lnSpc>
              <a:spcBef>
                <a:spcPts val="0"/>
              </a:spcBef>
              <a:spcAft>
                <a:spcPts val="0"/>
              </a:spcAft>
              <a:buSzPts val="2400"/>
              <a:buFont typeface="Garamond"/>
              <a:buChar char="❖"/>
            </a:pPr>
            <a:r>
              <a:rPr lang="en-US" sz="2400">
                <a:highlight>
                  <a:schemeClr val="lt1"/>
                </a:highlight>
                <a:latin typeface="Garamond"/>
                <a:ea typeface="Garamond"/>
                <a:cs typeface="Garamond"/>
                <a:sym typeface="Garamond"/>
              </a:rPr>
              <a:t>The person can qualify for Medicaid again as a DAC.</a:t>
            </a:r>
            <a:endParaRPr sz="2400">
              <a:highlight>
                <a:schemeClr val="lt1"/>
              </a:highlight>
              <a:latin typeface="Garamond"/>
              <a:ea typeface="Garamond"/>
              <a:cs typeface="Garamond"/>
              <a:sym typeface="Garamond"/>
            </a:endParaRPr>
          </a:p>
          <a:p>
            <a:pPr indent="-209550" lvl="0" marL="171450" rtl="0" algn="l">
              <a:lnSpc>
                <a:spcPct val="100000"/>
              </a:lnSpc>
              <a:spcBef>
                <a:spcPts val="0"/>
              </a:spcBef>
              <a:spcAft>
                <a:spcPts val="0"/>
              </a:spcAft>
              <a:buSzPts val="2400"/>
              <a:buFont typeface="Garamond"/>
              <a:buChar char="❖"/>
            </a:pPr>
            <a:r>
              <a:rPr lang="en-US" sz="2400">
                <a:highlight>
                  <a:schemeClr val="lt1"/>
                </a:highlight>
                <a:latin typeface="Garamond"/>
                <a:ea typeface="Garamond"/>
                <a:cs typeface="Garamond"/>
                <a:sym typeface="Garamond"/>
              </a:rPr>
              <a:t>Need to re-enroll with Medicaid as a DAC, and the monthly SSDI benefit amount is disregarded.</a:t>
            </a:r>
            <a:endParaRPr sz="2400">
              <a:highlight>
                <a:schemeClr val="lt1"/>
              </a:highlight>
              <a:latin typeface="Garamond"/>
              <a:ea typeface="Garamond"/>
              <a:cs typeface="Garamond"/>
              <a:sym typeface="Garamond"/>
            </a:endParaRPr>
          </a:p>
          <a:p>
            <a:pPr indent="-209550" lvl="1" marL="514350" rtl="0" algn="l">
              <a:lnSpc>
                <a:spcPct val="100000"/>
              </a:lnSpc>
              <a:spcBef>
                <a:spcPts val="0"/>
              </a:spcBef>
              <a:spcAft>
                <a:spcPts val="0"/>
              </a:spcAft>
              <a:buSzPts val="2400"/>
              <a:buFont typeface="Garamond"/>
              <a:buChar char="➢"/>
            </a:pPr>
            <a:r>
              <a:rPr b="1" lang="en-US" sz="2400">
                <a:highlight>
                  <a:schemeClr val="lt1"/>
                </a:highlight>
                <a:latin typeface="Garamond"/>
                <a:ea typeface="Garamond"/>
                <a:cs typeface="Garamond"/>
                <a:sym typeface="Garamond"/>
              </a:rPr>
              <a:t>Remember, Medicaid is needed for DDD!</a:t>
            </a:r>
            <a:endParaRPr b="1" sz="2400">
              <a:highlight>
                <a:schemeClr val="lt1"/>
              </a:highlight>
              <a:latin typeface="Garamond"/>
              <a:ea typeface="Garamond"/>
              <a:cs typeface="Garamond"/>
              <a:sym typeface="Garamond"/>
            </a:endParaRPr>
          </a:p>
          <a:p>
            <a:pPr indent="-209550" lvl="1" marL="514350" rtl="0" algn="l">
              <a:lnSpc>
                <a:spcPct val="100000"/>
              </a:lnSpc>
              <a:spcBef>
                <a:spcPts val="0"/>
              </a:spcBef>
              <a:spcAft>
                <a:spcPts val="0"/>
              </a:spcAft>
              <a:buSzPts val="2400"/>
              <a:buFont typeface="Garamond"/>
              <a:buChar char="➢"/>
            </a:pPr>
            <a:r>
              <a:rPr lang="en-US" sz="2400">
                <a:highlight>
                  <a:schemeClr val="lt1"/>
                </a:highlight>
                <a:latin typeface="Garamond"/>
                <a:ea typeface="Garamond"/>
                <a:cs typeface="Garamond"/>
                <a:sym typeface="Garamond"/>
              </a:rPr>
              <a:t>Must still remain under the </a:t>
            </a:r>
            <a:r>
              <a:rPr b="1" lang="en-US" sz="2400">
                <a:highlight>
                  <a:schemeClr val="lt1"/>
                </a:highlight>
                <a:latin typeface="Garamond"/>
                <a:ea typeface="Garamond"/>
                <a:cs typeface="Garamond"/>
                <a:sym typeface="Garamond"/>
              </a:rPr>
              <a:t>monthly resource limit of $2,000. </a:t>
            </a:r>
            <a:endParaRPr b="1" sz="2400">
              <a:highlight>
                <a:schemeClr val="lt1"/>
              </a:highlight>
              <a:latin typeface="Garamond"/>
              <a:ea typeface="Garamond"/>
              <a:cs typeface="Garamond"/>
              <a:sym typeface="Garamond"/>
            </a:endParaRPr>
          </a:p>
          <a:p>
            <a:pPr indent="-209550" lvl="0" marL="171450" rtl="0" algn="l">
              <a:lnSpc>
                <a:spcPct val="100000"/>
              </a:lnSpc>
              <a:spcBef>
                <a:spcPts val="0"/>
              </a:spcBef>
              <a:spcAft>
                <a:spcPts val="0"/>
              </a:spcAft>
              <a:buSzPts val="2400"/>
              <a:buFont typeface="Garamond"/>
              <a:buChar char="❖"/>
            </a:pPr>
            <a:r>
              <a:rPr lang="en-US" sz="2400" u="sng">
                <a:solidFill>
                  <a:schemeClr val="hlink"/>
                </a:solidFill>
                <a:highlight>
                  <a:schemeClr val="lt1"/>
                </a:highlight>
                <a:latin typeface="Garamond"/>
                <a:ea typeface="Garamond"/>
                <a:cs typeface="Garamond"/>
                <a:sym typeface="Garamond"/>
                <a:hlinkClick r:id="rId3"/>
              </a:rPr>
              <a:t>DAC FAQs fact sheet</a:t>
            </a:r>
            <a:endParaRPr b="1" sz="2400" u="sng">
              <a:solidFill>
                <a:srgbClr val="000000"/>
              </a:solidFill>
              <a:latin typeface="Garamond"/>
              <a:ea typeface="Garamond"/>
              <a:cs typeface="Garamond"/>
              <a:sym typeface="Garamond"/>
            </a:endParaRPr>
          </a:p>
        </p:txBody>
      </p:sp>
      <p:sp>
        <p:nvSpPr>
          <p:cNvPr id="53" name="Google Shape;53;p7"/>
          <p:cNvSpPr txBox="1"/>
          <p:nvPr>
            <p:ph type="title"/>
          </p:nvPr>
        </p:nvSpPr>
        <p:spPr>
          <a:xfrm>
            <a:off x="2537675" y="353500"/>
            <a:ext cx="6438600" cy="92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4000">
                <a:latin typeface="Garamond"/>
                <a:ea typeface="Garamond"/>
                <a:cs typeface="Garamond"/>
                <a:sym typeface="Garamond"/>
              </a:rPr>
              <a:t>Disabled Adult Child (DAC)</a:t>
            </a:r>
            <a:endParaRPr>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8"/>
          <p:cNvSpPr txBox="1"/>
          <p:nvPr>
            <p:ph type="title"/>
          </p:nvPr>
        </p:nvSpPr>
        <p:spPr>
          <a:xfrm>
            <a:off x="2537675" y="353500"/>
            <a:ext cx="6438600" cy="92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4000">
                <a:latin typeface="Garamond"/>
                <a:ea typeface="Garamond"/>
                <a:cs typeface="Garamond"/>
                <a:sym typeface="Garamond"/>
              </a:rPr>
              <a:t>Disabled Adult Child (DAC)</a:t>
            </a:r>
            <a:endParaRPr>
              <a:latin typeface="Garamond"/>
              <a:ea typeface="Garamond"/>
              <a:cs typeface="Garamond"/>
              <a:sym typeface="Garamond"/>
            </a:endParaRPr>
          </a:p>
        </p:txBody>
      </p:sp>
      <p:pic>
        <p:nvPicPr>
          <p:cNvPr id="59" name="Google Shape;59;p8"/>
          <p:cNvPicPr preferRelativeResize="0"/>
          <p:nvPr/>
        </p:nvPicPr>
        <p:blipFill>
          <a:blip r:embed="rId3">
            <a:alphaModFix/>
          </a:blip>
          <a:stretch>
            <a:fillRect/>
          </a:stretch>
        </p:blipFill>
        <p:spPr>
          <a:xfrm>
            <a:off x="380725" y="1546150"/>
            <a:ext cx="3819522" cy="5215776"/>
          </a:xfrm>
          <a:prstGeom prst="rect">
            <a:avLst/>
          </a:prstGeom>
          <a:noFill/>
          <a:ln>
            <a:noFill/>
          </a:ln>
        </p:spPr>
      </p:pic>
      <p:pic>
        <p:nvPicPr>
          <p:cNvPr id="60" name="Google Shape;60;p8"/>
          <p:cNvPicPr preferRelativeResize="0"/>
          <p:nvPr/>
        </p:nvPicPr>
        <p:blipFill>
          <a:blip r:embed="rId4">
            <a:alphaModFix/>
          </a:blip>
          <a:stretch>
            <a:fillRect/>
          </a:stretch>
        </p:blipFill>
        <p:spPr>
          <a:xfrm>
            <a:off x="4200250" y="1618075"/>
            <a:ext cx="4821344" cy="50719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ph idx="1" type="body"/>
          </p:nvPr>
        </p:nvSpPr>
        <p:spPr>
          <a:xfrm>
            <a:off x="628650" y="1829950"/>
            <a:ext cx="8347500" cy="4723800"/>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SzPts val="2300"/>
              <a:buFont typeface="Garamond"/>
              <a:buChar char="❖"/>
            </a:pPr>
            <a:r>
              <a:rPr lang="en-US" sz="2300" u="sng">
                <a:solidFill>
                  <a:schemeClr val="hlink"/>
                </a:solidFill>
                <a:highlight>
                  <a:schemeClr val="lt1"/>
                </a:highlight>
                <a:latin typeface="Garamond"/>
                <a:ea typeface="Garamond"/>
                <a:cs typeface="Garamond"/>
                <a:sym typeface="Garamond"/>
                <a:hlinkClick r:id="rId3"/>
              </a:rPr>
              <a:t>Review the Department of Human Services (DHS) flyer </a:t>
            </a:r>
            <a:endParaRPr sz="2300">
              <a:highlight>
                <a:schemeClr val="lt1"/>
              </a:highlight>
              <a:latin typeface="Garamond"/>
              <a:ea typeface="Garamond"/>
              <a:cs typeface="Garamond"/>
              <a:sym typeface="Garamond"/>
            </a:endParaRPr>
          </a:p>
          <a:p>
            <a:pPr indent="-203200" lvl="0" marL="171450" rtl="0" algn="l">
              <a:lnSpc>
                <a:spcPct val="90000"/>
              </a:lnSpc>
              <a:spcBef>
                <a:spcPts val="0"/>
              </a:spcBef>
              <a:spcAft>
                <a:spcPts val="0"/>
              </a:spcAft>
              <a:buSzPts val="2300"/>
              <a:buFont typeface="Garamond"/>
              <a:buChar char="❖"/>
            </a:pPr>
            <a:r>
              <a:rPr lang="en-US" sz="2300">
                <a:highlight>
                  <a:schemeClr val="lt1"/>
                </a:highlight>
                <a:latin typeface="Garamond"/>
                <a:ea typeface="Garamond"/>
                <a:cs typeface="Garamond"/>
                <a:sym typeface="Garamond"/>
              </a:rPr>
              <a:t>You need to fill out an NJ FamilyCare Aged, Blind, Disabled (ABD) Request for Information (RFI) packet.</a:t>
            </a:r>
            <a:endParaRPr sz="2300">
              <a:highlight>
                <a:schemeClr val="lt1"/>
              </a:highlight>
              <a:latin typeface="Garamond"/>
              <a:ea typeface="Garamond"/>
              <a:cs typeface="Garamond"/>
              <a:sym typeface="Garamond"/>
            </a:endParaRPr>
          </a:p>
          <a:p>
            <a:pPr indent="-203200" lvl="1" marL="514350" rtl="0" algn="l">
              <a:lnSpc>
                <a:spcPct val="90000"/>
              </a:lnSpc>
              <a:spcBef>
                <a:spcPts val="0"/>
              </a:spcBef>
              <a:spcAft>
                <a:spcPts val="0"/>
              </a:spcAft>
              <a:buSzPts val="2300"/>
              <a:buFont typeface="Garamond"/>
              <a:buChar char="➢"/>
            </a:pPr>
            <a:r>
              <a:rPr b="1" lang="en-US" sz="2300">
                <a:highlight>
                  <a:schemeClr val="lt1"/>
                </a:highlight>
                <a:latin typeface="Garamond"/>
                <a:ea typeface="Garamond"/>
                <a:cs typeface="Garamond"/>
                <a:sym typeface="Garamond"/>
              </a:rPr>
              <a:t>The RFI packet is the DAC Medicaid application.</a:t>
            </a:r>
            <a:endParaRPr b="1" sz="2300">
              <a:highlight>
                <a:schemeClr val="lt1"/>
              </a:highlight>
              <a:latin typeface="Garamond"/>
              <a:ea typeface="Garamond"/>
              <a:cs typeface="Garamond"/>
              <a:sym typeface="Garamond"/>
            </a:endParaRPr>
          </a:p>
          <a:p>
            <a:pPr indent="-203200" lvl="0" marL="171450" rtl="0" algn="l">
              <a:lnSpc>
                <a:spcPct val="90000"/>
              </a:lnSpc>
              <a:spcBef>
                <a:spcPts val="0"/>
              </a:spcBef>
              <a:spcAft>
                <a:spcPts val="0"/>
              </a:spcAft>
              <a:buSzPts val="2300"/>
              <a:buFont typeface="Garamond"/>
              <a:buChar char="❖"/>
            </a:pPr>
            <a:r>
              <a:rPr lang="en-US" sz="2300">
                <a:highlight>
                  <a:schemeClr val="lt1"/>
                </a:highlight>
                <a:latin typeface="Garamond"/>
                <a:ea typeface="Garamond"/>
                <a:cs typeface="Garamond"/>
                <a:sym typeface="Garamond"/>
              </a:rPr>
              <a:t>Individuals enrolled with the Division of Developmental Disabilities (DDD) Supports Program or Community Care Program should receive the packet from DDD/their support coordinator.</a:t>
            </a:r>
            <a:endParaRPr sz="2300">
              <a:highlight>
                <a:schemeClr val="lt1"/>
              </a:highlight>
              <a:latin typeface="Garamond"/>
              <a:ea typeface="Garamond"/>
              <a:cs typeface="Garamond"/>
              <a:sym typeface="Garamond"/>
            </a:endParaRPr>
          </a:p>
          <a:p>
            <a:pPr indent="-203200" lvl="0" marL="171450" rtl="0" algn="l">
              <a:lnSpc>
                <a:spcPct val="90000"/>
              </a:lnSpc>
              <a:spcBef>
                <a:spcPts val="0"/>
              </a:spcBef>
              <a:spcAft>
                <a:spcPts val="0"/>
              </a:spcAft>
              <a:buSzPts val="2300"/>
              <a:buFont typeface="Garamond"/>
              <a:buChar char="❖"/>
            </a:pPr>
            <a:r>
              <a:rPr lang="en-US" sz="2300">
                <a:highlight>
                  <a:schemeClr val="lt1"/>
                </a:highlight>
                <a:latin typeface="Garamond"/>
                <a:ea typeface="Garamond"/>
                <a:cs typeface="Garamond"/>
                <a:sym typeface="Garamond"/>
              </a:rPr>
              <a:t>Non-DDD individuals should receive a packet from their </a:t>
            </a:r>
            <a:r>
              <a:rPr lang="en-US" sz="2300" u="sng">
                <a:solidFill>
                  <a:schemeClr val="hlink"/>
                </a:solidFill>
                <a:highlight>
                  <a:schemeClr val="lt1"/>
                </a:highlight>
                <a:latin typeface="Garamond"/>
                <a:ea typeface="Garamond"/>
                <a:cs typeface="Garamond"/>
                <a:sym typeface="Garamond"/>
                <a:hlinkClick r:id="rId4"/>
              </a:rPr>
              <a:t>local County Board of Social Services </a:t>
            </a:r>
            <a:endParaRPr sz="2300">
              <a:highlight>
                <a:schemeClr val="lt1"/>
              </a:highlight>
              <a:latin typeface="Garamond"/>
              <a:ea typeface="Garamond"/>
              <a:cs typeface="Garamond"/>
              <a:sym typeface="Garamond"/>
            </a:endParaRPr>
          </a:p>
          <a:p>
            <a:pPr indent="-203200" lvl="1" marL="514350" rtl="0" algn="l">
              <a:lnSpc>
                <a:spcPct val="90000"/>
              </a:lnSpc>
              <a:spcBef>
                <a:spcPts val="0"/>
              </a:spcBef>
              <a:spcAft>
                <a:spcPts val="0"/>
              </a:spcAft>
              <a:buSzPts val="2300"/>
              <a:buFont typeface="Garamond"/>
              <a:buChar char="➢"/>
            </a:pPr>
            <a:r>
              <a:rPr lang="en-US" sz="2300">
                <a:highlight>
                  <a:schemeClr val="lt1"/>
                </a:highlight>
                <a:latin typeface="Garamond"/>
                <a:ea typeface="Garamond"/>
                <a:cs typeface="Garamond"/>
                <a:sym typeface="Garamond"/>
              </a:rPr>
              <a:t>Contact the CBoSS if you do not receive one.</a:t>
            </a:r>
            <a:endParaRPr sz="2300">
              <a:highlight>
                <a:schemeClr val="lt1"/>
              </a:highlight>
              <a:latin typeface="Garamond"/>
              <a:ea typeface="Garamond"/>
              <a:cs typeface="Garamond"/>
              <a:sym typeface="Garamond"/>
            </a:endParaRPr>
          </a:p>
          <a:p>
            <a:pPr indent="-203200" lvl="0" marL="171450" rtl="0" algn="l">
              <a:lnSpc>
                <a:spcPct val="90000"/>
              </a:lnSpc>
              <a:spcBef>
                <a:spcPts val="0"/>
              </a:spcBef>
              <a:spcAft>
                <a:spcPts val="0"/>
              </a:spcAft>
              <a:buSzPts val="2300"/>
              <a:buFont typeface="Garamond"/>
              <a:buChar char="❖"/>
            </a:pPr>
            <a:r>
              <a:rPr b="1" lang="en-US" sz="2300">
                <a:highlight>
                  <a:schemeClr val="lt1"/>
                </a:highlight>
                <a:latin typeface="Garamond"/>
                <a:ea typeface="Garamond"/>
                <a:cs typeface="Garamond"/>
                <a:sym typeface="Garamond"/>
              </a:rPr>
              <a:t>Please contact The Arc of NJ Health Care Advocacy program if there are any issues in enrolling with Medicaid as a DAC!</a:t>
            </a:r>
            <a:endParaRPr b="1" sz="2300">
              <a:highlight>
                <a:schemeClr val="lt1"/>
              </a:highlight>
              <a:latin typeface="Garamond"/>
              <a:ea typeface="Garamond"/>
              <a:cs typeface="Garamond"/>
              <a:sym typeface="Garamond"/>
            </a:endParaRPr>
          </a:p>
        </p:txBody>
      </p:sp>
      <p:sp>
        <p:nvSpPr>
          <p:cNvPr id="66" name="Google Shape;66;p9"/>
          <p:cNvSpPr txBox="1"/>
          <p:nvPr>
            <p:ph type="title"/>
          </p:nvPr>
        </p:nvSpPr>
        <p:spPr>
          <a:xfrm>
            <a:off x="2537675" y="353500"/>
            <a:ext cx="6438600" cy="92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4000">
                <a:latin typeface="Garamond"/>
                <a:ea typeface="Garamond"/>
                <a:cs typeface="Garamond"/>
                <a:sym typeface="Garamond"/>
              </a:rPr>
              <a:t>Medicaid as a DAC</a:t>
            </a:r>
            <a:endParaRPr>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0"/>
          <p:cNvSpPr txBox="1"/>
          <p:nvPr>
            <p:ph idx="1" type="body"/>
          </p:nvPr>
        </p:nvSpPr>
        <p:spPr>
          <a:xfrm>
            <a:off x="628650" y="1829951"/>
            <a:ext cx="7886700" cy="4818300"/>
          </a:xfrm>
          <a:prstGeom prst="rect">
            <a:avLst/>
          </a:prstGeom>
          <a:noFill/>
          <a:ln>
            <a:noFill/>
          </a:ln>
        </p:spPr>
        <p:txBody>
          <a:bodyPr anchorCtr="0" anchor="t" bIns="45700" lIns="91425" spcFirstLastPara="1" rIns="91425" wrap="square" tIns="45700">
            <a:normAutofit/>
          </a:bodyPr>
          <a:lstStyle/>
          <a:p>
            <a:pPr indent="-209550" lvl="0" marL="171450" rtl="0" algn="l">
              <a:lnSpc>
                <a:spcPct val="100000"/>
              </a:lnSpc>
              <a:spcBef>
                <a:spcPts val="0"/>
              </a:spcBef>
              <a:spcAft>
                <a:spcPts val="0"/>
              </a:spcAft>
              <a:buSzPts val="2400"/>
              <a:buFont typeface="Garamond"/>
              <a:buChar char="❖"/>
            </a:pPr>
            <a:r>
              <a:rPr lang="en-US" sz="2400">
                <a:latin typeface="Garamond"/>
                <a:ea typeface="Garamond"/>
                <a:cs typeface="Garamond"/>
                <a:sym typeface="Garamond"/>
              </a:rPr>
              <a:t>The Arc of NJ Health Care Advocacy Program</a:t>
            </a:r>
            <a:endParaRPr/>
          </a:p>
          <a:p>
            <a:pPr indent="-209550" lvl="1" marL="514350" rtl="0" algn="l">
              <a:lnSpc>
                <a:spcPct val="100000"/>
              </a:lnSpc>
              <a:spcBef>
                <a:spcPts val="0"/>
              </a:spcBef>
              <a:spcAft>
                <a:spcPts val="0"/>
              </a:spcAft>
              <a:buSzPts val="2400"/>
              <a:buFont typeface="Garamond"/>
              <a:buChar char="➢"/>
            </a:pPr>
            <a:r>
              <a:rPr b="1" lang="en-US" sz="2318" u="sng">
                <a:solidFill>
                  <a:schemeClr val="hlink"/>
                </a:solidFill>
                <a:latin typeface="Garamond"/>
                <a:ea typeface="Garamond"/>
                <a:cs typeface="Garamond"/>
                <a:sym typeface="Garamond"/>
                <a:hlinkClick r:id="rId3"/>
              </a:rPr>
              <a:t>thearcnjhealthcareadvocacy.org</a:t>
            </a:r>
            <a:endParaRPr b="1" sz="2800">
              <a:latin typeface="Garamond"/>
              <a:ea typeface="Garamond"/>
              <a:cs typeface="Garamond"/>
              <a:sym typeface="Garamond"/>
            </a:endParaRPr>
          </a:p>
          <a:p>
            <a:pPr indent="-209550" lvl="0" marL="171450" rtl="0" algn="l">
              <a:spcBef>
                <a:spcPts val="750"/>
              </a:spcBef>
              <a:spcAft>
                <a:spcPts val="0"/>
              </a:spcAft>
              <a:buSzPts val="2400"/>
              <a:buFont typeface="Garamond"/>
              <a:buChar char="❖"/>
            </a:pPr>
            <a:r>
              <a:rPr lang="en-US" sz="2400">
                <a:latin typeface="Garamond"/>
                <a:ea typeface="Garamond"/>
                <a:cs typeface="Garamond"/>
                <a:sym typeface="Garamond"/>
              </a:rPr>
              <a:t>The Arc of NJ Fact Sheets - DAC and DAC FAQs</a:t>
            </a:r>
            <a:endParaRPr sz="2400">
              <a:latin typeface="Garamond"/>
              <a:ea typeface="Garamond"/>
              <a:cs typeface="Garamond"/>
              <a:sym typeface="Garamond"/>
            </a:endParaRPr>
          </a:p>
          <a:p>
            <a:pPr indent="-203200" lvl="1" marL="514350" rtl="0" algn="l">
              <a:spcBef>
                <a:spcPts val="375"/>
              </a:spcBef>
              <a:spcAft>
                <a:spcPts val="0"/>
              </a:spcAft>
              <a:buSzPts val="2300"/>
              <a:buFont typeface="Garamond"/>
              <a:buChar char="➢"/>
            </a:pPr>
            <a:r>
              <a:rPr b="1" lang="en-US" sz="2300" u="sng">
                <a:solidFill>
                  <a:schemeClr val="hlink"/>
                </a:solidFill>
                <a:latin typeface="Garamond"/>
                <a:ea typeface="Garamond"/>
                <a:cs typeface="Garamond"/>
                <a:sym typeface="Garamond"/>
                <a:hlinkClick r:id="rId4"/>
              </a:rPr>
              <a:t>www.arcnj.org/programs/health-care-advocacy/resources.html</a:t>
            </a:r>
            <a:endParaRPr b="1" sz="2400">
              <a:latin typeface="Garamond"/>
              <a:ea typeface="Garamond"/>
              <a:cs typeface="Garamond"/>
              <a:sym typeface="Garamond"/>
            </a:endParaRPr>
          </a:p>
          <a:p>
            <a:pPr indent="-209550" lvl="0" marL="171450" rtl="0" algn="l">
              <a:spcBef>
                <a:spcPts val="750"/>
              </a:spcBef>
              <a:spcAft>
                <a:spcPts val="0"/>
              </a:spcAft>
              <a:buSzPts val="2400"/>
              <a:buFont typeface="Garamond"/>
              <a:buChar char="❖"/>
            </a:pPr>
            <a:r>
              <a:rPr lang="en-US" sz="2400">
                <a:latin typeface="Garamond"/>
                <a:ea typeface="Garamond"/>
                <a:cs typeface="Garamond"/>
                <a:sym typeface="Garamond"/>
              </a:rPr>
              <a:t>DHS Flyer on Section 1634 DAC</a:t>
            </a:r>
            <a:endParaRPr sz="2400">
              <a:latin typeface="Garamond"/>
              <a:ea typeface="Garamond"/>
              <a:cs typeface="Garamond"/>
              <a:sym typeface="Garamond"/>
            </a:endParaRPr>
          </a:p>
          <a:p>
            <a:pPr indent="-203200" lvl="1" marL="514350" rtl="0" algn="l">
              <a:spcBef>
                <a:spcPts val="375"/>
              </a:spcBef>
              <a:spcAft>
                <a:spcPts val="0"/>
              </a:spcAft>
              <a:buSzPts val="2300"/>
              <a:buFont typeface="Garamond"/>
              <a:buChar char="➢"/>
            </a:pPr>
            <a:r>
              <a:rPr b="1" lang="en-US" sz="2300" u="sng">
                <a:solidFill>
                  <a:schemeClr val="hlink"/>
                </a:solidFill>
                <a:latin typeface="Garamond"/>
                <a:ea typeface="Garamond"/>
                <a:cs typeface="Garamond"/>
                <a:sym typeface="Garamond"/>
                <a:hlinkClick r:id="rId5"/>
              </a:rPr>
              <a:t>www.nj.gov/humanservices/ddd/assets/documents/individuals/dac-flyer.pdf</a:t>
            </a:r>
            <a:endParaRPr b="1" sz="2300">
              <a:latin typeface="Garamond"/>
              <a:ea typeface="Garamond"/>
              <a:cs typeface="Garamond"/>
              <a:sym typeface="Garamond"/>
            </a:endParaRPr>
          </a:p>
          <a:p>
            <a:pPr indent="-209550" lvl="0" marL="171450" rtl="0" algn="l">
              <a:lnSpc>
                <a:spcPct val="100000"/>
              </a:lnSpc>
              <a:spcBef>
                <a:spcPts val="0"/>
              </a:spcBef>
              <a:spcAft>
                <a:spcPts val="0"/>
              </a:spcAft>
              <a:buSzPts val="2400"/>
              <a:buFont typeface="Garamond"/>
              <a:buChar char="❖"/>
            </a:pPr>
            <a:r>
              <a:rPr lang="en-US" sz="2400">
                <a:latin typeface="Garamond"/>
                <a:ea typeface="Garamond"/>
                <a:cs typeface="Garamond"/>
                <a:sym typeface="Garamond"/>
              </a:rPr>
              <a:t>Subscribe to our email list at </a:t>
            </a:r>
            <a:r>
              <a:rPr b="1" lang="en-US" sz="2400" u="sng">
                <a:solidFill>
                  <a:schemeClr val="hlink"/>
                </a:solidFill>
                <a:latin typeface="Garamond"/>
                <a:ea typeface="Garamond"/>
                <a:cs typeface="Garamond"/>
                <a:sym typeface="Garamond"/>
                <a:hlinkClick r:id="rId6"/>
              </a:rPr>
              <a:t>arcnj.org</a:t>
            </a:r>
            <a:endParaRPr b="1" sz="2400">
              <a:latin typeface="Garamond"/>
              <a:ea typeface="Garamond"/>
              <a:cs typeface="Garamond"/>
              <a:sym typeface="Garamond"/>
            </a:endParaRPr>
          </a:p>
          <a:p>
            <a:pPr indent="-209550" lvl="1" marL="514350" rtl="0" algn="l">
              <a:lnSpc>
                <a:spcPct val="100000"/>
              </a:lnSpc>
              <a:spcBef>
                <a:spcPts val="0"/>
              </a:spcBef>
              <a:spcAft>
                <a:spcPts val="0"/>
              </a:spcAft>
              <a:buSzPts val="2400"/>
              <a:buFont typeface="Garamond"/>
              <a:buChar char="➢"/>
            </a:pPr>
            <a:r>
              <a:rPr lang="en-US" sz="2400">
                <a:latin typeface="Garamond"/>
                <a:ea typeface="Garamond"/>
                <a:cs typeface="Garamond"/>
                <a:sym typeface="Garamond"/>
              </a:rPr>
              <a:t>Scroll to to the bottom of the page and click “Health care issues” then the subscribe button. </a:t>
            </a:r>
            <a:endParaRPr sz="2400">
              <a:latin typeface="Garamond"/>
              <a:ea typeface="Garamond"/>
              <a:cs typeface="Garamond"/>
              <a:sym typeface="Garamond"/>
            </a:endParaRPr>
          </a:p>
          <a:p>
            <a:pPr indent="-209550" lvl="0" marL="171450" rtl="0" algn="l">
              <a:lnSpc>
                <a:spcPct val="100000"/>
              </a:lnSpc>
              <a:spcBef>
                <a:spcPts val="0"/>
              </a:spcBef>
              <a:spcAft>
                <a:spcPts val="0"/>
              </a:spcAft>
              <a:buSzPts val="2400"/>
              <a:buFont typeface="Garamond"/>
              <a:buChar char="❖"/>
            </a:pPr>
            <a:r>
              <a:rPr lang="en-US" sz="2400">
                <a:latin typeface="Garamond"/>
                <a:ea typeface="Garamond"/>
                <a:cs typeface="Garamond"/>
                <a:sym typeface="Garamond"/>
              </a:rPr>
              <a:t>Still have questions? Email: </a:t>
            </a:r>
            <a:r>
              <a:rPr b="1" lang="en-US" sz="2400" u="sng">
                <a:solidFill>
                  <a:schemeClr val="hlink"/>
                </a:solidFill>
                <a:latin typeface="Garamond"/>
                <a:ea typeface="Garamond"/>
                <a:cs typeface="Garamond"/>
                <a:sym typeface="Garamond"/>
                <a:hlinkClick r:id="rId7"/>
              </a:rPr>
              <a:t>healthcareadvocacy@arcnj.org</a:t>
            </a:r>
            <a:endParaRPr b="1" sz="2400">
              <a:latin typeface="Garamond"/>
              <a:ea typeface="Garamond"/>
              <a:cs typeface="Garamond"/>
              <a:sym typeface="Garamond"/>
            </a:endParaRPr>
          </a:p>
        </p:txBody>
      </p:sp>
      <p:sp>
        <p:nvSpPr>
          <p:cNvPr id="72" name="Google Shape;72;p10"/>
          <p:cNvSpPr txBox="1"/>
          <p:nvPr>
            <p:ph type="title"/>
          </p:nvPr>
        </p:nvSpPr>
        <p:spPr>
          <a:xfrm>
            <a:off x="2740152" y="353500"/>
            <a:ext cx="5829300" cy="92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4000">
                <a:latin typeface="Garamond"/>
                <a:ea typeface="Garamond"/>
                <a:cs typeface="Garamond"/>
                <a:sym typeface="Garamond"/>
              </a:rPr>
              <a:t>More Information</a:t>
            </a:r>
            <a:endParaRPr>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rc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