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7010400" cy="9296400"/>
  <p:embeddedFontLst>
    <p:embeddedFont>
      <p:font typeface="Garamon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aramond-bold.fntdata"/><Relationship Id="rId14" Type="http://schemas.openxmlformats.org/officeDocument/2006/relationships/font" Target="fonts/Garamond-regular.fntdata"/><Relationship Id="rId17" Type="http://schemas.openxmlformats.org/officeDocument/2006/relationships/font" Target="fonts/Garamond-boldItalic.fntdata"/><Relationship Id="rId16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1414463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ca99b58a85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" name="Google Shape;32;g2ca99b58a85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d33ab8b121_0_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9" name="Google Shape;39;g2d33ab8b121_0_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d33ab8b121_0_34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5" name="Google Shape;45;g2d33ab8b121_0_3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d33ab8b121_0_6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" name="Google Shape;51;g2d33ab8b121_0_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d33ab8b121_0_21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" name="Google Shape;57;g2d33ab8b121_0_2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33ab8b121_0_26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4" name="Google Shape;64;g2d33ab8b121_0_2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a94ce6216_0_60:notes"/>
          <p:cNvSpPr txBox="1"/>
          <p:nvPr>
            <p:ph idx="1" type="body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0" name="Google Shape;70;g2ba94ce6216_0_60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02091" y="16906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690008" y="-7483"/>
            <a:ext cx="7453993" cy="140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type="title"/>
          </p:nvPr>
        </p:nvSpPr>
        <p:spPr>
          <a:xfrm>
            <a:off x="3154476" y="50794"/>
            <a:ext cx="5829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87946" y="0"/>
            <a:ext cx="7456054" cy="140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2">
            <a:alphaModFix/>
          </a:blip>
          <a:srcRect b="8889" l="0" r="0" t="5696"/>
          <a:stretch/>
        </p:blipFill>
        <p:spPr>
          <a:xfrm>
            <a:off x="76200" y="124499"/>
            <a:ext cx="1964192" cy="12518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rcnj.org/programs/health-care-advocac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sa.gov/news/press/releases/2024/?utm_content=pressrelease&amp;utm_medium=email&amp;utm_source=govdelivery#5-2024-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ssa.gov/news/press/releases/2024/?utm_content=pressrelease&amp;utm_medium=email&amp;utm_source=govdelivery#3-2024-4" TargetMode="External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sa.gov/news/press/releases/2024/?utm_content=pressrelease&amp;utm_medium=email&amp;utm_source=govdelivery#4-2024-1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rcnj.org/programs/health-care-advocacy/social-security-resources.html" TargetMode="External"/><Relationship Id="rId4" Type="http://schemas.openxmlformats.org/officeDocument/2006/relationships/hyperlink" Target="https://www.thearcfamilyinstitute.org/resources/social-security-go-bag.html" TargetMode="External"/><Relationship Id="rId5" Type="http://schemas.openxmlformats.org/officeDocument/2006/relationships/hyperlink" Target="http://ssa.gov" TargetMode="External"/><Relationship Id="rId6" Type="http://schemas.openxmlformats.org/officeDocument/2006/relationships/hyperlink" Target="https://www.arcnj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idx="1" type="body"/>
          </p:nvPr>
        </p:nvSpPr>
        <p:spPr>
          <a:xfrm>
            <a:off x="628650" y="4265800"/>
            <a:ext cx="78867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t/>
            </a:r>
            <a:endParaRPr b="1" sz="290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298"/>
              <a:buNone/>
            </a:pPr>
            <a:r>
              <a:rPr b="1" lang="en-US" sz="2901">
                <a:latin typeface="Arial"/>
                <a:ea typeface="Arial"/>
                <a:cs typeface="Arial"/>
                <a:sym typeface="Arial"/>
              </a:rPr>
              <a:t>Connor Griffin, MPH</a:t>
            </a:r>
            <a:endParaRPr sz="1801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Director, Health Care Advocacy Program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lang="en-US" sz="2118">
                <a:latin typeface="Arial"/>
                <a:ea typeface="Arial"/>
                <a:cs typeface="Arial"/>
                <a:sym typeface="Arial"/>
              </a:rPr>
              <a:t>The Arc of New Jersey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healthcareadvocacy</a:t>
            </a:r>
            <a:r>
              <a:rPr b="1" lang="en-US" sz="2118">
                <a:latin typeface="Arial"/>
                <a:ea typeface="Arial"/>
                <a:cs typeface="Arial"/>
                <a:sym typeface="Arial"/>
              </a:rPr>
              <a:t>@arcnj.org</a:t>
            </a:r>
            <a:endParaRPr sz="1018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51080"/>
              <a:buNone/>
            </a:pPr>
            <a:r>
              <a:rPr b="1" lang="en-US" sz="2118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thearcnjhealthcareadvocacy.org</a:t>
            </a:r>
            <a:endParaRPr b="1" sz="2118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solidFill>
                <a:srgbClr val="7030A0"/>
              </a:solidFill>
            </a:endParaRPr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609600" y="1524000"/>
            <a:ext cx="8077200" cy="18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b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Catching Up with Connor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Important SSI Updates </a:t>
            </a:r>
            <a:endParaRPr b="1" i="1"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1"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on September 30, 2024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628650" y="1730225"/>
            <a:ext cx="78867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Provides monthly payments to eligible individuals with little to no income or resources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SSI is for older adults 65+ as well as people of any age who are blind and/or disabled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Maximum monthly benefit of $974.25 for a single individual in NJ (2024)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Monthly resources/assets cannot exceed $2,000 for a single person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1968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aramond"/>
              <a:buChar char="➢"/>
            </a:pPr>
            <a:r>
              <a:rPr lang="en-US" sz="2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Excludes resources in an ABLE account or Special Needs Trust</a:t>
            </a:r>
            <a:endParaRPr sz="2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Supplemental Security Income (SSI)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700" y="5253600"/>
            <a:ext cx="2925650" cy="146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aramond"/>
              <a:buAutoNum type="arabicPeriod"/>
            </a:pPr>
            <a:r>
              <a:rPr lang="en-US" sz="3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Expanding the Definition of a “Public Assistance” Household</a:t>
            </a:r>
            <a:endParaRPr sz="3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aramond"/>
              <a:buAutoNum type="arabicPeriod"/>
            </a:pPr>
            <a:r>
              <a:rPr lang="en-US" sz="3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Removing Food from In-Kind Support and Maintenance (ISM) Calculations</a:t>
            </a:r>
            <a:endParaRPr sz="3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476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aramond"/>
              <a:buAutoNum type="arabicPeriod"/>
            </a:pPr>
            <a:r>
              <a:rPr lang="en-US" sz="3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Expanding SSI Rental Subsidy Policy</a:t>
            </a:r>
            <a:endParaRPr sz="3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740150" y="629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3900">
                <a:latin typeface="Garamond"/>
                <a:ea typeface="Garamond"/>
                <a:cs typeface="Garamond"/>
                <a:sym typeface="Garamond"/>
              </a:rPr>
              <a:t>SSI Updates Beginning on September 30th</a:t>
            </a:r>
            <a:endParaRPr sz="32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idx="1" type="body"/>
          </p:nvPr>
        </p:nvSpPr>
        <p:spPr>
          <a:xfrm>
            <a:off x="628650" y="1829950"/>
            <a:ext cx="7886700" cy="4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aramond"/>
              <a:buChar char="❖"/>
            </a:pPr>
            <a:r>
              <a:rPr lang="en-US" sz="2500">
                <a:latin typeface="Garamond"/>
                <a:ea typeface="Garamond"/>
                <a:cs typeface="Garamond"/>
                <a:sym typeface="Garamond"/>
              </a:rPr>
              <a:t>ISM is defined by SSA as “</a:t>
            </a:r>
            <a:r>
              <a:rPr b="1" lang="en-US" sz="2500">
                <a:latin typeface="Garamond"/>
                <a:ea typeface="Garamond"/>
                <a:cs typeface="Garamond"/>
                <a:sym typeface="Garamond"/>
              </a:rPr>
              <a:t>unearned income received by SSI applicants and recipients in the form of food and/or shelter from anyone living within or outside their households.” </a:t>
            </a:r>
            <a:endParaRPr b="1" sz="2500">
              <a:latin typeface="Garamond"/>
              <a:ea typeface="Garamond"/>
              <a:cs typeface="Garamond"/>
              <a:sym typeface="Garamond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aramond"/>
              <a:buChar char="❖"/>
            </a:pPr>
            <a:r>
              <a:rPr lang="en-US" sz="25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ISM is counted as income for the person when calculating his or her monthly SSI payment. </a:t>
            </a:r>
            <a:endParaRPr sz="25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aramond"/>
              <a:buChar char="❖"/>
            </a:pPr>
            <a:r>
              <a:rPr lang="en-US" sz="25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A </a:t>
            </a:r>
            <a:r>
              <a:rPr lang="en-US" sz="25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person receiving ISM, for example, an adult child who lives at home with his or her parents and does not pay towards the household’s monthly food/shelter costs, </a:t>
            </a:r>
            <a:r>
              <a:rPr b="1" lang="en-US" sz="2500"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</a:rPr>
              <a:t>can have their monthly SSI benefit reduced by up to 1/3rd.</a:t>
            </a:r>
            <a:endParaRPr b="1" sz="2500">
              <a:highlight>
                <a:srgbClr val="FFFFFF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2740150" y="157300"/>
            <a:ext cx="6183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3400">
                <a:latin typeface="Garamond"/>
                <a:ea typeface="Garamond"/>
                <a:cs typeface="Garamond"/>
                <a:sym typeface="Garamond"/>
              </a:rPr>
              <a:t>Key Definition:</a:t>
            </a:r>
            <a:r>
              <a:rPr b="1" lang="en-US" sz="3400">
                <a:latin typeface="Garamond"/>
                <a:ea typeface="Garamond"/>
                <a:cs typeface="Garamond"/>
                <a:sym typeface="Garamond"/>
              </a:rPr>
              <a:t> In-Kind Support and Maintenance (ISM)  </a:t>
            </a:r>
            <a:endParaRPr sz="27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idx="1" type="body"/>
          </p:nvPr>
        </p:nvSpPr>
        <p:spPr>
          <a:xfrm>
            <a:off x="628650" y="1740725"/>
            <a:ext cx="7886700" cy="47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lang="en-US" sz="23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Currently, if a person receiving SSI lives in a home where every person receives a “public assistance” benefit, SSA does not evaluate if other members of the home are providing the SSI recipient with ISM</a:t>
            </a:r>
            <a:endParaRPr sz="2300">
              <a:solidFill>
                <a:srgbClr val="161D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b="1" lang="en-US" sz="23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9/30:</a:t>
            </a:r>
            <a:r>
              <a:rPr lang="en-US" sz="23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 To include households where one or more residents receive Supplemental Nutrition Assistance Program (SNAP) benefits and </a:t>
            </a:r>
            <a:r>
              <a:rPr b="1" lang="en-US" sz="23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households where not all residents receive public assistance.</a:t>
            </a:r>
            <a:endParaRPr b="1" sz="2300">
              <a:solidFill>
                <a:srgbClr val="161D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61950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100"/>
              <a:buFont typeface="Garamond"/>
              <a:buChar char="➢"/>
            </a:pPr>
            <a:r>
              <a:rPr lang="en-US" sz="21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Previously, all members of the household needed to receive a public assistance benefit.</a:t>
            </a:r>
            <a:endParaRPr sz="2100">
              <a:solidFill>
                <a:srgbClr val="161D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lang="en-US" sz="2300">
                <a:solidFill>
                  <a:srgbClr val="161D26"/>
                </a:solidFill>
                <a:latin typeface="Garamond"/>
                <a:ea typeface="Garamond"/>
                <a:cs typeface="Garamond"/>
                <a:sym typeface="Garamond"/>
              </a:rPr>
              <a:t>This will help more people to qualify for SSI and increase some SSI payment amounts.</a:t>
            </a:r>
            <a:endParaRPr sz="2300">
              <a:solidFill>
                <a:srgbClr val="161D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300"/>
              <a:buFont typeface="Garamond"/>
              <a:buChar char="❖"/>
            </a:pPr>
            <a:r>
              <a:rPr b="1" lang="en-US" sz="2500" u="sng">
                <a:solidFill>
                  <a:schemeClr val="hlink"/>
                </a:solidFill>
                <a:highlight>
                  <a:srgbClr val="FFFFFF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Read here</a:t>
            </a:r>
            <a:endParaRPr sz="2300">
              <a:solidFill>
                <a:srgbClr val="161D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2740150" y="125825"/>
            <a:ext cx="58293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latin typeface="Garamond"/>
                <a:ea typeface="Garamond"/>
                <a:cs typeface="Garamond"/>
                <a:sym typeface="Garamond"/>
              </a:rPr>
              <a:t>Expanding the Definition of a “Public Assistance” Household</a:t>
            </a:r>
            <a:endParaRPr b="1" sz="34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" type="body"/>
          </p:nvPr>
        </p:nvSpPr>
        <p:spPr>
          <a:xfrm>
            <a:off x="628650" y="1688275"/>
            <a:ext cx="7886700" cy="44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b="1" lang="en-US" sz="24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9/30:</a:t>
            </a:r>
            <a:r>
              <a:rPr lang="en-US" sz="24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SSI recipients will no longer have to report food/groceries, will not be penalized if receiving food assistance from family and friends, and see less month to month variability with their SSI benefits.</a:t>
            </a:r>
            <a:endParaRPr sz="24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Food will not be calculated as part of ISM and not counted as “income.”</a:t>
            </a:r>
            <a:endParaRPr sz="24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Many SSI recipients will see their benefit increase and no longer worry about reporting food/grocery expenditures.</a:t>
            </a:r>
            <a:endParaRPr sz="24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400"/>
              <a:buFont typeface="Garamond"/>
              <a:buChar char="❖"/>
            </a:pPr>
            <a:r>
              <a:rPr b="1" lang="en-US" sz="2400" u="sng">
                <a:solidFill>
                  <a:schemeClr val="hlink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Read here</a:t>
            </a:r>
            <a:endParaRPr b="1" sz="24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2740150" y="136325"/>
            <a:ext cx="6204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latin typeface="Garamond"/>
                <a:ea typeface="Garamond"/>
                <a:cs typeface="Garamond"/>
                <a:sym typeface="Garamond"/>
              </a:rPr>
              <a:t>Removing Food from In-Kind Support and Maintenance (ISM) Calculations</a:t>
            </a:r>
            <a:endParaRPr b="1" sz="32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4450" y="5186800"/>
            <a:ext cx="2255076" cy="150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" type="body"/>
          </p:nvPr>
        </p:nvSpPr>
        <p:spPr>
          <a:xfrm>
            <a:off x="628650" y="1829950"/>
            <a:ext cx="7886700" cy="4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Currently, in all but 7 states, if the SSI recipient is a renter and their landlord is a parent or adult </a:t>
            </a: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child</a:t>
            </a: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, SSA determines if the recipient is being charged less than they would charge another person.</a:t>
            </a:r>
            <a:endParaRPr sz="23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619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100"/>
              <a:buFont typeface="Garamond"/>
              <a:buChar char="➢"/>
            </a:pPr>
            <a:r>
              <a:rPr lang="en-US" sz="21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This can result in a reduction of the SSI benefit.</a:t>
            </a:r>
            <a:endParaRPr sz="21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b="1"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9/30:</a:t>
            </a: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Now extends to all states that if a person pays rent equal to or greater than </a:t>
            </a:r>
            <a:r>
              <a:rPr b="1"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"Presumed Maximum Value," (PMV)</a:t>
            </a: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 SSA assumes the rent is under a business arrangement and will not reduce the SSI benefit.</a:t>
            </a:r>
            <a:endParaRPr sz="23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Garamond"/>
              <a:buChar char="❖"/>
            </a:pPr>
            <a:r>
              <a:rPr lang="en-US" sz="2300">
                <a:solidFill>
                  <a:srgbClr val="161D26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</a:rPr>
              <a:t>The SSI recipient is not considered to be receiving ISM when the amount of monthly required rent for the property equals or exceeds PMV.</a:t>
            </a:r>
            <a:endParaRPr sz="23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61D26"/>
              </a:buClr>
              <a:buSzPts val="2300"/>
              <a:buFont typeface="Garamond"/>
              <a:buChar char="❖"/>
            </a:pPr>
            <a:r>
              <a:rPr b="1" lang="en-US" sz="2300" u="sng">
                <a:solidFill>
                  <a:schemeClr val="hlink"/>
                </a:solidFill>
                <a:highlight>
                  <a:schemeClr val="lt1"/>
                </a:highlight>
                <a:latin typeface="Garamond"/>
                <a:ea typeface="Garamond"/>
                <a:cs typeface="Garamond"/>
                <a:sym typeface="Garamond"/>
                <a:hlinkClick r:id="rId3"/>
              </a:rPr>
              <a:t>Read here</a:t>
            </a:r>
            <a:endParaRPr b="1" sz="2300">
              <a:solidFill>
                <a:srgbClr val="161D26"/>
              </a:solidFill>
              <a:highlight>
                <a:schemeClr val="lt1"/>
              </a:highlight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9"/>
          <p:cNvSpPr txBox="1"/>
          <p:nvPr>
            <p:ph type="title"/>
          </p:nvPr>
        </p:nvSpPr>
        <p:spPr>
          <a:xfrm>
            <a:off x="2740150" y="62925"/>
            <a:ext cx="6225600" cy="12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Garamond"/>
                <a:ea typeface="Garamond"/>
                <a:cs typeface="Garamond"/>
                <a:sym typeface="Garamond"/>
              </a:rPr>
              <a:t>Expanding SSI Rental Subsidy Policy</a:t>
            </a:r>
            <a:endParaRPr b="1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28662" y="182994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The Arc of NJ Health Care Advocacy Social Security Resources</a:t>
            </a:r>
            <a:endParaRPr/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18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thearcnjhealthcareadvocacy.org</a:t>
            </a:r>
            <a:endParaRPr b="1" sz="27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Arc of NJ Family Institute Social Security Go Bag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thearcfamilyinstitute.org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❖"/>
            </a:pPr>
            <a:r>
              <a:rPr lang="en-US" sz="2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Social Security Administration Website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aramond"/>
              <a:buChar char="➢"/>
            </a:pP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SSA.gov</a:t>
            </a:r>
            <a:endParaRPr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09550" lvl="0" marL="1714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❖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Subscribe to our email list at </a:t>
            </a:r>
            <a:r>
              <a:rPr b="1" lang="en-US" sz="24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arcnj.org</a:t>
            </a:r>
            <a:endParaRPr b="1" sz="2400">
              <a:latin typeface="Garamond"/>
              <a:ea typeface="Garamond"/>
              <a:cs typeface="Garamond"/>
              <a:sym typeface="Garamond"/>
            </a:endParaRPr>
          </a:p>
          <a:p>
            <a:pPr indent="-209550" lvl="1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aramond"/>
              <a:buChar char="➢"/>
            </a:pPr>
            <a:r>
              <a:rPr lang="en-US" sz="2400">
                <a:latin typeface="Garamond"/>
                <a:ea typeface="Garamond"/>
                <a:cs typeface="Garamond"/>
                <a:sym typeface="Garamond"/>
              </a:rPr>
              <a:t>Scroll to to the bottom of the page and click “Health care issues” then the subscribe button. </a:t>
            </a:r>
            <a:endParaRPr b="1" sz="2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2740152" y="353500"/>
            <a:ext cx="58293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US" sz="4000">
                <a:latin typeface="Garamond"/>
                <a:ea typeface="Garamond"/>
                <a:cs typeface="Garamond"/>
                <a:sym typeface="Garamond"/>
              </a:rPr>
              <a:t>More Information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c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