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7010400" cy="9296400"/>
  <p:embeddedFontLst>
    <p:embeddedFont>
      <p:font typeface="Garamond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Garamond-regular.fntdata"/><Relationship Id="rId14" Type="http://schemas.openxmlformats.org/officeDocument/2006/relationships/slide" Target="slides/slide9.xml"/><Relationship Id="rId17" Type="http://schemas.openxmlformats.org/officeDocument/2006/relationships/font" Target="fonts/Garamond-italic.fntdata"/><Relationship Id="rId16" Type="http://schemas.openxmlformats.org/officeDocument/2006/relationships/font" Target="fonts/Garamon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Garamond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8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1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2" name="Google Shape;32;p4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2ba94ce6216_0_55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8" name="Google Shape;38;g2ba94ce6216_0_55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2ba94ce6216_0_4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45" name="Google Shape;45;g2ba94ce6216_0_4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2ba94ce6216_0_9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51" name="Google Shape;51;g2ba94ce6216_0_9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0bd539f958_0_1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57" name="Google Shape;57;g30bd539f958_0_1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0bd539f958_0_7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63" name="Google Shape;63;g30bd539f958_0_7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c221c9535c_0_0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c221c9535c_0_0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g2c221c9535c_0_0:notes"/>
          <p:cNvSpPr txBox="1"/>
          <p:nvPr>
            <p:ph idx="12" type="sldNum"/>
          </p:nvPr>
        </p:nvSpPr>
        <p:spPr>
          <a:xfrm>
            <a:off x="3970338" y="8829675"/>
            <a:ext cx="3038400" cy="466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ba94ce6216_0_60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76" name="Google Shape;76;g2ba94ce6216_0_60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idx="1" type="body"/>
          </p:nvPr>
        </p:nvSpPr>
        <p:spPr>
          <a:xfrm>
            <a:off x="402091" y="1690684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1" name="Google Shape;2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10800000">
            <a:off x="1690008" y="-7483"/>
            <a:ext cx="7453993" cy="1404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2"/>
          <p:cNvPicPr preferRelativeResize="0"/>
          <p:nvPr/>
        </p:nvPicPr>
        <p:blipFill rotWithShape="1">
          <a:blip r:embed="rId3">
            <a:alphaModFix/>
          </a:blip>
          <a:srcRect b="8889" l="0" r="0" t="5696"/>
          <a:stretch/>
        </p:blipFill>
        <p:spPr>
          <a:xfrm>
            <a:off x="76200" y="124499"/>
            <a:ext cx="1964192" cy="125185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"/>
          <p:cNvSpPr txBox="1"/>
          <p:nvPr>
            <p:ph type="title"/>
          </p:nvPr>
        </p:nvSpPr>
        <p:spPr>
          <a:xfrm>
            <a:off x="3154476" y="50794"/>
            <a:ext cx="58293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687946" y="0"/>
            <a:ext cx="7456054" cy="14022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1"/>
          <p:cNvPicPr preferRelativeResize="0"/>
          <p:nvPr/>
        </p:nvPicPr>
        <p:blipFill rotWithShape="1">
          <a:blip r:embed="rId2">
            <a:alphaModFix/>
          </a:blip>
          <a:srcRect b="8889" l="0" r="0" t="5696"/>
          <a:stretch/>
        </p:blipFill>
        <p:spPr>
          <a:xfrm>
            <a:off x="76200" y="124499"/>
            <a:ext cx="1964192" cy="125185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healthcareadvocacy@arcnj.org" TargetMode="External"/><Relationship Id="rId4" Type="http://schemas.openxmlformats.org/officeDocument/2006/relationships/hyperlink" Target="mailto:healthcareadvocacy@arcnj.org" TargetMode="External"/><Relationship Id="rId5" Type="http://schemas.openxmlformats.org/officeDocument/2006/relationships/hyperlink" Target="https://www.arcnj.org/programs/health-care-advocacy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ssa.gov/apply/ssi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mahs-nj.my.site.com/familycare/quickstart" TargetMode="External"/><Relationship Id="rId4" Type="http://schemas.openxmlformats.org/officeDocument/2006/relationships/hyperlink" Target="https://www.nj.gov/humanservices/njsnap/home/cbss.shtml" TargetMode="External"/><Relationship Id="rId5" Type="http://schemas.openxmlformats.org/officeDocument/2006/relationships/hyperlink" Target="https://www.nj.gov/humanservices/dmahs/clients/medicaid/abd/ABD_Application.pdf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arcnj.org/programs/health-care-advocacy/" TargetMode="External"/><Relationship Id="rId4" Type="http://schemas.openxmlformats.org/officeDocument/2006/relationships/hyperlink" Target="https://www.arcnj.org/" TargetMode="External"/><Relationship Id="rId5" Type="http://schemas.openxmlformats.org/officeDocument/2006/relationships/hyperlink" Target="https://njfamilycare.dhs.state.nj.us/" TargetMode="External"/><Relationship Id="rId6" Type="http://schemas.openxmlformats.org/officeDocument/2006/relationships/hyperlink" Target="https://njfamilycare.dhs.state.nj.us/" TargetMode="External"/><Relationship Id="rId7" Type="http://schemas.openxmlformats.org/officeDocument/2006/relationships/hyperlink" Target="https://www.nj.gov/humanservices/dmahs/clients/medicaid/" TargetMode="External"/><Relationship Id="rId8" Type="http://schemas.openxmlformats.org/officeDocument/2006/relationships/hyperlink" Target="https://www.nj.gov/humanservices/dmahs/clients/medicai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/>
          <p:nvPr>
            <p:ph idx="1" type="body"/>
          </p:nvPr>
        </p:nvSpPr>
        <p:spPr>
          <a:xfrm>
            <a:off x="628650" y="4383250"/>
            <a:ext cx="7886700" cy="22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5490"/>
              <a:buNone/>
            </a:pPr>
            <a:r>
              <a:rPr b="1" lang="en-US" sz="2550">
                <a:latin typeface="Arial"/>
                <a:ea typeface="Arial"/>
                <a:cs typeface="Arial"/>
                <a:sym typeface="Arial"/>
              </a:rPr>
              <a:t>Connor Griffin, MPH</a:t>
            </a:r>
            <a:endParaRPr sz="2550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lang="en-US" sz="2118">
                <a:latin typeface="Arial"/>
                <a:ea typeface="Arial"/>
                <a:cs typeface="Arial"/>
                <a:sym typeface="Arial"/>
              </a:rPr>
              <a:t>Director, Health Care Advocacy Program</a:t>
            </a:r>
            <a:endParaRPr sz="1018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lang="en-US" sz="2118">
                <a:latin typeface="Arial"/>
                <a:ea typeface="Arial"/>
                <a:cs typeface="Arial"/>
                <a:sym typeface="Arial"/>
              </a:rPr>
              <a:t>The Arc of New Jersey</a:t>
            </a:r>
            <a:endParaRPr sz="1018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b="1" lang="en-US" sz="2118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healthcareadvocacy</a:t>
            </a:r>
            <a:r>
              <a:rPr b="1" lang="en-US" sz="2118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@arcnj.org</a:t>
            </a:r>
            <a:endParaRPr b="1" sz="2118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b="1" lang="en-US" sz="2118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thearcnjhealthcareadvocacy.org</a:t>
            </a:r>
            <a:endParaRPr b="1" sz="2118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3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3200">
              <a:solidFill>
                <a:srgbClr val="7030A0"/>
              </a:solidFill>
            </a:endParaRPr>
          </a:p>
        </p:txBody>
      </p:sp>
      <p:sp>
        <p:nvSpPr>
          <p:cNvPr id="29" name="Google Shape;29;p3"/>
          <p:cNvSpPr txBox="1"/>
          <p:nvPr>
            <p:ph type="title"/>
          </p:nvPr>
        </p:nvSpPr>
        <p:spPr>
          <a:xfrm>
            <a:off x="533400" y="1461375"/>
            <a:ext cx="8077200" cy="23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None/>
            </a:pPr>
            <a:b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Catching Up with Connor</a:t>
            </a:r>
            <a:endParaRPr b="1" i="1" sz="32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None/>
            </a:pPr>
            <a:r>
              <a:t/>
            </a:r>
            <a:endParaRPr b="1" i="1" sz="32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None/>
            </a:pPr>
            <a: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Medicaid &amp; Social Security </a:t>
            </a:r>
            <a:endParaRPr b="1" i="1" sz="32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None/>
            </a:pPr>
            <a: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Disability Determinations</a:t>
            </a:r>
            <a:endParaRPr b="1" i="1" sz="32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/>
          <p:nvPr>
            <p:ph idx="1" type="body"/>
          </p:nvPr>
        </p:nvSpPr>
        <p:spPr>
          <a:xfrm>
            <a:off x="415350" y="1829950"/>
            <a:ext cx="8313300" cy="37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116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40"/>
              <a:buFont typeface="Noto Sans Symbols"/>
              <a:buChar char="❖"/>
            </a:pPr>
            <a:r>
              <a:rPr lang="en-US" sz="244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NJ FamilyCare = NJ Medicaid</a:t>
            </a:r>
            <a:endParaRPr sz="244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9116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40"/>
              <a:buFont typeface="Noto Sans Symbols"/>
              <a:buChar char="❖"/>
            </a:pPr>
            <a:r>
              <a:rPr lang="en-US" sz="244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2 main </a:t>
            </a:r>
            <a:r>
              <a:rPr lang="en-US" sz="244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types</a:t>
            </a:r>
            <a:r>
              <a:rPr lang="en-US" sz="244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 of Medicaid:</a:t>
            </a:r>
            <a:endParaRPr sz="244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12090" lvl="1" marL="5143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40"/>
              <a:buFont typeface="Noto Sans Symbols"/>
              <a:buChar char="➢"/>
            </a:pPr>
            <a:r>
              <a:rPr b="1" lang="en-US" sz="2440">
                <a:latin typeface="Garamond"/>
                <a:ea typeface="Garamond"/>
                <a:cs typeface="Garamond"/>
                <a:sym typeface="Garamond"/>
              </a:rPr>
              <a:t>NJ FamilyCare</a:t>
            </a:r>
            <a:r>
              <a:rPr lang="en-US" sz="2440">
                <a:latin typeface="Garamond"/>
                <a:ea typeface="Garamond"/>
                <a:cs typeface="Garamond"/>
                <a:sym typeface="Garamond"/>
              </a:rPr>
              <a:t>, covering children under 19, lower income adults, and pregnant women</a:t>
            </a:r>
            <a:endParaRPr sz="2440">
              <a:latin typeface="Garamond"/>
              <a:ea typeface="Garamond"/>
              <a:cs typeface="Garamond"/>
              <a:sym typeface="Garamond"/>
            </a:endParaRPr>
          </a:p>
          <a:p>
            <a:pPr indent="-212090" lvl="1" marL="5143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40"/>
              <a:buFont typeface="Noto Sans Symbols"/>
              <a:buChar char="➢"/>
            </a:pPr>
            <a:r>
              <a:rPr b="1" lang="en-US" sz="2440">
                <a:latin typeface="Garamond"/>
                <a:ea typeface="Garamond"/>
                <a:cs typeface="Garamond"/>
                <a:sym typeface="Garamond"/>
              </a:rPr>
              <a:t>Aged, Blind, or Disabled (ABD)</a:t>
            </a:r>
            <a:r>
              <a:rPr lang="en-US" sz="2440">
                <a:latin typeface="Garamond"/>
                <a:ea typeface="Garamond"/>
                <a:cs typeface="Garamond"/>
                <a:sym typeface="Garamond"/>
              </a:rPr>
              <a:t>, covering people 65 and older, and </a:t>
            </a:r>
            <a:r>
              <a:rPr lang="en-US" sz="2440" u="sng">
                <a:latin typeface="Garamond"/>
                <a:ea typeface="Garamond"/>
                <a:cs typeface="Garamond"/>
                <a:sym typeface="Garamond"/>
              </a:rPr>
              <a:t>people determined blind or disabled by Social Security or the state</a:t>
            </a:r>
            <a:endParaRPr sz="220"/>
          </a:p>
        </p:txBody>
      </p:sp>
      <p:sp>
        <p:nvSpPr>
          <p:cNvPr id="35" name="Google Shape;35;p4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NJ FamilyCare/Medicaid</a:t>
            </a:r>
            <a:r>
              <a:rPr b="1" lang="en-US" sz="4400">
                <a:latin typeface="Garamond"/>
                <a:ea typeface="Garamond"/>
                <a:cs typeface="Garamond"/>
                <a:sym typeface="Garamond"/>
              </a:rPr>
              <a:t> 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96750" y="1829950"/>
            <a:ext cx="8350500" cy="48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NJ FamilyCare, Affordable Care Act (ACA) expansion Medicaid, or “MAGI” (Modified Adjusted Gross Income) Medicaid 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b="1"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Eligibility is only income, not on an individual having a disability</a:t>
            </a:r>
            <a:endParaRPr b="1"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Maximum gross income of $1,732/month for a single person (2024)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ABD Medicaid is usually a better option if an individual has a disability and is eligible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680"/>
              <a:buNone/>
            </a:pPr>
            <a:r>
              <a:t/>
            </a:r>
            <a:endParaRPr sz="2200"/>
          </a:p>
          <a:p>
            <a:pPr indent="-23622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None/>
            </a:pPr>
            <a:r>
              <a:t/>
            </a:r>
            <a:endParaRPr b="1"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  <p:sp>
        <p:nvSpPr>
          <p:cNvPr id="41" name="Google Shape;41;p5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3700">
                <a:latin typeface="Garamond"/>
                <a:ea typeface="Garamond"/>
                <a:cs typeface="Garamond"/>
                <a:sym typeface="Garamond"/>
              </a:rPr>
              <a:t>MAGI/ACA Medicaid</a:t>
            </a:r>
            <a:r>
              <a:rPr b="1" lang="en-US" sz="4100">
                <a:latin typeface="Garamond"/>
                <a:ea typeface="Garamond"/>
                <a:cs typeface="Garamond"/>
                <a:sym typeface="Garamond"/>
              </a:rPr>
              <a:t> 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42" name="Google Shape;42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42050" y="4370615"/>
            <a:ext cx="3997450" cy="23091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ABD </a:t>
            </a: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Medicaid</a:t>
            </a:r>
            <a:r>
              <a:rPr b="1" lang="en-US" sz="4400">
                <a:latin typeface="Garamond"/>
                <a:ea typeface="Garamond"/>
                <a:cs typeface="Garamond"/>
                <a:sym typeface="Garamond"/>
              </a:rPr>
              <a:t> 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48" name="Google Shape;48;p6"/>
          <p:cNvSpPr txBox="1"/>
          <p:nvPr>
            <p:ph idx="1" type="body"/>
          </p:nvPr>
        </p:nvSpPr>
        <p:spPr>
          <a:xfrm>
            <a:off x="396750" y="1819450"/>
            <a:ext cx="8350500" cy="48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Aged, Blind, Disabled (ABD) Medicaid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b="1"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Eligibility is dependent upon a person being blind or having a disability</a:t>
            </a:r>
            <a:endParaRPr b="1"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714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Garamond"/>
              <a:buChar char="➢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In addition to meeting financial eligibility criteria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If a person qualifies for Supplemental Security Income (SSI) in NJ, they automatically have ABD Medicaid. 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Can apply for SSI on the Social Security website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➢"/>
            </a:pPr>
            <a:r>
              <a:rPr lang="en-US" sz="24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3"/>
              </a:rPr>
              <a:t>https://www.ssa.gov/apply/ssi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/>
          <p:nvPr>
            <p:ph idx="1" type="body"/>
          </p:nvPr>
        </p:nvSpPr>
        <p:spPr>
          <a:xfrm>
            <a:off x="628650" y="1829951"/>
            <a:ext cx="7886700" cy="48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13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Noto Sans Symbols"/>
              <a:buChar char="❖"/>
            </a:pPr>
            <a:r>
              <a:rPr lang="en-US" sz="26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SSI application includes submitting information about a person’s disability</a:t>
            </a:r>
            <a:endParaRPr sz="26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4013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Garamond"/>
              <a:buChar char="❖"/>
            </a:pPr>
            <a:r>
              <a:rPr lang="en-US" sz="26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Someone is </a:t>
            </a:r>
            <a:r>
              <a:rPr lang="en-US" sz="26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determined</a:t>
            </a:r>
            <a:r>
              <a:rPr lang="en-US" sz="26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 to meet Social Security’s definition of a </a:t>
            </a:r>
            <a:r>
              <a:rPr lang="en-US" sz="26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disability</a:t>
            </a:r>
            <a:r>
              <a:rPr lang="en-US" sz="26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 in </a:t>
            </a:r>
            <a:r>
              <a:rPr lang="en-US" sz="26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qualifying</a:t>
            </a:r>
            <a:r>
              <a:rPr lang="en-US" sz="26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 for SSI</a:t>
            </a:r>
            <a:endParaRPr sz="26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222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Garamond"/>
              <a:buChar char="➢"/>
            </a:pPr>
            <a:r>
              <a:rPr lang="en-US" sz="26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Also can apply in the instance of SSDI (Social Security Disability Insurance)</a:t>
            </a:r>
            <a:endParaRPr sz="26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222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Garamond"/>
              <a:buChar char="❖"/>
            </a:pPr>
            <a:r>
              <a:rPr lang="en-US" sz="26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Someone can qualify, if needed, for a different type of ABD Medicaid with this disability determination from Social Security</a:t>
            </a:r>
            <a:endParaRPr sz="26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54" name="Google Shape;54;p7"/>
          <p:cNvSpPr txBox="1"/>
          <p:nvPr>
            <p:ph type="title"/>
          </p:nvPr>
        </p:nvSpPr>
        <p:spPr>
          <a:xfrm>
            <a:off x="2740150" y="220200"/>
            <a:ext cx="5829300" cy="10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3600">
                <a:latin typeface="Garamond"/>
                <a:ea typeface="Garamond"/>
                <a:cs typeface="Garamond"/>
                <a:sym typeface="Garamond"/>
              </a:rPr>
              <a:t>Social Security Disability Determination</a:t>
            </a:r>
            <a:endParaRPr sz="29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idx="1" type="body"/>
          </p:nvPr>
        </p:nvSpPr>
        <p:spPr>
          <a:xfrm>
            <a:off x="628650" y="1850926"/>
            <a:ext cx="7886700" cy="48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22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Garamond"/>
              <a:buChar char="❖"/>
            </a:pPr>
            <a:r>
              <a:rPr lang="en-US" sz="26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If a person has no history of SSI or SSDI, there is likely </a:t>
            </a:r>
            <a:r>
              <a:rPr b="1" lang="en-US" sz="2600" u="sng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not</a:t>
            </a:r>
            <a:r>
              <a:rPr lang="en-US" sz="26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 an official disability determination from Social Security.</a:t>
            </a:r>
            <a:endParaRPr sz="26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222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Garamond"/>
              <a:buChar char="❖"/>
            </a:pPr>
            <a:r>
              <a:rPr lang="en-US" sz="26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If a person qualifies for ACA/MAGI Medicaid, it is not needed.</a:t>
            </a:r>
            <a:endParaRPr sz="26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222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Garamond"/>
              <a:buChar char="➢"/>
            </a:pPr>
            <a:r>
              <a:rPr lang="en-US" sz="26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BUT, if a person needs to qualify for ABD Medicaid, a disability determination is needed for approval</a:t>
            </a:r>
            <a:endParaRPr sz="26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222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Garamond"/>
              <a:buChar char="❖"/>
            </a:pPr>
            <a:r>
              <a:rPr lang="en-US" sz="26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A Social Security/SSI application is not required, a disability determination is possible through the Division of Medical Assistance and Health Services (DMAHS) state Medical Review Team (MRT)</a:t>
            </a:r>
            <a:endParaRPr sz="26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60" name="Google Shape;60;p8"/>
          <p:cNvSpPr txBox="1"/>
          <p:nvPr>
            <p:ph type="title"/>
          </p:nvPr>
        </p:nvSpPr>
        <p:spPr>
          <a:xfrm>
            <a:off x="2740150" y="220200"/>
            <a:ext cx="5829300" cy="10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3600">
                <a:latin typeface="Garamond"/>
                <a:ea typeface="Garamond"/>
                <a:cs typeface="Garamond"/>
                <a:sym typeface="Garamond"/>
              </a:rPr>
              <a:t>Medicaid</a:t>
            </a:r>
            <a:r>
              <a:rPr b="1" lang="en-US" sz="3600">
                <a:latin typeface="Garamond"/>
                <a:ea typeface="Garamond"/>
                <a:cs typeface="Garamond"/>
                <a:sym typeface="Garamond"/>
              </a:rPr>
              <a:t> Disability Determination</a:t>
            </a:r>
            <a:endParaRPr sz="29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/>
          <p:nvPr>
            <p:ph idx="1" type="body"/>
          </p:nvPr>
        </p:nvSpPr>
        <p:spPr>
          <a:xfrm>
            <a:off x="628650" y="1819451"/>
            <a:ext cx="7886700" cy="48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746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300"/>
              <a:buFont typeface="Garamond"/>
              <a:buChar char="❖"/>
            </a:pPr>
            <a:r>
              <a:rPr b="1" lang="en-US" sz="2300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If there is no Social Security disability determination, ABD Medicaid will require a MRT review</a:t>
            </a:r>
            <a:endParaRPr b="1" sz="2300" u="sng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3746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Font typeface="Garamond"/>
              <a:buChar char="❖"/>
            </a:pPr>
            <a:r>
              <a:rPr lang="en-US" sz="2300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Important to fill out a PA-5 and PA-6 form as part of the process for the MRT</a:t>
            </a:r>
            <a:endParaRPr sz="23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3746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Font typeface="Garamond"/>
              <a:buChar char="➢"/>
            </a:pPr>
            <a:r>
              <a:rPr lang="en-US" sz="2300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If a person fills out the ABD Medicaid application, you will be asked to submit these forms</a:t>
            </a:r>
            <a:endParaRPr sz="23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3746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Font typeface="Garamond"/>
              <a:buChar char="❖"/>
            </a:pPr>
            <a:r>
              <a:rPr lang="en-US" sz="2300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Also recommend submitting any medical records supporting his disability in order to have an MRT determination made. </a:t>
            </a:r>
            <a:endParaRPr sz="23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3746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Font typeface="Garamond"/>
              <a:buChar char="➢"/>
            </a:pPr>
            <a:r>
              <a:rPr lang="en-US" sz="2300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IEPs, medical evaluations, assessments, medications, etc. </a:t>
            </a:r>
            <a:endParaRPr sz="23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3746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Font typeface="Garamond"/>
              <a:buChar char="❖"/>
            </a:pPr>
            <a:r>
              <a:rPr lang="en-US" sz="2300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If approved by the MRT, the person is then assessed for an appropriate ABD Medicaid program.</a:t>
            </a:r>
            <a:endParaRPr sz="23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3746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Font typeface="Garamond"/>
              <a:buChar char="➢"/>
            </a:pPr>
            <a:r>
              <a:rPr lang="en-US" sz="2300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Evaluate financial eligibility.</a:t>
            </a:r>
            <a:endParaRPr sz="23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66" name="Google Shape;66;p9"/>
          <p:cNvSpPr txBox="1"/>
          <p:nvPr>
            <p:ph type="title"/>
          </p:nvPr>
        </p:nvSpPr>
        <p:spPr>
          <a:xfrm>
            <a:off x="2740150" y="220200"/>
            <a:ext cx="5829300" cy="10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3600">
                <a:latin typeface="Garamond"/>
                <a:ea typeface="Garamond"/>
                <a:cs typeface="Garamond"/>
                <a:sym typeface="Garamond"/>
              </a:rPr>
              <a:t>Medicaid Disability Determination</a:t>
            </a:r>
            <a:endParaRPr sz="29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/>
          <p:nvPr/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Apply for Medicaid</a:t>
            </a:r>
            <a:endParaRPr sz="33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73" name="Google Shape;73;p10"/>
          <p:cNvSpPr txBox="1"/>
          <p:nvPr/>
        </p:nvSpPr>
        <p:spPr>
          <a:xfrm>
            <a:off x="628662" y="1882369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862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Online via the NJ FamilyCare website (usually easiest)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lang="en-US" sz="2400" u="sng">
                <a:solidFill>
                  <a:srgbClr val="0563C1"/>
                </a:solidFill>
                <a:latin typeface="Garamond"/>
                <a:ea typeface="Garamond"/>
                <a:cs typeface="Garamond"/>
                <a:sym typeface="Garamon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Apply here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In person at your local County Board of Social Services office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lang="en-US" sz="2400" u="sng">
                <a:solidFill>
                  <a:srgbClr val="0563C1"/>
                </a:solidFill>
                <a:latin typeface="Garamond"/>
                <a:ea typeface="Garamond"/>
                <a:cs typeface="Garamond"/>
                <a:sym typeface="Garamond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Find your local office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Print the application, fill in out, and mail it in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lang="en-US" sz="2400" u="sng">
                <a:solidFill>
                  <a:srgbClr val="0563C1"/>
                </a:solidFill>
                <a:latin typeface="Garamond"/>
                <a:ea typeface="Garamond"/>
                <a:cs typeface="Garamond"/>
                <a:sym typeface="Garamond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 pdf of the application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Call NJ FamilyCare 1-800-701-0710 (TTY: 711) for assistance</a:t>
            </a:r>
            <a:endParaRPr sz="2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628650" y="1840451"/>
            <a:ext cx="7886700" cy="481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3200" lvl="0" marL="17145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Garamond"/>
              <a:buChar char="❖"/>
            </a:pPr>
            <a:r>
              <a:rPr b="1" lang="en-US" sz="2300">
                <a:latin typeface="Garamond"/>
                <a:ea typeface="Garamond"/>
                <a:cs typeface="Garamond"/>
                <a:sym typeface="Garamond"/>
              </a:rPr>
              <a:t>The Arc of New Jersey Health Care Advocacy Program</a:t>
            </a:r>
            <a:endParaRPr b="1" sz="2000"/>
          </a:p>
          <a:p>
            <a:pPr indent="-203200" lvl="1" marL="514350" rtl="0" algn="l">
              <a:lnSpc>
                <a:spcPct val="95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Garamond"/>
              <a:buChar char="➢"/>
            </a:pPr>
            <a:r>
              <a:rPr lang="en-US" sz="2318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3"/>
              </a:rPr>
              <a:t>thearcnjhealthcareadvocacy.org</a:t>
            </a:r>
            <a:endParaRPr sz="2300">
              <a:latin typeface="Garamond"/>
              <a:ea typeface="Garamond"/>
              <a:cs typeface="Garamond"/>
              <a:sym typeface="Garamond"/>
            </a:endParaRPr>
          </a:p>
          <a:p>
            <a:pPr indent="0" lvl="0" marL="514350" rtl="0" algn="l">
              <a:lnSpc>
                <a:spcPct val="95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Garamond"/>
              <a:ea typeface="Garamond"/>
              <a:cs typeface="Garamond"/>
              <a:sym typeface="Garamond"/>
            </a:endParaRPr>
          </a:p>
          <a:p>
            <a:pPr indent="-203200" lvl="0" marL="17145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300"/>
              <a:buFont typeface="Garamond"/>
              <a:buChar char="❖"/>
            </a:pPr>
            <a:r>
              <a:rPr lang="en-US" sz="2300">
                <a:latin typeface="Garamond"/>
                <a:ea typeface="Garamond"/>
                <a:cs typeface="Garamond"/>
                <a:sym typeface="Garamond"/>
              </a:rPr>
              <a:t>Subscribe to our email list at </a:t>
            </a:r>
            <a:r>
              <a:rPr lang="en-US" sz="23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4"/>
              </a:rPr>
              <a:t>arcnj.org</a:t>
            </a:r>
            <a:endParaRPr sz="2300">
              <a:latin typeface="Garamond"/>
              <a:ea typeface="Garamond"/>
              <a:cs typeface="Garamond"/>
              <a:sym typeface="Garamond"/>
            </a:endParaRPr>
          </a:p>
          <a:p>
            <a:pPr indent="-203200" lvl="1" marL="51435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300"/>
              <a:buFont typeface="Garamond"/>
              <a:buChar char="➢"/>
            </a:pPr>
            <a:r>
              <a:rPr lang="en-US" sz="2300">
                <a:latin typeface="Garamond"/>
                <a:ea typeface="Garamond"/>
                <a:cs typeface="Garamond"/>
                <a:sym typeface="Garamond"/>
              </a:rPr>
              <a:t>Scroll to the bottom of the page and click “Health care issues” then the subscribe button. </a:t>
            </a:r>
            <a:endParaRPr sz="2300">
              <a:latin typeface="Garamond"/>
              <a:ea typeface="Garamond"/>
              <a:cs typeface="Garamond"/>
              <a:sym typeface="Garamond"/>
            </a:endParaRPr>
          </a:p>
          <a:p>
            <a:pPr indent="0" lvl="0" marL="51435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Garamond"/>
              <a:ea typeface="Garamond"/>
              <a:cs typeface="Garamond"/>
              <a:sym typeface="Garamond"/>
            </a:endParaRPr>
          </a:p>
          <a:p>
            <a:pPr indent="-203200" lvl="0" marL="17145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SzPts val="2300"/>
              <a:buFont typeface="Garamond"/>
              <a:buChar char="❖"/>
            </a:pPr>
            <a:r>
              <a:rPr b="1" lang="en-US" sz="2300">
                <a:uFill>
                  <a:noFill/>
                </a:uFill>
                <a:latin typeface="Garamond"/>
                <a:ea typeface="Garamond"/>
                <a:cs typeface="Garamond"/>
                <a:sym typeface="Garamond"/>
                <a:hlinkClick r:id="rId5"/>
              </a:rPr>
              <a:t>NJ FamilyCare/Medicaid</a:t>
            </a:r>
            <a:endParaRPr b="1" sz="2300">
              <a:latin typeface="Garamond"/>
              <a:ea typeface="Garamond"/>
              <a:cs typeface="Garamond"/>
              <a:sym typeface="Garamond"/>
            </a:endParaRPr>
          </a:p>
          <a:p>
            <a:pPr indent="-203200" lvl="1" marL="514350" rtl="0" algn="l">
              <a:lnSpc>
                <a:spcPct val="80000"/>
              </a:lnSpc>
              <a:spcBef>
                <a:spcPts val="375"/>
              </a:spcBef>
              <a:spcAft>
                <a:spcPts val="0"/>
              </a:spcAft>
              <a:buSzPts val="2300"/>
              <a:buFont typeface="Garamond"/>
              <a:buChar char="➢"/>
            </a:pPr>
            <a:r>
              <a:rPr lang="en-US" sz="23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6"/>
              </a:rPr>
              <a:t>https://njfamilycare.dhs.state.nj.us/</a:t>
            </a:r>
            <a:endParaRPr sz="2300">
              <a:latin typeface="Garamond"/>
              <a:ea typeface="Garamond"/>
              <a:cs typeface="Garamond"/>
              <a:sym typeface="Garamond"/>
            </a:endParaRPr>
          </a:p>
          <a:p>
            <a:pPr indent="0" lvl="0" marL="51435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Garamond"/>
              <a:ea typeface="Garamond"/>
              <a:cs typeface="Garamond"/>
              <a:sym typeface="Garamond"/>
            </a:endParaRPr>
          </a:p>
          <a:p>
            <a:pPr indent="-203200" lvl="0" marL="17145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300"/>
              <a:buFont typeface="Garamond"/>
              <a:buChar char="❖"/>
            </a:pPr>
            <a:r>
              <a:rPr b="1" lang="en-US" sz="2300">
                <a:uFill>
                  <a:noFill/>
                </a:uFill>
                <a:latin typeface="Garamond"/>
                <a:ea typeface="Garamond"/>
                <a:cs typeface="Garamond"/>
                <a:sym typeface="Garamond"/>
                <a:hlinkClick r:id="rId7"/>
              </a:rPr>
              <a:t>DMAHS NJ FamilyCare/ABD Medicaid</a:t>
            </a:r>
            <a:endParaRPr b="1" sz="2300">
              <a:latin typeface="Garamond"/>
              <a:ea typeface="Garamond"/>
              <a:cs typeface="Garamond"/>
              <a:sym typeface="Garamond"/>
            </a:endParaRPr>
          </a:p>
          <a:p>
            <a:pPr indent="-203200" lvl="1" marL="51435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300"/>
              <a:buFont typeface="Garamond"/>
              <a:buChar char="➢"/>
            </a:pPr>
            <a:r>
              <a:rPr lang="en-US" sz="23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8"/>
              </a:rPr>
              <a:t>https://www.nj.gov/humanservices/dmahs/clients/medicaid/</a:t>
            </a:r>
            <a:endParaRPr sz="230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79" name="Google Shape;79;p11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More Information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rc1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