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  <p:sldMasterId id="2147483861" r:id="rId2"/>
  </p:sldMasterIdLst>
  <p:notesMasterIdLst>
    <p:notesMasterId r:id="rId49"/>
  </p:notesMasterIdLst>
  <p:sldIdLst>
    <p:sldId id="256" r:id="rId3"/>
    <p:sldId id="257" r:id="rId4"/>
    <p:sldId id="267" r:id="rId5"/>
    <p:sldId id="354" r:id="rId6"/>
    <p:sldId id="259" r:id="rId7"/>
    <p:sldId id="260" r:id="rId8"/>
    <p:sldId id="258" r:id="rId9"/>
    <p:sldId id="265" r:id="rId10"/>
    <p:sldId id="353" r:id="rId11"/>
    <p:sldId id="285" r:id="rId12"/>
    <p:sldId id="274" r:id="rId13"/>
    <p:sldId id="270" r:id="rId14"/>
    <p:sldId id="360" r:id="rId15"/>
    <p:sldId id="361" r:id="rId16"/>
    <p:sldId id="363" r:id="rId17"/>
    <p:sldId id="362" r:id="rId18"/>
    <p:sldId id="364" r:id="rId19"/>
    <p:sldId id="386" r:id="rId20"/>
    <p:sldId id="355" r:id="rId21"/>
    <p:sldId id="269" r:id="rId22"/>
    <p:sldId id="268" r:id="rId23"/>
    <p:sldId id="369" r:id="rId24"/>
    <p:sldId id="373" r:id="rId25"/>
    <p:sldId id="370" r:id="rId26"/>
    <p:sldId id="379" r:id="rId27"/>
    <p:sldId id="381" r:id="rId28"/>
    <p:sldId id="383" r:id="rId29"/>
    <p:sldId id="382" r:id="rId30"/>
    <p:sldId id="372" r:id="rId31"/>
    <p:sldId id="375" r:id="rId32"/>
    <p:sldId id="374" r:id="rId33"/>
    <p:sldId id="389" r:id="rId34"/>
    <p:sldId id="371" r:id="rId35"/>
    <p:sldId id="356" r:id="rId36"/>
    <p:sldId id="376" r:id="rId37"/>
    <p:sldId id="377" r:id="rId38"/>
    <p:sldId id="378" r:id="rId39"/>
    <p:sldId id="365" r:id="rId40"/>
    <p:sldId id="366" r:id="rId41"/>
    <p:sldId id="359" r:id="rId42"/>
    <p:sldId id="367" r:id="rId43"/>
    <p:sldId id="388" r:id="rId44"/>
    <p:sldId id="368" r:id="rId45"/>
    <p:sldId id="358" r:id="rId46"/>
    <p:sldId id="385" r:id="rId47"/>
    <p:sldId id="35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EA0B77-1BF0-4648-8DE5-1814B542FED9}" v="45" dt="2024-10-09T18:35:40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AB-4C0C-9DF6-5C1FD30F5238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AB-4C0C-9DF6-5C1FD30F52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9AB-4C0C-9DF6-5C1FD30F52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9AB-4C0C-9DF6-5C1FD30F5238}"/>
              </c:ext>
            </c:extLst>
          </c:dPt>
          <c:cat>
            <c:strRef>
              <c:f>Sheet1!$A$2:$A$5</c:f>
              <c:strCache>
                <c:ptCount val="1"/>
                <c:pt idx="0">
                  <c:v>1st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</c:v>
                </c:pt>
                <c:pt idx="1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AB-4C0C-9DF6-5C1FD30F52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B063-DAE1-41A5-B1AB-2952AE123E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55024-CD7A-4B82-812E-66D2564F0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3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Google Shape;116;p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Google Shape;117;p3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46568" rIns="93162" bIns="4656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2036" name="Google Shape;118;p3:notes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2" tIns="46568" rIns="93162" bIns="46568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000000"/>
              </a:buClr>
              <a:buFont typeface="Arial" pitchFamily="34" charset="0"/>
              <a:buNone/>
            </a:pPr>
            <a:fld id="{0343198B-610C-43C9-8530-BAE754E33B80}" type="slidenum">
              <a:rPr lang="en-US" alt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pPr>
                <a:buClr>
                  <a:srgbClr val="000000"/>
                </a:buClr>
                <a:buFont typeface="Arial" pitchFamily="34" charset="0"/>
                <a:buNone/>
              </a:pPr>
              <a:t>3</a:t>
            </a:fld>
            <a:endParaRPr lang="en-US" altLang="en-US" sz="14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04EE46-7F72-494A-998F-2F1B270640F0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947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bb6b072c7_0_4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2abb6b072c7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55024-CD7A-4B82-812E-66D2564F02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27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423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51745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97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331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81835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92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197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673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43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Schoolbook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rgbClr val="A5A5A5"/>
                </a:solidFill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lvl="1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lvl="2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lvl="3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lvl="4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lvl="5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lvl="6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lvl="7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lvl="8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57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Schoolboo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2240"/>
              <a:buChar char="•"/>
              <a:defRPr sz="2800"/>
            </a:lvl1pPr>
            <a:lvl2pPr marL="914400" lvl="1" indent="-406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800"/>
              <a:buChar char="●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800"/>
              <a:buChar char="●"/>
              <a:defRPr sz="2800"/>
            </a:lvl3pPr>
            <a:lvl4pPr marL="1828800" lvl="3" indent="-406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800"/>
              <a:buChar char="●"/>
              <a:defRPr sz="2800"/>
            </a:lvl4pPr>
            <a:lvl5pPr marL="2286000" lvl="4" indent="-406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800"/>
              <a:buChar char="●"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94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6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Schoolbook"/>
              <a:buNone/>
              <a:defRPr sz="7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rgbClr val="A5A5A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911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261872" y="1828800"/>
            <a:ext cx="448056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6126480" y="1828800"/>
            <a:ext cx="448056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270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solidFill>
                  <a:srgbClr val="A5A5A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1261872" y="2507550"/>
            <a:ext cx="4480560" cy="366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3"/>
          </p:nvPr>
        </p:nvSpPr>
        <p:spPr>
          <a:xfrm>
            <a:off x="6126480" y="1717879"/>
            <a:ext cx="448056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entury Schoolbook"/>
              <a:buNone/>
              <a:defRPr sz="2000" b="0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4"/>
          </p:nvPr>
        </p:nvSpPr>
        <p:spPr>
          <a:xfrm>
            <a:off x="6126480" y="2507550"/>
            <a:ext cx="4480560" cy="366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761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989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989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Schoolbook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1"/>
          </p:nvPr>
        </p:nvSpPr>
        <p:spPr>
          <a:xfrm>
            <a:off x="4504267" y="685800"/>
            <a:ext cx="6079066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2"/>
          </p:nvPr>
        </p:nvSpPr>
        <p:spPr>
          <a:xfrm>
            <a:off x="841248" y="2099734"/>
            <a:ext cx="32004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040"/>
              <a:buNone/>
              <a:defRPr sz="1300"/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471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Schoolbook"/>
              <a:buNone/>
              <a:defRPr sz="28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>
            <a:spLocks noGrp="1"/>
          </p:cNvSpPr>
          <p:nvPr>
            <p:ph type="pic" idx="2"/>
          </p:nvPr>
        </p:nvSpPr>
        <p:spPr>
          <a:xfrm>
            <a:off x="0" y="0"/>
            <a:ext cx="11292840" cy="5128923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2"/>
          <p:cNvSpPr txBox="1">
            <a:spLocks noGrp="1"/>
          </p:cNvSpPr>
          <p:nvPr>
            <p:ph type="body" idx="1"/>
          </p:nvPr>
        </p:nvSpPr>
        <p:spPr>
          <a:xfrm>
            <a:off x="914400" y="6108589"/>
            <a:ext cx="9982200" cy="59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40"/>
              <a:buNone/>
              <a:defRPr sz="1300">
                <a:solidFill>
                  <a:srgbClr val="BFBFB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617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 rot="5400000">
            <a:off x="3383884" y="-293212"/>
            <a:ext cx="4351337" cy="859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696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 rot="5400000">
            <a:off x="6938169" y="2091531"/>
            <a:ext cx="5897562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 rot="5400000">
            <a:off x="1680369" y="-537369"/>
            <a:ext cx="589756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39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BAD0F-AD7B-4318-B122-101A0CA5F9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7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52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48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6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3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877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4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10/11/2024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3528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Schoolbook"/>
              <a:buNone/>
              <a:defRPr sz="4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7F7F7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96969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77777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0317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5DF8B0-F4AE-BA57-3F0B-CD923D93B97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69141" y="2125663"/>
            <a:ext cx="10653713" cy="130333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spc="-50" baseline="0" dirty="0"/>
              <a:t>The individual with intellectual and developmental disabilities: </a:t>
            </a:r>
            <a:br>
              <a:rPr lang="en-US" sz="4000" b="1" spc="-50" baseline="0" dirty="0"/>
            </a:br>
            <a:r>
              <a:rPr lang="en-US" sz="4000" b="1" spc="-50" baseline="0" dirty="0"/>
              <a:t>why are their dental needs so different?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B2AE89B-433F-58A2-BA2A-EF3F7F53B1A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410162" y="4136647"/>
            <a:ext cx="5371670" cy="167468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>
              <a:buFont typeface="Arial"/>
              <a:buChar char="•"/>
            </a:pPr>
            <a:endParaRPr lang="en-US" b="1" i="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FF"/>
              </a:highlight>
            </a:endParaRPr>
          </a:p>
          <a:p>
            <a:pPr marL="0" indent="0" algn="ctr">
              <a:buNone/>
            </a:pPr>
            <a:r>
              <a:rPr lang="en-US" sz="1600" b="1" i="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  <a:t>2024 Beverly Roberts</a:t>
            </a:r>
          </a:p>
          <a:p>
            <a:pPr marL="0" indent="0" algn="ctr">
              <a:buNone/>
            </a:pPr>
            <a:r>
              <a:rPr lang="en-US" sz="1600" b="1" i="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  <a:t> Memorial Healthcare Symposium</a:t>
            </a:r>
          </a:p>
          <a:p>
            <a:pPr marL="0" indent="0" algn="ctr">
              <a:buNone/>
            </a:pPr>
            <a:r>
              <a:rPr lang="en-US" sz="1600" b="1" i="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  <a:t>The Arc of New Jersey 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</a:rPr>
              <a:t>October 15, 2024</a:t>
            </a:r>
            <a:endParaRPr lang="en-US" sz="1600" b="1" i="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FF"/>
              </a:highlight>
            </a:endParaRPr>
          </a:p>
          <a:p>
            <a:pPr algn="l">
              <a:buFont typeface="Arial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Beverly Roberts">
            <a:extLst>
              <a:ext uri="{FF2B5EF4-FFF2-40B4-BE49-F238E27FC236}">
                <a16:creationId xmlns:a16="http://schemas.microsoft.com/office/drawing/2014/main" id="{FC1679B3-32C3-0A5A-9152-257EE1DCA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876"/>
          <a:stretch/>
        </p:blipFill>
        <p:spPr bwMode="auto">
          <a:xfrm>
            <a:off x="9643375" y="4072115"/>
            <a:ext cx="1603339" cy="1803753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441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4.bp.blogspot.com/-E4a76nZf27g/Tuu9osg8SkI/AAAAAAAACWY/4uuRkULQ1sE/s320/usa_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682" y="2785576"/>
            <a:ext cx="4652635" cy="3009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22991" y="3828747"/>
            <a:ext cx="31460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Arial Black" panose="020B0A04020102020204" pitchFamily="34" charset="0"/>
              </a:rPr>
              <a:t>1 in 36*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32879" y="5547189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b="1" kern="0" dirty="0">
                <a:latin typeface="Corbel"/>
                <a:ea typeface="Corbel"/>
                <a:cs typeface="Corbel"/>
                <a:sym typeface="Corbel"/>
              </a:rPr>
              <a:t>CDC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04E719-4805-CCD2-1D97-3C98A21E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Autism in the U.S.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B9A083-FC48-8D29-A43C-64D0DEBD1C82}"/>
              </a:ext>
            </a:extLst>
          </p:cNvPr>
          <p:cNvSpPr txBox="1"/>
          <p:nvPr/>
        </p:nvSpPr>
        <p:spPr>
          <a:xfrm>
            <a:off x="1127548" y="5131690"/>
            <a:ext cx="20368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*New Jersey:</a:t>
            </a:r>
            <a:br>
              <a:rPr lang="en-US" sz="2400" b="1" dirty="0"/>
            </a:br>
            <a:r>
              <a:rPr lang="en-US" sz="2400" b="1" dirty="0"/>
              <a:t>1 in 34</a:t>
            </a:r>
          </a:p>
        </p:txBody>
      </p:sp>
    </p:spTree>
    <p:extLst>
      <p:ext uri="{BB962C8B-B14F-4D97-AF65-F5344CB8AC3E}">
        <p14:creationId xmlns:p14="http://schemas.microsoft.com/office/powerpoint/2010/main" val="405525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adhb.govt.nz/newborn/Guidelines/Admission/Images/Survival1959-20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13" y="2742862"/>
            <a:ext cx="4478676" cy="3133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U.S. life expectancy</a:t>
            </a:r>
          </a:p>
        </p:txBody>
      </p:sp>
      <p:pic>
        <p:nvPicPr>
          <p:cNvPr id="4" name="Picture 2" descr="http://1.bp.blogspot.com/-m3ZYb1vBjzc/UCvA9eyThbI/AAAAAAAABZY/weJ5pYY4heo/s1600/U.S.+life+expectancy+since+1920.gif">
            <a:extLst>
              <a:ext uri="{FF2B5EF4-FFF2-40B4-BE49-F238E27FC236}">
                <a16:creationId xmlns:a16="http://schemas.microsoft.com/office/drawing/2014/main" id="{D5055AD7-9ED7-56CA-5F62-E31617978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29" y="2742862"/>
            <a:ext cx="4383158" cy="3133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831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Mortality from disease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2787" y="2672316"/>
            <a:ext cx="8226425" cy="3523001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en-US" sz="3600" b="1" dirty="0"/>
              <a:t>Those with disabilities are likely to suffer up to </a:t>
            </a:r>
            <a:r>
              <a:rPr lang="en-US" altLang="en-US" sz="3600" b="1" dirty="0">
                <a:solidFill>
                  <a:srgbClr val="FF0000"/>
                </a:solidFill>
              </a:rPr>
              <a:t>six times </a:t>
            </a:r>
            <a:r>
              <a:rPr lang="en-US" altLang="en-US" sz="3600" b="1" dirty="0"/>
              <a:t>the mortality rate from preventable diseases compared to the general population</a:t>
            </a:r>
            <a:endParaRPr lang="en-US" altLang="en-US" sz="2400" b="1" i="1" dirty="0"/>
          </a:p>
          <a:p>
            <a:pPr algn="r">
              <a:buFont typeface="Wingdings" pitchFamily="2" charset="2"/>
              <a:buNone/>
            </a:pPr>
            <a:endParaRPr lang="en-US" altLang="en-US" sz="2400" b="1" i="1" dirty="0"/>
          </a:p>
          <a:p>
            <a:pPr algn="r">
              <a:buFont typeface="Wingdings" pitchFamily="2" charset="2"/>
              <a:buNone/>
            </a:pPr>
            <a:r>
              <a:rPr lang="en-US" altLang="en-US" sz="1800" b="1" i="1" dirty="0">
                <a:solidFill>
                  <a:schemeClr val="tx1"/>
                </a:solidFill>
              </a:rPr>
              <a:t>Alexander et al. Top </a:t>
            </a:r>
            <a:r>
              <a:rPr lang="en-US" altLang="en-US" sz="1800" b="1" i="1" dirty="0" err="1">
                <a:solidFill>
                  <a:schemeClr val="tx1"/>
                </a:solidFill>
              </a:rPr>
              <a:t>Ger</a:t>
            </a:r>
            <a:r>
              <a:rPr lang="en-US" altLang="en-US" sz="1800" b="1" i="1" dirty="0">
                <a:solidFill>
                  <a:schemeClr val="tx1"/>
                </a:solidFill>
              </a:rPr>
              <a:t> Rehab, 2008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6681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F52F-0E10-3DE8-A6D1-DF2628D5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health and systemic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F4961-6952-A985-AC93-727D0D4EF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4800599" cy="3318936"/>
          </a:xfrm>
        </p:spPr>
        <p:txBody>
          <a:bodyPr>
            <a:normAutofit/>
          </a:bodyPr>
          <a:lstStyle/>
          <a:p>
            <a:r>
              <a:rPr lang="en-US" sz="2400" dirty="0"/>
              <a:t>Association found with numerous systemic concerns</a:t>
            </a:r>
          </a:p>
          <a:p>
            <a:pPr lvl="1"/>
            <a:r>
              <a:rPr lang="en-US" sz="2400" dirty="0"/>
              <a:t>Diabetes</a:t>
            </a:r>
          </a:p>
          <a:p>
            <a:pPr lvl="1"/>
            <a:r>
              <a:rPr lang="en-US" sz="2400" dirty="0"/>
              <a:t>Respiratory concerns</a:t>
            </a:r>
          </a:p>
          <a:p>
            <a:pPr lvl="1"/>
            <a:r>
              <a:rPr lang="en-US" sz="2400" dirty="0"/>
              <a:t>Cardiac concerns</a:t>
            </a:r>
          </a:p>
          <a:p>
            <a:pPr lvl="1"/>
            <a:r>
              <a:rPr lang="en-US" sz="2400" dirty="0"/>
              <a:t>Neurologic concerns</a:t>
            </a:r>
          </a:p>
        </p:txBody>
      </p:sp>
      <p:pic>
        <p:nvPicPr>
          <p:cNvPr id="1026" name="Picture 2" descr="The Human Body Fine Art Wall Art: Prints, Paintings &amp; Posters | Art.com">
            <a:extLst>
              <a:ext uri="{FF2B5EF4-FFF2-40B4-BE49-F238E27FC236}">
                <a16:creationId xmlns:a16="http://schemas.microsoft.com/office/drawing/2014/main" id="{EC92DD5E-0066-16FF-B2D0-29829E508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1" b="10869"/>
          <a:stretch/>
        </p:blipFill>
        <p:spPr bwMode="auto">
          <a:xfrm>
            <a:off x="7198653" y="2556932"/>
            <a:ext cx="3219450" cy="3421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85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F52F-0E10-3DE8-A6D1-DF2628D5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Oral health and systemic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F4961-6952-A985-AC93-727D0D4EF7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Association found with numerous systemic concerns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Diabetes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Respiratory concerns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Cardiac concerns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Neurologic concerns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3ED77D-CE46-3E80-8456-684AA11430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              Periodontal disease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                </a:t>
            </a:r>
            <a:r>
              <a:rPr lang="en-US" b="1" dirty="0">
                <a:solidFill>
                  <a:srgbClr val="00B050"/>
                </a:solidFill>
              </a:rPr>
              <a:t>Glycemic control</a:t>
            </a:r>
            <a:endParaRPr lang="en-US" b="1" dirty="0"/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7DCEFE1E-D465-ADF8-3662-1D93C13FC02D}"/>
              </a:ext>
            </a:extLst>
          </p:cNvPr>
          <p:cNvSpPr/>
          <p:nvPr/>
        </p:nvSpPr>
        <p:spPr>
          <a:xfrm rot="5400000">
            <a:off x="7932420" y="4068566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67D37D-626B-F9F1-A6AA-EFA8B7B434B9}"/>
              </a:ext>
            </a:extLst>
          </p:cNvPr>
          <p:cNvCxnSpPr>
            <a:cxnSpLocks/>
          </p:cNvCxnSpPr>
          <p:nvPr/>
        </p:nvCxnSpPr>
        <p:spPr>
          <a:xfrm>
            <a:off x="6328881" y="2640458"/>
            <a:ext cx="0" cy="32299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454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F52F-0E10-3DE8-A6D1-DF2628D5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Oral health and systemic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F4961-6952-A985-AC93-727D0D4EF7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Association found with numerous systemic concerns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Diabetes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Respiratory concerns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Cardiac concerns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Neurologic concerns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D1B8F-549B-0F26-1765-B6E00E242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560319"/>
            <a:ext cx="4718304" cy="364527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           Periodontal pathogens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                     Aspiration</a:t>
            </a:r>
          </a:p>
          <a:p>
            <a:pPr marL="0" indent="0">
              <a:buNone/>
            </a:pPr>
            <a:endParaRPr lang="en-US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                    Pneumonia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7AFC4C-2BF5-918A-96A7-C936C3AA1DD9}"/>
              </a:ext>
            </a:extLst>
          </p:cNvPr>
          <p:cNvCxnSpPr>
            <a:cxnSpLocks/>
          </p:cNvCxnSpPr>
          <p:nvPr/>
        </p:nvCxnSpPr>
        <p:spPr>
          <a:xfrm>
            <a:off x="6328881" y="2640458"/>
            <a:ext cx="0" cy="32299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F7C3A91-8093-B661-BE3D-56F5920BF9EB}"/>
              </a:ext>
            </a:extLst>
          </p:cNvPr>
          <p:cNvSpPr/>
          <p:nvPr/>
        </p:nvSpPr>
        <p:spPr>
          <a:xfrm>
            <a:off x="8371949" y="307197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F4FB6F3-A90B-135D-34B7-549503E6619F}"/>
              </a:ext>
            </a:extLst>
          </p:cNvPr>
          <p:cNvSpPr/>
          <p:nvPr/>
        </p:nvSpPr>
        <p:spPr>
          <a:xfrm>
            <a:off x="8371949" y="475522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48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F52F-0E10-3DE8-A6D1-DF2628D5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Oral health and systemic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F4961-6952-A985-AC93-727D0D4EF7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Association found with numerous systemic concerns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Diabetes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Respiratory concerns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Cardiac concerns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Neurologic concerns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6D4D9-7321-FE5B-EC92-06D97A5FA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274341" cy="3310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              Periodontal pathogens</a:t>
            </a:r>
          </a:p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                    Inflammation</a:t>
            </a:r>
          </a:p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  </a:t>
            </a:r>
            <a:r>
              <a:rPr lang="en-US" b="1" dirty="0">
                <a:solidFill>
                  <a:srgbClr val="92D050"/>
                </a:solidFill>
              </a:rPr>
              <a:t>Endocarditis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Heart attack</a:t>
            </a:r>
            <a:r>
              <a:rPr lang="en-US" b="1" dirty="0">
                <a:solidFill>
                  <a:srgbClr val="7030A0"/>
                </a:solidFill>
              </a:rPr>
              <a:t>   </a:t>
            </a:r>
            <a:r>
              <a:rPr lang="en-US" b="1" dirty="0">
                <a:solidFill>
                  <a:srgbClr val="92D050"/>
                </a:solidFill>
              </a:rPr>
              <a:t>Stroke</a:t>
            </a:r>
            <a:r>
              <a:rPr lang="en-US" b="1" dirty="0">
                <a:solidFill>
                  <a:srgbClr val="7030A0"/>
                </a:solidFill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E4DC23-4DF3-1757-2DD4-0F234058E493}"/>
              </a:ext>
            </a:extLst>
          </p:cNvPr>
          <p:cNvCxnSpPr>
            <a:cxnSpLocks/>
          </p:cNvCxnSpPr>
          <p:nvPr/>
        </p:nvCxnSpPr>
        <p:spPr>
          <a:xfrm>
            <a:off x="6328881" y="2640458"/>
            <a:ext cx="0" cy="32299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DD42F77D-04E8-74D1-6D3D-F5562775721B}"/>
              </a:ext>
            </a:extLst>
          </p:cNvPr>
          <p:cNvSpPr/>
          <p:nvPr/>
        </p:nvSpPr>
        <p:spPr>
          <a:xfrm>
            <a:off x="8371949" y="307197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ACD31C3-2D67-ABD9-482E-D1AB067A27F8}"/>
              </a:ext>
            </a:extLst>
          </p:cNvPr>
          <p:cNvSpPr/>
          <p:nvPr/>
        </p:nvSpPr>
        <p:spPr>
          <a:xfrm rot="19216362">
            <a:off x="9772005" y="441830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6CDBEAB-F6BA-AD27-C819-57089C2D4811}"/>
              </a:ext>
            </a:extLst>
          </p:cNvPr>
          <p:cNvSpPr/>
          <p:nvPr/>
        </p:nvSpPr>
        <p:spPr>
          <a:xfrm rot="2305941">
            <a:off x="7184298" y="448020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196A0EB-679A-8A79-DE76-5B07A8EDACC5}"/>
              </a:ext>
            </a:extLst>
          </p:cNvPr>
          <p:cNvSpPr/>
          <p:nvPr/>
        </p:nvSpPr>
        <p:spPr>
          <a:xfrm>
            <a:off x="8371949" y="448020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93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F52F-0E10-3DE8-A6D1-DF2628D5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Oral health and systemic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F4961-6952-A985-AC93-727D0D4EF7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Association found with numerous systemic concerns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Diabetes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Respiratory concerns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Cardiac concerns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Neurologic concerns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E0C48-4845-3FE3-BBE7-9AAC0F8EB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69664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             Periodontal disease</a:t>
            </a:r>
          </a:p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       Dementia/cognitive decline</a:t>
            </a: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                     Tooth loss</a:t>
            </a:r>
          </a:p>
          <a:p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80C0F3-9737-86CF-04FF-94D4D3C157D1}"/>
              </a:ext>
            </a:extLst>
          </p:cNvPr>
          <p:cNvCxnSpPr>
            <a:cxnSpLocks/>
          </p:cNvCxnSpPr>
          <p:nvPr/>
        </p:nvCxnSpPr>
        <p:spPr>
          <a:xfrm>
            <a:off x="6328881" y="2640458"/>
            <a:ext cx="0" cy="32299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F6732B87-4D7B-57D0-C39C-A925C8EA847C}"/>
              </a:ext>
            </a:extLst>
          </p:cNvPr>
          <p:cNvSpPr/>
          <p:nvPr/>
        </p:nvSpPr>
        <p:spPr>
          <a:xfrm>
            <a:off x="8371949" y="307197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DFEA3C4-32D0-1682-FE98-F9997DD3DA94}"/>
              </a:ext>
            </a:extLst>
          </p:cNvPr>
          <p:cNvSpPr/>
          <p:nvPr/>
        </p:nvSpPr>
        <p:spPr>
          <a:xfrm rot="10800000">
            <a:off x="8371949" y="466446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39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 txBox="1">
            <a:spLocks noGrp="1"/>
          </p:cNvSpPr>
          <p:nvPr>
            <p:ph type="body" idx="1"/>
          </p:nvPr>
        </p:nvSpPr>
        <p:spPr>
          <a:xfrm>
            <a:off x="1576197" y="2560522"/>
            <a:ext cx="8595360" cy="3811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1 out of 2 </a:t>
            </a:r>
            <a:r>
              <a:rPr lang="en-US" sz="2400">
                <a:latin typeface="David"/>
                <a:ea typeface="David"/>
                <a:cs typeface="David"/>
                <a:sym typeface="David"/>
              </a:rPr>
              <a:t>persons with a significant disability cannot find a professional resource to provide appropriate and necessary dental care 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 b="0" i="0">
                <a:latin typeface="David"/>
                <a:ea typeface="David"/>
                <a:cs typeface="David"/>
                <a:sym typeface="David"/>
              </a:rPr>
              <a:t>Oral health problems are the </a:t>
            </a:r>
            <a:r>
              <a:rPr lang="en-US" sz="2400" b="0" i="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second leading health conditions</a:t>
            </a:r>
            <a:r>
              <a:rPr lang="en-US" sz="2400" b="0" i="0">
                <a:latin typeface="David"/>
                <a:ea typeface="David"/>
                <a:cs typeface="David"/>
                <a:sym typeface="David"/>
              </a:rPr>
              <a:t> that affect the quality of life in the disabled population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 b="0" i="0">
                <a:latin typeface="David"/>
                <a:ea typeface="David"/>
                <a:cs typeface="David"/>
                <a:sym typeface="David"/>
              </a:rPr>
              <a:t>Adults with disabilities were </a:t>
            </a:r>
            <a:r>
              <a:rPr lang="en-US" sz="2400" b="0" i="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less likely </a:t>
            </a:r>
            <a:r>
              <a:rPr lang="en-US" sz="2400" b="0" i="0">
                <a:latin typeface="David"/>
                <a:ea typeface="David"/>
                <a:cs typeface="David"/>
                <a:sym typeface="David"/>
              </a:rPr>
              <a:t>to have visited a dentist within the past year compared to people without disabilities</a:t>
            </a:r>
            <a:endParaRPr sz="24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F734A5-EB1A-8821-7373-0DFC9001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dental care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75095-D046-5A43-D1A0-0ADCF3C8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Oral health </a:t>
            </a:r>
            <a:br>
              <a:rPr lang="en-US" b="1" dirty="0"/>
            </a:br>
            <a:r>
              <a:rPr lang="en-US" b="1" dirty="0"/>
              <a:t>in the special needs community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FCA75F2-BF01-9EBC-505B-EA910329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57" y="3893906"/>
            <a:ext cx="1933486" cy="19721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21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01B0E35-F788-4608-ABBE-0D971AA50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31B8EA-FCCA-47DD-A0C4-A653EC4AB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2" y="469900"/>
            <a:ext cx="11239500" cy="591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781EDE-83AA-44D6-8054-A4E2D6F28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F81D6-5EBF-B1F4-4BCF-A53094F0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4" y="695951"/>
            <a:ext cx="9601196" cy="1303867"/>
          </a:xfrm>
        </p:spPr>
        <p:txBody>
          <a:bodyPr>
            <a:normAutofit/>
          </a:bodyPr>
          <a:lstStyle/>
          <a:p>
            <a:r>
              <a:rPr lang="en-US" dirty="0"/>
              <a:t>Evan Spivack, DDS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D591B-703C-43B9-FC36-D77BEC579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4" y="1826868"/>
            <a:ext cx="9601196" cy="44215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Georgia" panose="02040502050405020303" pitchFamily="18" charset="0"/>
              </a:rPr>
              <a:t>Professor, pediatric dentistry</a:t>
            </a:r>
          </a:p>
          <a:p>
            <a:pPr marL="0" indent="0" algn="ctr">
              <a:buNone/>
            </a:pPr>
            <a:r>
              <a:rPr lang="en-US" sz="2000" dirty="0">
                <a:latin typeface="Georgia" panose="02040502050405020303" pitchFamily="18" charset="0"/>
              </a:rPr>
              <a:t>Director, Special Care Treatment Center</a:t>
            </a:r>
          </a:p>
          <a:p>
            <a:pPr marL="0" indent="0" algn="ctr">
              <a:buNone/>
            </a:pPr>
            <a:r>
              <a:rPr lang="en-US" sz="2000" dirty="0">
                <a:latin typeface="Georgia" panose="02040502050405020303" pitchFamily="18" charset="0"/>
              </a:rPr>
              <a:t>Rutgers School of Dental Medicine</a:t>
            </a:r>
          </a:p>
          <a:p>
            <a:pPr marL="0" indent="0" algn="ctr">
              <a:buNone/>
            </a:pPr>
            <a:r>
              <a:rPr lang="en-US" sz="2000" dirty="0">
                <a:latin typeface="Georgia" panose="02040502050405020303" pitchFamily="18" charset="0"/>
              </a:rPr>
              <a:t>*****</a:t>
            </a:r>
          </a:p>
          <a:p>
            <a:pPr marL="0" indent="0" algn="ctr">
              <a:buNone/>
            </a:pPr>
            <a:r>
              <a:rPr lang="en-US" sz="2000" dirty="0">
                <a:latin typeface="Georgia" panose="02040502050405020303" pitchFamily="18" charset="0"/>
              </a:rPr>
              <a:t>Attending dentist</a:t>
            </a:r>
          </a:p>
          <a:p>
            <a:pPr marL="0" indent="0" algn="ctr">
              <a:buNone/>
            </a:pPr>
            <a:r>
              <a:rPr lang="en-US" sz="2000" dirty="0">
                <a:latin typeface="Georgia" panose="02040502050405020303" pitchFamily="18" charset="0"/>
              </a:rPr>
              <a:t>Department of Dental Medicine</a:t>
            </a:r>
          </a:p>
          <a:p>
            <a:pPr marL="0" indent="0" algn="ctr">
              <a:buNone/>
            </a:pPr>
            <a:r>
              <a:rPr lang="en-US" sz="2000" dirty="0">
                <a:latin typeface="Georgia" panose="02040502050405020303" pitchFamily="18" charset="0"/>
              </a:rPr>
              <a:t>University Hospital</a:t>
            </a:r>
          </a:p>
          <a:p>
            <a:pPr marL="0" indent="0" algn="ctr">
              <a:buNone/>
            </a:pPr>
            <a:r>
              <a:rPr lang="en-US" sz="2000" dirty="0">
                <a:latin typeface="Georgia" panose="02040502050405020303" pitchFamily="18" charset="0"/>
              </a:rPr>
              <a:t>*****</a:t>
            </a:r>
          </a:p>
          <a:p>
            <a:pPr marL="0" indent="0" algn="ctr">
              <a:buNone/>
            </a:pPr>
            <a:r>
              <a:rPr lang="en-US" sz="2000" b="1" dirty="0">
                <a:latin typeface="Georgia" panose="02040502050405020303" pitchFamily="18" charset="0"/>
              </a:rPr>
              <a:t>spivacev@sdm.rutgers.edu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48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4781B-2BE9-4DA1-8DC3-2DD0A6302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oral diseases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0E26D-2406-4027-8DB5-475F9FFE6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57" y="5402382"/>
            <a:ext cx="11542643" cy="659296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en-US" dirty="0"/>
              <a:t>PERIODONTAL DISEASE          DENTAL CARIES               ORAL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A4D6D-62D7-48A2-A40F-9776C9A0E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2" b="14527"/>
          <a:stretch/>
        </p:blipFill>
        <p:spPr>
          <a:xfrm>
            <a:off x="9166907" y="2932822"/>
            <a:ext cx="2133210" cy="232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ental old computer 259-1">
            <a:extLst>
              <a:ext uri="{FF2B5EF4-FFF2-40B4-BE49-F238E27FC236}">
                <a16:creationId xmlns:a16="http://schemas.microsoft.com/office/drawing/2014/main" id="{C27B4064-68A9-4BCF-821D-F9571698A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r="9310"/>
          <a:stretch/>
        </p:blipFill>
        <p:spPr bwMode="auto">
          <a:xfrm>
            <a:off x="1171255" y="2933860"/>
            <a:ext cx="2995538" cy="229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6CF641FC-92BC-4892-B5EF-E273FADB9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12236" r="11739"/>
          <a:stretch/>
        </p:blipFill>
        <p:spPr bwMode="auto">
          <a:xfrm>
            <a:off x="5224260" y="2932822"/>
            <a:ext cx="2885180" cy="2293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8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abb6b072c7_0_446"/>
          <p:cNvPicPr preferRelativeResize="0"/>
          <p:nvPr/>
        </p:nvPicPr>
        <p:blipFill rotWithShape="1">
          <a:blip r:embed="rId3">
            <a:alphaModFix/>
          </a:blip>
          <a:srcRect l="2502" r="7497" b="24442"/>
          <a:stretch/>
        </p:blipFill>
        <p:spPr>
          <a:xfrm>
            <a:off x="2381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2abb6b072c7_0_446"/>
          <p:cNvSpPr/>
          <p:nvPr/>
        </p:nvSpPr>
        <p:spPr>
          <a:xfrm>
            <a:off x="3171825" y="4338638"/>
            <a:ext cx="26274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FINANCES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2abb6b072c7_0_446"/>
          <p:cNvSpPr/>
          <p:nvPr/>
        </p:nvSpPr>
        <p:spPr>
          <a:xfrm>
            <a:off x="5630863" y="5694363"/>
            <a:ext cx="23256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COMMUNI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2abb6b072c7_0_446"/>
          <p:cNvSpPr/>
          <p:nvPr/>
        </p:nvSpPr>
        <p:spPr>
          <a:xfrm>
            <a:off x="8851900" y="106363"/>
            <a:ext cx="240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BEHAVIOR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2abb6b072c7_0_446"/>
          <p:cNvSpPr/>
          <p:nvPr/>
        </p:nvSpPr>
        <p:spPr>
          <a:xfrm>
            <a:off x="2847975" y="1192213"/>
            <a:ext cx="24909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MEDICAL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CONCERNS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2abb6b072c7_0_446"/>
          <p:cNvSpPr/>
          <p:nvPr/>
        </p:nvSpPr>
        <p:spPr>
          <a:xfrm>
            <a:off x="8318500" y="5675313"/>
            <a:ext cx="18210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2abb6b072c7_0_446"/>
          <p:cNvSpPr/>
          <p:nvPr/>
        </p:nvSpPr>
        <p:spPr>
          <a:xfrm>
            <a:off x="744538" y="2901950"/>
            <a:ext cx="27243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TRANSPORT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2abb6b072c7_0_446"/>
          <p:cNvSpPr/>
          <p:nvPr/>
        </p:nvSpPr>
        <p:spPr>
          <a:xfrm>
            <a:off x="8851900" y="2568575"/>
            <a:ext cx="29067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DENTAL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COMPLEXITY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2abb6b072c7_0_446"/>
          <p:cNvSpPr/>
          <p:nvPr/>
        </p:nvSpPr>
        <p:spPr>
          <a:xfrm>
            <a:off x="7456488" y="4000500"/>
            <a:ext cx="21018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ORAL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HYGIENE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2abb6b072c7_0_446"/>
          <p:cNvSpPr/>
          <p:nvPr/>
        </p:nvSpPr>
        <p:spPr>
          <a:xfrm>
            <a:off x="727075" y="88900"/>
            <a:ext cx="26256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CAREGIVER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abb6b072c7_0_446"/>
          <p:cNvSpPr/>
          <p:nvPr/>
        </p:nvSpPr>
        <p:spPr>
          <a:xfrm>
            <a:off x="7043738" y="1150938"/>
            <a:ext cx="23655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CULTURAL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ISSUES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2abb6b072c7_0_446"/>
          <p:cNvSpPr/>
          <p:nvPr/>
        </p:nvSpPr>
        <p:spPr>
          <a:xfrm>
            <a:off x="793750" y="5665788"/>
            <a:ext cx="24924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PHYSICAL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CONCERNS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abb6b072c7_0_446"/>
          <p:cNvSpPr/>
          <p:nvPr/>
        </p:nvSpPr>
        <p:spPr>
          <a:xfrm>
            <a:off x="5003800" y="42863"/>
            <a:ext cx="21972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HOUSING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abb6b072c7_0_446"/>
          <p:cNvSpPr/>
          <p:nvPr/>
        </p:nvSpPr>
        <p:spPr>
          <a:xfrm>
            <a:off x="4860925" y="2547938"/>
            <a:ext cx="23256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SUPPORT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NETWORK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abb6b072c7_0_446"/>
          <p:cNvSpPr/>
          <p:nvPr/>
        </p:nvSpPr>
        <p:spPr>
          <a:xfrm>
            <a:off x="495300" y="1554163"/>
            <a:ext cx="1309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DOORS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abb6b072c7_0_446"/>
          <p:cNvSpPr/>
          <p:nvPr/>
        </p:nvSpPr>
        <p:spPr>
          <a:xfrm>
            <a:off x="495300" y="4513263"/>
            <a:ext cx="13461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STAIRS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abb6b072c7_0_446"/>
          <p:cNvSpPr/>
          <p:nvPr/>
        </p:nvSpPr>
        <p:spPr>
          <a:xfrm>
            <a:off x="10683875" y="1273175"/>
            <a:ext cx="1296900" cy="8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SIDE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WALKS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abb6b072c7_0_446"/>
          <p:cNvSpPr/>
          <p:nvPr/>
        </p:nvSpPr>
        <p:spPr>
          <a:xfrm>
            <a:off x="11001375" y="4295775"/>
            <a:ext cx="9447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DIET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C3FB-996D-32BE-9F2E-2F5D36EB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 </a:t>
            </a:r>
            <a:br>
              <a:rPr lang="en-US" dirty="0"/>
            </a:br>
            <a:r>
              <a:rPr lang="en-US" dirty="0"/>
              <a:t>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C5339-0F88-66D6-7C20-48A2DC7EA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846893"/>
            <a:ext cx="3862226" cy="2539219"/>
          </a:xfrm>
        </p:spPr>
        <p:txBody>
          <a:bodyPr/>
          <a:lstStyle/>
          <a:p>
            <a:r>
              <a:rPr lang="en-US" dirty="0"/>
              <a:t>Xerostomia</a:t>
            </a:r>
          </a:p>
          <a:p>
            <a:r>
              <a:rPr lang="en-US" dirty="0"/>
              <a:t>Gastric reflux</a:t>
            </a:r>
          </a:p>
          <a:p>
            <a:r>
              <a:rPr lang="en-US" dirty="0"/>
              <a:t>Excess sugars (liquids)</a:t>
            </a:r>
          </a:p>
          <a:p>
            <a:r>
              <a:rPr lang="en-US" dirty="0"/>
              <a:t>Gingival hypertrophy</a:t>
            </a:r>
          </a:p>
        </p:txBody>
      </p:sp>
      <p:pic>
        <p:nvPicPr>
          <p:cNvPr id="1026" name="Picture 2" descr="Understanding the Different Terms and Abbreviations on Your Medication |  Rosewood Village">
            <a:extLst>
              <a:ext uri="{FF2B5EF4-FFF2-40B4-BE49-F238E27FC236}">
                <a16:creationId xmlns:a16="http://schemas.microsoft.com/office/drawing/2014/main" id="{33DE6DBF-DE1B-08E6-ABD3-D5FA4545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73" y="2846893"/>
            <a:ext cx="3824125" cy="2539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49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C3FB-996D-32BE-9F2E-2F5D36EB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 </a:t>
            </a:r>
            <a:br>
              <a:rPr lang="en-US" dirty="0"/>
            </a:br>
            <a:r>
              <a:rPr lang="en-US" dirty="0"/>
              <a:t>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C5339-0F88-66D6-7C20-48A2DC7EA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852396"/>
            <a:ext cx="3862226" cy="259042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Xerostomia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Gastric reflux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Excess sugars (liquids)</a:t>
            </a:r>
          </a:p>
          <a:p>
            <a:r>
              <a:rPr lang="en-US" b="1" dirty="0">
                <a:solidFill>
                  <a:srgbClr val="FF0000"/>
                </a:solidFill>
              </a:rPr>
              <a:t>Gingival hypertrophy</a:t>
            </a:r>
          </a:p>
        </p:txBody>
      </p:sp>
      <p:pic>
        <p:nvPicPr>
          <p:cNvPr id="4" name="Picture 3" descr="dental old computer 259-1">
            <a:extLst>
              <a:ext uri="{FF2B5EF4-FFF2-40B4-BE49-F238E27FC236}">
                <a16:creationId xmlns:a16="http://schemas.microsoft.com/office/drawing/2014/main" id="{67EC3797-479C-011C-33C5-0C72EBEE6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r="9310"/>
          <a:stretch/>
        </p:blipFill>
        <p:spPr bwMode="auto">
          <a:xfrm>
            <a:off x="7543179" y="3001238"/>
            <a:ext cx="2995538" cy="2292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07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09185-3C2A-C249-FF94-54BDC536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</a:t>
            </a:r>
            <a:br>
              <a:rPr lang="en-US" dirty="0"/>
            </a:br>
            <a:r>
              <a:rPr lang="en-US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5CB2-AE26-7B98-7C81-AF9F5430D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855412" cy="3318936"/>
          </a:xfrm>
        </p:spPr>
        <p:txBody>
          <a:bodyPr/>
          <a:lstStyle/>
          <a:p>
            <a:r>
              <a:rPr lang="en-US" dirty="0"/>
              <a:t>Oral (mal)occlusion</a:t>
            </a:r>
          </a:p>
          <a:p>
            <a:r>
              <a:rPr lang="en-US" dirty="0"/>
              <a:t>Airway considerations</a:t>
            </a:r>
          </a:p>
          <a:p>
            <a:r>
              <a:rPr lang="en-US" dirty="0"/>
              <a:t>Enlarged tongue</a:t>
            </a:r>
          </a:p>
          <a:p>
            <a:r>
              <a:rPr lang="en-US" dirty="0"/>
              <a:t>Dental crowding/space considerations</a:t>
            </a:r>
          </a:p>
          <a:p>
            <a:r>
              <a:rPr lang="en-US" dirty="0"/>
              <a:t>Dental anatomy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40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09185-3C2A-C249-FF94-54BDC536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</a:t>
            </a:r>
            <a:br>
              <a:rPr lang="en-US" dirty="0"/>
            </a:br>
            <a:r>
              <a:rPr lang="en-US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5CB2-AE26-7B98-7C81-AF9F5430D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6420491" cy="331893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Oral (mal)occlusion</a:t>
            </a:r>
          </a:p>
          <a:p>
            <a:r>
              <a:rPr lang="en-US" dirty="0">
                <a:solidFill>
                  <a:schemeClr val="bg2"/>
                </a:solidFill>
              </a:rPr>
              <a:t>Airway considerations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Enlarged tongue</a:t>
            </a:r>
          </a:p>
          <a:p>
            <a:r>
              <a:rPr lang="en-US" b="1" dirty="0">
                <a:solidFill>
                  <a:srgbClr val="FF0000"/>
                </a:solidFill>
              </a:rPr>
              <a:t>Dental crowding/space considerations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Dental anatomy </a:t>
            </a:r>
          </a:p>
          <a:p>
            <a:endParaRPr lang="en-US" dirty="0"/>
          </a:p>
        </p:txBody>
      </p:sp>
      <p:pic>
        <p:nvPicPr>
          <p:cNvPr id="4" name="Google Shape;148;p3" descr="dental old computer 344">
            <a:extLst>
              <a:ext uri="{FF2B5EF4-FFF2-40B4-BE49-F238E27FC236}">
                <a16:creationId xmlns:a16="http://schemas.microsoft.com/office/drawing/2014/main" id="{746924D2-C574-C056-CB7A-5F8EFCF29F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868" t="50571" r="571"/>
          <a:stretch/>
        </p:blipFill>
        <p:spPr>
          <a:xfrm>
            <a:off x="7983021" y="3002440"/>
            <a:ext cx="3219633" cy="2427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167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09185-3C2A-C249-FF94-54BDC536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</a:t>
            </a:r>
            <a:br>
              <a:rPr lang="en-US" dirty="0"/>
            </a:br>
            <a:r>
              <a:rPr lang="en-US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5CB2-AE26-7B98-7C81-AF9F5430D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855412" cy="3318936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Oral (mal)occlusion</a:t>
            </a:r>
          </a:p>
          <a:p>
            <a:r>
              <a:rPr lang="en-US" dirty="0">
                <a:solidFill>
                  <a:schemeClr val="bg2"/>
                </a:solidFill>
              </a:rPr>
              <a:t>Airway considerations</a:t>
            </a:r>
          </a:p>
          <a:p>
            <a:r>
              <a:rPr lang="en-US" b="1" dirty="0">
                <a:solidFill>
                  <a:srgbClr val="FF0000"/>
                </a:solidFill>
              </a:rPr>
              <a:t>Enlarged tongue</a:t>
            </a:r>
          </a:p>
          <a:p>
            <a:r>
              <a:rPr lang="en-US" dirty="0">
                <a:solidFill>
                  <a:schemeClr val="bg2"/>
                </a:solidFill>
              </a:rPr>
              <a:t>Dental crowding/space considerations</a:t>
            </a:r>
          </a:p>
          <a:p>
            <a:r>
              <a:rPr lang="en-US" dirty="0">
                <a:solidFill>
                  <a:schemeClr val="bg2"/>
                </a:solidFill>
              </a:rPr>
              <a:t>Dental anatomy </a:t>
            </a:r>
          </a:p>
          <a:p>
            <a:endParaRPr lang="en-US" dirty="0"/>
          </a:p>
        </p:txBody>
      </p:sp>
      <p:pic>
        <p:nvPicPr>
          <p:cNvPr id="4" name="Google Shape;805;p82" descr="http://dermatology.cdlib.org/1702/2_photo_essay_and_review/3_10-00333/5.jpg">
            <a:extLst>
              <a:ext uri="{FF2B5EF4-FFF2-40B4-BE49-F238E27FC236}">
                <a16:creationId xmlns:a16="http://schemas.microsoft.com/office/drawing/2014/main" id="{BF4D4279-3EAC-EE1D-7F24-FD95933A47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354" t="23731" r="4" b="14483"/>
          <a:stretch/>
        </p:blipFill>
        <p:spPr>
          <a:xfrm>
            <a:off x="7962472" y="3096655"/>
            <a:ext cx="3138503" cy="2239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491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09185-3C2A-C249-FF94-54BDC536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</a:t>
            </a:r>
            <a:br>
              <a:rPr lang="en-US" dirty="0"/>
            </a:br>
            <a:r>
              <a:rPr lang="en-US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5CB2-AE26-7B98-7C81-AF9F5430D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855412" cy="3318936"/>
          </a:xfrm>
        </p:spPr>
        <p:txBody>
          <a:bodyPr/>
          <a:lstStyle/>
          <a:p>
            <a:r>
              <a:rPr lang="en-US" dirty="0"/>
              <a:t>Oral (mal)occlusion</a:t>
            </a:r>
          </a:p>
          <a:p>
            <a:r>
              <a:rPr lang="en-US" b="1" dirty="0">
                <a:solidFill>
                  <a:srgbClr val="FF0000"/>
                </a:solidFill>
              </a:rPr>
              <a:t>Airway considerations</a:t>
            </a:r>
          </a:p>
          <a:p>
            <a:r>
              <a:rPr lang="en-US" dirty="0"/>
              <a:t>Enlarged tongue</a:t>
            </a:r>
          </a:p>
          <a:p>
            <a:r>
              <a:rPr lang="en-US" dirty="0"/>
              <a:t>Dental crowding/space considerations</a:t>
            </a:r>
          </a:p>
          <a:p>
            <a:r>
              <a:rPr lang="en-US" dirty="0"/>
              <a:t>Dental anatomy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27B5A-1B15-FD97-AF05-778C552DB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2" t="4466" r="12031" b="8049"/>
          <a:stretch/>
        </p:blipFill>
        <p:spPr>
          <a:xfrm>
            <a:off x="9830091" y="2917860"/>
            <a:ext cx="1469832" cy="2584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D97A38-E753-2B3A-BEAF-CB923CE79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8" t="4528" r="15215" b="8629"/>
          <a:stretch/>
        </p:blipFill>
        <p:spPr>
          <a:xfrm>
            <a:off x="7572054" y="3440485"/>
            <a:ext cx="1987309" cy="1539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022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09185-3C2A-C249-FF94-54BDC536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</a:t>
            </a:r>
            <a:br>
              <a:rPr lang="en-US" dirty="0"/>
            </a:br>
            <a:r>
              <a:rPr lang="en-US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5CB2-AE26-7B98-7C81-AF9F5430D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855412" cy="3318936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Oral (mal)occlusion</a:t>
            </a:r>
          </a:p>
          <a:p>
            <a:r>
              <a:rPr lang="en-US" dirty="0">
                <a:solidFill>
                  <a:schemeClr val="bg2"/>
                </a:solidFill>
              </a:rPr>
              <a:t>Airway considerations</a:t>
            </a:r>
          </a:p>
          <a:p>
            <a:r>
              <a:rPr lang="en-US" dirty="0">
                <a:solidFill>
                  <a:schemeClr val="bg2"/>
                </a:solidFill>
              </a:rPr>
              <a:t>Enlarged tongue</a:t>
            </a:r>
          </a:p>
          <a:p>
            <a:r>
              <a:rPr lang="en-US" dirty="0">
                <a:solidFill>
                  <a:schemeClr val="bg2"/>
                </a:solidFill>
              </a:rPr>
              <a:t>Dental crowding/space considerations</a:t>
            </a:r>
          </a:p>
          <a:p>
            <a:r>
              <a:rPr lang="en-US" b="1" dirty="0">
                <a:solidFill>
                  <a:srgbClr val="FF0000"/>
                </a:solidFill>
              </a:rPr>
              <a:t>Dental anatomy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oogle Shape;815;p83" descr="http://classconnection.s3.amazonaws.com/836/flashcards/489836/png/taurodontism2.png">
            <a:extLst>
              <a:ext uri="{FF2B5EF4-FFF2-40B4-BE49-F238E27FC236}">
                <a16:creationId xmlns:a16="http://schemas.microsoft.com/office/drawing/2014/main" id="{F62A43B9-59FA-AC9B-8247-B74BA88A77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329" r="4" b="-1192"/>
          <a:stretch/>
        </p:blipFill>
        <p:spPr>
          <a:xfrm flipH="1">
            <a:off x="7253555" y="3024598"/>
            <a:ext cx="3997350" cy="2383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6690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9F25-905F-A21C-4E50-50573646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</a:t>
            </a:r>
            <a:br>
              <a:rPr lang="en-US" dirty="0"/>
            </a:br>
            <a:r>
              <a:rPr lang="en-US" dirty="0"/>
              <a:t>dental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C430F-BA61-83BC-D5E4-33D26263E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475269" cy="3318936"/>
          </a:xfrm>
        </p:spPr>
        <p:txBody>
          <a:bodyPr/>
          <a:lstStyle/>
          <a:p>
            <a:r>
              <a:rPr lang="en-US" dirty="0"/>
              <a:t>Bruxism</a:t>
            </a:r>
          </a:p>
          <a:p>
            <a:r>
              <a:rPr lang="en-US" dirty="0"/>
              <a:t>GERD</a:t>
            </a:r>
          </a:p>
          <a:p>
            <a:r>
              <a:rPr lang="en-US" dirty="0"/>
              <a:t>Dental caries</a:t>
            </a:r>
          </a:p>
          <a:p>
            <a:r>
              <a:rPr lang="en-US" dirty="0"/>
              <a:t>Periodontal disease</a:t>
            </a:r>
          </a:p>
          <a:p>
            <a:r>
              <a:rPr lang="en-US" dirty="0"/>
              <a:t>Edentulism (full or partial)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28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Google Shape;120;p17" descr="http://www.clker.com/cliparts/T/G/C/H/K/W/no-sign-hi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839" y="1144587"/>
            <a:ext cx="4480321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Google Shape;121;p17"/>
          <p:cNvSpPr txBox="1">
            <a:spLocks noGrp="1"/>
          </p:cNvSpPr>
          <p:nvPr>
            <p:ph type="body" sz="half" idx="4294967295"/>
          </p:nvPr>
        </p:nvSpPr>
        <p:spPr>
          <a:xfrm>
            <a:off x="2607766" y="411822"/>
            <a:ext cx="6976468" cy="4970463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ts val="4400"/>
              <a:buFont typeface="Noto Sans Symbols"/>
              <a:buNone/>
            </a:pPr>
            <a:endParaRPr lang="en-US" altLang="en-US" sz="4400" b="1" dirty="0">
              <a:latin typeface="Corbel" pitchFamily="34" charset="0"/>
              <a:cs typeface="Arial" pitchFamily="34" charset="0"/>
              <a:sym typeface="Corbel" pitchFamily="34" charset="0"/>
            </a:endParaRP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ts val="4400"/>
              <a:buFont typeface="Noto Sans Symbols"/>
              <a:buNone/>
            </a:pPr>
            <a:endParaRPr lang="en-US" altLang="en-US" sz="4400" b="1" dirty="0">
              <a:latin typeface="Corbel" pitchFamily="34" charset="0"/>
              <a:cs typeface="Arial" pitchFamily="34" charset="0"/>
              <a:sym typeface="Corbel" pitchFamily="34" charset="0"/>
            </a:endParaRP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ts val="4400"/>
              <a:buFont typeface="Noto Sans Symbols"/>
              <a:buNone/>
            </a:pPr>
            <a:r>
              <a:rPr lang="en-US" altLang="en-US" sz="4400" b="1" dirty="0">
                <a:latin typeface="+mj-lt"/>
                <a:cs typeface="Arial" pitchFamily="34" charset="0"/>
                <a:sym typeface="Corbel" pitchFamily="34" charset="0"/>
              </a:rPr>
              <a:t>  Financial disclosures</a:t>
            </a:r>
            <a:endParaRPr lang="en-US" altLang="en-US" sz="2000" dirty="0">
              <a:latin typeface="+mj-lt"/>
              <a:cs typeface="Arial" pitchFamily="34" charset="0"/>
              <a:sym typeface="Corbel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  <a:buSzPts val="4400"/>
            </a:pPr>
            <a:endParaRPr lang="en-US" altLang="en-US" sz="4400" b="1" dirty="0">
              <a:latin typeface="+mj-lt"/>
              <a:cs typeface="Arial" pitchFamily="34" charset="0"/>
              <a:sym typeface="Corbel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200"/>
              </a:spcBef>
              <a:buSzPts val="4400"/>
              <a:buNone/>
            </a:pPr>
            <a:r>
              <a:rPr lang="en-US" altLang="en-US" sz="4400" b="1" dirty="0">
                <a:latin typeface="+mj-lt"/>
                <a:cs typeface="Arial" pitchFamily="34" charset="0"/>
                <a:sym typeface="Corbel" pitchFamily="34" charset="0"/>
              </a:rPr>
              <a:t>Conflicts of interest</a:t>
            </a:r>
            <a:endParaRPr lang="en-US" altLang="en-US" sz="2000" dirty="0">
              <a:latin typeface="+mj-lt"/>
              <a:cs typeface="Arial" pitchFamily="34" charset="0"/>
              <a:sym typeface="Corbel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  <a:buSzPts val="4400"/>
            </a:pPr>
            <a:endParaRPr lang="en-US" altLang="en-US" sz="4400" b="1" dirty="0">
              <a:latin typeface="+mj-lt"/>
              <a:cs typeface="Arial" pitchFamily="34" charset="0"/>
              <a:sym typeface="Corbel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200"/>
              </a:spcBef>
              <a:buSzPts val="4400"/>
              <a:buNone/>
            </a:pPr>
            <a:r>
              <a:rPr lang="en-US" altLang="en-US" sz="4400" b="1" dirty="0">
                <a:latin typeface="+mj-lt"/>
                <a:cs typeface="Arial" pitchFamily="34" charset="0"/>
                <a:sym typeface="Corbel" pitchFamily="34" charset="0"/>
              </a:rPr>
              <a:t> Sponsorships</a:t>
            </a:r>
            <a:endParaRPr lang="en-US" altLang="en-US" sz="2000" dirty="0">
              <a:latin typeface="+mj-lt"/>
              <a:cs typeface="Arial" pitchFamily="34" charset="0"/>
              <a:sym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48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9F25-905F-A21C-4E50-50573646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</a:t>
            </a:r>
            <a:br>
              <a:rPr lang="en-US" dirty="0"/>
            </a:br>
            <a:r>
              <a:rPr lang="en-US" dirty="0"/>
              <a:t>dental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C430F-BA61-83BC-D5E4-33D26263E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475269" cy="3318936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Bruxism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GERD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Dental caries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Periodontal disease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Edentulism (full or partial)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98C7D-E95C-FC3D-97CD-4ABDA1261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954" y="2535090"/>
            <a:ext cx="3256515" cy="1787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671FA-E947-74BC-A98E-A6050B5A7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" t="19602" r="38325" b="8638"/>
          <a:stretch/>
        </p:blipFill>
        <p:spPr>
          <a:xfrm>
            <a:off x="9310541" y="4466122"/>
            <a:ext cx="1787451" cy="1706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5E647E-70CB-20FF-1556-2B75DD540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16" y="4466122"/>
            <a:ext cx="1774133" cy="1706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471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9F25-905F-A21C-4E50-50573646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</a:t>
            </a:r>
            <a:br>
              <a:rPr lang="en-US" dirty="0"/>
            </a:br>
            <a:r>
              <a:rPr lang="en-US" dirty="0"/>
              <a:t>dental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C430F-BA61-83BC-D5E4-33D26263E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475269" cy="331893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Bruxism</a:t>
            </a:r>
          </a:p>
          <a:p>
            <a:r>
              <a:rPr lang="en-US" b="1" dirty="0">
                <a:solidFill>
                  <a:srgbClr val="FF0000"/>
                </a:solidFill>
              </a:rPr>
              <a:t>GERD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Dental caries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Periodontal disease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Edentulism (full or partial)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4B003-F1E7-CC35-38B0-4699A72324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2" b="9887"/>
          <a:stretch/>
        </p:blipFill>
        <p:spPr>
          <a:xfrm>
            <a:off x="6607776" y="4302244"/>
            <a:ext cx="2450173" cy="1718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89F1C-421C-33B5-0E61-E15BF6070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48" y="2696674"/>
            <a:ext cx="2287280" cy="1718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566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9F25-905F-A21C-4E50-50573646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</a:t>
            </a:r>
            <a:br>
              <a:rPr lang="en-US" dirty="0"/>
            </a:br>
            <a:r>
              <a:rPr lang="en-US" dirty="0"/>
              <a:t>dental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C430F-BA61-83BC-D5E4-33D26263E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475269" cy="3318936"/>
          </a:xfrm>
        </p:spPr>
        <p:txBody>
          <a:bodyPr/>
          <a:lstStyle/>
          <a:p>
            <a:r>
              <a:rPr lang="en-US" dirty="0"/>
              <a:t>Bruxism</a:t>
            </a:r>
          </a:p>
          <a:p>
            <a:r>
              <a:rPr lang="en-US" dirty="0"/>
              <a:t>GERD</a:t>
            </a:r>
          </a:p>
          <a:p>
            <a:r>
              <a:rPr lang="en-US" b="1" dirty="0">
                <a:solidFill>
                  <a:srgbClr val="FF0000"/>
                </a:solidFill>
              </a:rPr>
              <a:t>Dental caries</a:t>
            </a:r>
          </a:p>
          <a:p>
            <a:r>
              <a:rPr lang="en-US" b="1" dirty="0">
                <a:solidFill>
                  <a:srgbClr val="FF0000"/>
                </a:solidFill>
              </a:rPr>
              <a:t>Periodontal disease</a:t>
            </a:r>
          </a:p>
          <a:p>
            <a:r>
              <a:rPr lang="en-US" dirty="0"/>
              <a:t>Edentulism (full or partial)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BBD41-5E16-D83B-C4C9-643638C67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6" t="9897" r="14927" b="17058"/>
          <a:stretch/>
        </p:blipFill>
        <p:spPr>
          <a:xfrm>
            <a:off x="8770228" y="2712039"/>
            <a:ext cx="2499084" cy="1950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7536F6-6136-4E60-9C0E-2B833127D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343" y="4216401"/>
            <a:ext cx="2499084" cy="168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86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BA7DD-87BD-DB1E-8AC1-11CE224C6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</a:t>
            </a:r>
            <a:br>
              <a:rPr lang="en-US" dirty="0"/>
            </a:br>
            <a:r>
              <a:rPr lang="en-US" dirty="0"/>
              <a:t>communication/cognition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2344-7B03-42C9-1A4D-64180F489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800599" cy="33189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Medical/dental history review</a:t>
            </a:r>
          </a:p>
          <a:p>
            <a:r>
              <a:rPr lang="en-US" dirty="0"/>
              <a:t>Consent to treatment</a:t>
            </a:r>
          </a:p>
          <a:p>
            <a:r>
              <a:rPr lang="en-US" dirty="0"/>
              <a:t>Post-operative instructions and oral care recommendation</a:t>
            </a:r>
          </a:p>
          <a:p>
            <a:r>
              <a:rPr lang="en-US" dirty="0"/>
              <a:t>Ability to cooperate for care</a:t>
            </a:r>
          </a:p>
          <a:p>
            <a:r>
              <a:rPr lang="en-US" dirty="0"/>
              <a:t>Ability to perform/tolerate oral home care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5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438B-7668-F9AF-EB66-5C2838BDA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</a:t>
            </a:r>
            <a:br>
              <a:rPr lang="en-US" dirty="0"/>
            </a:br>
            <a:r>
              <a:rPr lang="en-US" dirty="0"/>
              <a:t>physical and intellectual 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34400-7171-4C6C-F8D5-9B627AE20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752141"/>
            <a:ext cx="5865687" cy="2991113"/>
          </a:xfrm>
        </p:spPr>
        <p:txBody>
          <a:bodyPr>
            <a:normAutofit/>
          </a:bodyPr>
          <a:lstStyle/>
          <a:p>
            <a:r>
              <a:rPr lang="en-US" sz="2400" dirty="0"/>
              <a:t>Can the patients brush their own teeth (effectively)?</a:t>
            </a:r>
          </a:p>
          <a:p>
            <a:r>
              <a:rPr lang="en-US" sz="2400" dirty="0"/>
              <a:t>Who is brushing the teeth?</a:t>
            </a:r>
          </a:p>
          <a:p>
            <a:r>
              <a:rPr lang="en-US" sz="2400" dirty="0"/>
              <a:t>Will the patient permit regular professional intervention?</a:t>
            </a:r>
          </a:p>
        </p:txBody>
      </p:sp>
      <p:pic>
        <p:nvPicPr>
          <p:cNvPr id="6146" name="Picture 2" descr="490+ Brushing Teeth In Mirror Stock Illustrations, Royalty-Free Vector  Graphics &amp; Clip Art - iStock | Man brushing teeth in mirror, Person  brushing teeth in mirror, Woman brushing teeth in mirror">
            <a:extLst>
              <a:ext uri="{FF2B5EF4-FFF2-40B4-BE49-F238E27FC236}">
                <a16:creationId xmlns:a16="http://schemas.microsoft.com/office/drawing/2014/main" id="{D135B424-22E8-4093-9395-FB23E3B03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r="4234"/>
          <a:stretch/>
        </p:blipFill>
        <p:spPr bwMode="auto">
          <a:xfrm>
            <a:off x="8424809" y="3748844"/>
            <a:ext cx="3020601" cy="234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902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DF83-F193-A2A0-01D5-6AE28D5A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challenges:</a:t>
            </a:r>
            <a:br>
              <a:rPr lang="en-US" dirty="0"/>
            </a:br>
            <a:r>
              <a:rPr lang="en-US" dirty="0"/>
              <a:t>pain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5533B-3999-98EB-1C3E-34A2C9AAF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Many patients are nonverbal or have limited verbal ability</a:t>
            </a:r>
          </a:p>
          <a:p>
            <a:r>
              <a:rPr lang="en-US" dirty="0"/>
              <a:t>Common complaints:</a:t>
            </a:r>
          </a:p>
          <a:p>
            <a:pPr lvl="1"/>
            <a:r>
              <a:rPr lang="en-US" dirty="0"/>
              <a:t>“He isn’t eating”</a:t>
            </a:r>
          </a:p>
          <a:p>
            <a:pPr lvl="1"/>
            <a:r>
              <a:rPr lang="en-US" dirty="0"/>
              <a:t>“She has been holding the side of her face”</a:t>
            </a:r>
          </a:p>
          <a:p>
            <a:pPr lvl="1"/>
            <a:r>
              <a:rPr lang="en-US" dirty="0"/>
              <a:t>“He has lost a lot of weight”</a:t>
            </a:r>
          </a:p>
          <a:p>
            <a:pPr lvl="1"/>
            <a:r>
              <a:rPr lang="en-US" dirty="0"/>
              <a:t>“She grimaces when she eats”</a:t>
            </a:r>
          </a:p>
          <a:p>
            <a:pPr lvl="1"/>
            <a:r>
              <a:rPr lang="en-US" dirty="0"/>
              <a:t>“He isn’t eating the foods he used to eat”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80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78BB-76A0-FF32-9DD3-B8F28D24E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Special challenges:</a:t>
            </a:r>
            <a:br>
              <a:rPr lang="en-US" b="1" dirty="0"/>
            </a:br>
            <a:r>
              <a:rPr lang="en-US" b="1" dirty="0"/>
              <a:t>pain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A528E-D26B-52D3-42FA-BF1328963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5670478" cy="3504821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The basics…</a:t>
            </a:r>
          </a:p>
          <a:p>
            <a:pPr lvl="1"/>
            <a:r>
              <a:rPr lang="en-US" sz="2800" dirty="0"/>
              <a:t>Can the pain be </a:t>
            </a:r>
            <a:r>
              <a:rPr lang="en-US" sz="2800" b="1" dirty="0"/>
              <a:t>localized</a:t>
            </a:r>
            <a:r>
              <a:rPr lang="en-US" sz="2800" dirty="0"/>
              <a:t>?</a:t>
            </a:r>
          </a:p>
          <a:p>
            <a:pPr lvl="1"/>
            <a:r>
              <a:rPr lang="en-US" sz="2800" b="1" dirty="0"/>
              <a:t>How long </a:t>
            </a:r>
            <a:r>
              <a:rPr lang="en-US" sz="2800" dirty="0"/>
              <a:t>have you suspected pain?</a:t>
            </a:r>
          </a:p>
          <a:p>
            <a:pPr lvl="1"/>
            <a:r>
              <a:rPr lang="en-US" sz="2800" dirty="0"/>
              <a:t>Is the pain </a:t>
            </a:r>
            <a:r>
              <a:rPr lang="en-US" sz="2800" b="1" dirty="0"/>
              <a:t>constant or episodic</a:t>
            </a:r>
            <a:r>
              <a:rPr lang="en-US" sz="2800" dirty="0"/>
              <a:t>?</a:t>
            </a:r>
          </a:p>
          <a:p>
            <a:pPr lvl="1"/>
            <a:r>
              <a:rPr lang="en-US" sz="2800" dirty="0"/>
              <a:t>Is the pain </a:t>
            </a:r>
            <a:r>
              <a:rPr lang="en-US" sz="2800" b="1" dirty="0"/>
              <a:t>spontaneous</a:t>
            </a:r>
            <a:r>
              <a:rPr lang="en-US" sz="2800" dirty="0"/>
              <a:t>?</a:t>
            </a:r>
          </a:p>
          <a:p>
            <a:pPr lvl="1"/>
            <a:r>
              <a:rPr lang="en-US" sz="2800" dirty="0"/>
              <a:t>Has there been any </a:t>
            </a:r>
            <a:r>
              <a:rPr lang="en-US" sz="2800" b="1" dirty="0"/>
              <a:t>swelling</a:t>
            </a:r>
            <a:r>
              <a:rPr lang="en-US" sz="2800" dirty="0"/>
              <a:t> or bleeding?</a:t>
            </a:r>
          </a:p>
          <a:p>
            <a:pPr lvl="1"/>
            <a:r>
              <a:rPr lang="en-US" sz="2800" dirty="0"/>
              <a:t>Is there pain with tooth brushing?</a:t>
            </a:r>
          </a:p>
          <a:p>
            <a:pPr lvl="1"/>
            <a:r>
              <a:rPr lang="en-US" sz="2800" dirty="0"/>
              <a:t>Does the pain respond to analgesics?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12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139ABE-36D5-FFFD-FA53-56C95396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Special challenges:</a:t>
            </a:r>
            <a:br>
              <a:rPr lang="en-US" b="1" dirty="0"/>
            </a:br>
            <a:r>
              <a:rPr lang="en-US" b="1" dirty="0"/>
              <a:t>pain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DE439-34A2-FF17-ABF6-6169FB18E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627" y="2404153"/>
            <a:ext cx="4718304" cy="576262"/>
          </a:xfrm>
        </p:spPr>
        <p:txBody>
          <a:bodyPr/>
          <a:lstStyle/>
          <a:p>
            <a:r>
              <a:rPr lang="en-US" dirty="0"/>
              <a:t>The basics of function: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43218E-F8B4-C89E-E225-939D4E369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627" y="2980415"/>
            <a:ext cx="4718304" cy="313270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Ask about function…</a:t>
            </a:r>
          </a:p>
          <a:p>
            <a:pPr lvl="1"/>
            <a:r>
              <a:rPr lang="en-US" sz="2000" dirty="0"/>
              <a:t>Is there pain on eating and drinking?</a:t>
            </a:r>
          </a:p>
          <a:p>
            <a:pPr lvl="1"/>
            <a:r>
              <a:rPr lang="en-US" sz="2000" dirty="0"/>
              <a:t>What are his favorite foods?</a:t>
            </a:r>
          </a:p>
          <a:p>
            <a:pPr lvl="1"/>
            <a:r>
              <a:rPr lang="en-US" sz="2000" dirty="0"/>
              <a:t>Is there pain with soft and hard foods?</a:t>
            </a:r>
          </a:p>
          <a:p>
            <a:pPr lvl="1"/>
            <a:r>
              <a:rPr lang="en-US" sz="2000" dirty="0"/>
              <a:t>Is there pain with sweets?</a:t>
            </a:r>
          </a:p>
          <a:p>
            <a:pPr lvl="1"/>
            <a:r>
              <a:rPr lang="en-US" sz="2000" dirty="0"/>
              <a:t>Is he pushing away foods?</a:t>
            </a:r>
          </a:p>
          <a:p>
            <a:pPr lvl="1"/>
            <a:r>
              <a:rPr lang="en-US" sz="2000" dirty="0"/>
              <a:t>Has the pace of eating changed?</a:t>
            </a:r>
          </a:p>
          <a:p>
            <a:pPr lvl="1"/>
            <a:r>
              <a:rPr lang="en-US" sz="2000" dirty="0"/>
              <a:t>Is the food being chewed or swallowed?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1F6C6C-F3E3-AC17-C3F2-B32CDD585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8885" y="2404153"/>
            <a:ext cx="4718304" cy="576262"/>
          </a:xfrm>
        </p:spPr>
        <p:txBody>
          <a:bodyPr/>
          <a:lstStyle/>
          <a:p>
            <a:r>
              <a:rPr lang="en-US" dirty="0"/>
              <a:t>Beyond the basics: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FAD70E-0EE0-47E2-D80E-93E72FD0F5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07071" y="3098569"/>
            <a:ext cx="4630118" cy="3225176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Are there non-routine signs of pain?</a:t>
            </a:r>
          </a:p>
          <a:p>
            <a:pPr lvl="1"/>
            <a:r>
              <a:rPr lang="en-US" sz="2000" dirty="0"/>
              <a:t>Groaning, moaning, shouting</a:t>
            </a:r>
          </a:p>
          <a:p>
            <a:pPr lvl="1"/>
            <a:r>
              <a:rPr lang="en-US" sz="2000" dirty="0"/>
              <a:t>Hitting face</a:t>
            </a:r>
          </a:p>
          <a:p>
            <a:pPr lvl="1"/>
            <a:r>
              <a:rPr lang="en-US" sz="2000" dirty="0"/>
              <a:t>Other self-injurious behaviors </a:t>
            </a:r>
          </a:p>
          <a:p>
            <a:pPr lvl="1"/>
            <a:r>
              <a:rPr lang="en-US" sz="2000" dirty="0"/>
              <a:t>Hyperorality</a:t>
            </a:r>
          </a:p>
          <a:p>
            <a:pPr lvl="1"/>
            <a:r>
              <a:rPr lang="en-US" sz="2000" dirty="0"/>
              <a:t>Aggressiveness  </a:t>
            </a:r>
          </a:p>
          <a:p>
            <a:pPr lvl="1"/>
            <a:r>
              <a:rPr lang="en-US" dirty="0"/>
              <a:t>P</a:t>
            </a:r>
            <a:r>
              <a:rPr lang="en-US" sz="2000" dirty="0"/>
              <a:t>assivity </a:t>
            </a:r>
          </a:p>
          <a:p>
            <a:pPr lvl="1"/>
            <a:r>
              <a:rPr lang="en-US" sz="2000" dirty="0"/>
              <a:t>Increased oral defensiveness/resistance</a:t>
            </a:r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B4A284-6C28-AAAB-DF9E-6DE8B44DC900}"/>
              </a:ext>
            </a:extLst>
          </p:cNvPr>
          <p:cNvCxnSpPr>
            <a:cxnSpLocks/>
          </p:cNvCxnSpPr>
          <p:nvPr/>
        </p:nvCxnSpPr>
        <p:spPr>
          <a:xfrm flipV="1">
            <a:off x="6096000" y="2692284"/>
            <a:ext cx="0" cy="325645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141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BEDA4-0FE8-8E3B-D078-2C3E6106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visit: setting the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41641-764D-1DDA-6EBD-F52D7A1DC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Pre-appointment questionnaire:  who is the patient?</a:t>
            </a:r>
          </a:p>
          <a:p>
            <a:pPr lvl="1"/>
            <a:r>
              <a:rPr lang="en-US" dirty="0"/>
              <a:t>Medical</a:t>
            </a:r>
          </a:p>
          <a:p>
            <a:pPr lvl="1"/>
            <a:r>
              <a:rPr lang="en-US" dirty="0"/>
              <a:t>Behavioral/sensory</a:t>
            </a:r>
          </a:p>
          <a:p>
            <a:r>
              <a:rPr lang="en-US" dirty="0"/>
              <a:t>Don’t leave home without it</a:t>
            </a:r>
          </a:p>
          <a:p>
            <a:pPr lvl="1"/>
            <a:r>
              <a:rPr lang="en-US" dirty="0"/>
              <a:t>Medical and dental history</a:t>
            </a:r>
          </a:p>
          <a:p>
            <a:pPr lvl="1"/>
            <a:r>
              <a:rPr lang="en-US" dirty="0"/>
              <a:t>Medications and allergies</a:t>
            </a:r>
          </a:p>
          <a:p>
            <a:endParaRPr lang="en-US" dirty="0"/>
          </a:p>
        </p:txBody>
      </p:sp>
      <p:pic>
        <p:nvPicPr>
          <p:cNvPr id="4" name="Google Shape;313;g2abb6b072c7_0_1379">
            <a:extLst>
              <a:ext uri="{FF2B5EF4-FFF2-40B4-BE49-F238E27FC236}">
                <a16:creationId xmlns:a16="http://schemas.microsoft.com/office/drawing/2014/main" id="{6C6B9F5A-D2DC-96B2-B40E-A303047D0C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5294" r="6255"/>
          <a:stretch/>
        </p:blipFill>
        <p:spPr>
          <a:xfrm>
            <a:off x="8325851" y="3503596"/>
            <a:ext cx="2320489" cy="2085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772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F759D-AD7C-3775-F444-0D060F9A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really concerns us: </a:t>
            </a:r>
            <a:br>
              <a:rPr lang="en-US" dirty="0"/>
            </a:br>
            <a:r>
              <a:rPr lang="en-US" dirty="0"/>
              <a:t>respiratory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0C981-FCA8-235C-286C-8D6C84E83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454189"/>
            <a:ext cx="4201272" cy="373085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Especially significant in:</a:t>
            </a:r>
          </a:p>
          <a:p>
            <a:pPr lvl="1"/>
            <a:r>
              <a:rPr lang="en-US" dirty="0"/>
              <a:t>I/DD (CP, DS, others)</a:t>
            </a:r>
          </a:p>
          <a:p>
            <a:pPr lvl="1"/>
            <a:r>
              <a:rPr lang="en-US" dirty="0"/>
              <a:t>Traumatic brain injury</a:t>
            </a:r>
          </a:p>
          <a:p>
            <a:pPr lvl="1"/>
            <a:r>
              <a:rPr lang="en-US" dirty="0"/>
              <a:t>Complex geriatrics</a:t>
            </a:r>
          </a:p>
          <a:p>
            <a:r>
              <a:rPr lang="en-US" b="1" dirty="0"/>
              <a:t>Why we care:</a:t>
            </a:r>
          </a:p>
          <a:p>
            <a:pPr lvl="1"/>
            <a:r>
              <a:rPr lang="en-US" dirty="0"/>
              <a:t>Sedative use</a:t>
            </a:r>
          </a:p>
          <a:p>
            <a:pPr lvl="1"/>
            <a:r>
              <a:rPr lang="en-US" dirty="0"/>
              <a:t>Intraoperative aspiration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0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8B18D-163C-1027-88C1-3001B6137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Special care dentistry: </a:t>
            </a:r>
            <a:br>
              <a:rPr lang="en-US" b="1" dirty="0"/>
            </a:br>
            <a:r>
              <a:rPr lang="en-US" b="1" dirty="0"/>
              <a:t>why should I care?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0C526-50EA-AB92-4FE0-BA795C375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5" t="6741" r="5256" b="6817"/>
          <a:stretch/>
        </p:blipFill>
        <p:spPr>
          <a:xfrm>
            <a:off x="5100101" y="3791163"/>
            <a:ext cx="1991797" cy="1931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038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E288B-BA64-31A6-BC82-9EDFF4505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do to maintain oral health?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3ACB1-2B25-1718-9654-08A4E2115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Oral home care</a:t>
            </a:r>
          </a:p>
          <a:p>
            <a:pPr lvl="1"/>
            <a:r>
              <a:rPr lang="en-US" sz="2400" dirty="0"/>
              <a:t>Tooth brushing, flossing, mouth rinsing</a:t>
            </a:r>
          </a:p>
          <a:p>
            <a:r>
              <a:rPr lang="en-US" sz="2400" dirty="0"/>
              <a:t>Diet control</a:t>
            </a:r>
          </a:p>
          <a:p>
            <a:pPr lvl="1"/>
            <a:r>
              <a:rPr lang="en-US" sz="2400" dirty="0"/>
              <a:t>Eating, drinking</a:t>
            </a:r>
          </a:p>
          <a:p>
            <a:r>
              <a:rPr lang="en-US" sz="2400" dirty="0"/>
              <a:t>Professional intervention</a:t>
            </a:r>
          </a:p>
          <a:p>
            <a:pPr lvl="1"/>
            <a:r>
              <a:rPr lang="en-US" sz="2400" dirty="0"/>
              <a:t>Regular evaluations, needed interventions</a:t>
            </a:r>
          </a:p>
        </p:txBody>
      </p:sp>
    </p:spTree>
    <p:extLst>
      <p:ext uri="{BB962C8B-B14F-4D97-AF65-F5344CB8AC3E}">
        <p14:creationId xmlns:p14="http://schemas.microsoft.com/office/powerpoint/2010/main" val="1928328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486E-6578-9B6B-3CED-38698AED1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health care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203D0-F73F-8AA0-CC30-9ED884199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700293"/>
            <a:ext cx="6091718" cy="3032211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Toothbrush</a:t>
            </a:r>
            <a:r>
              <a:rPr lang="en-US" sz="2400" dirty="0"/>
              <a:t>:  whatever works!</a:t>
            </a:r>
          </a:p>
          <a:p>
            <a:r>
              <a:rPr lang="en-US" sz="2400" b="1" dirty="0"/>
              <a:t>Toothpaste:  </a:t>
            </a:r>
            <a:r>
              <a:rPr lang="en-US" sz="2400" dirty="0"/>
              <a:t>fluoride</a:t>
            </a:r>
          </a:p>
          <a:p>
            <a:r>
              <a:rPr lang="en-US" sz="2400" b="1" dirty="0"/>
              <a:t>Flossing</a:t>
            </a:r>
            <a:r>
              <a:rPr lang="en-US" sz="2400" dirty="0"/>
              <a:t>:  Listerine Access Flosser</a:t>
            </a:r>
          </a:p>
          <a:p>
            <a:r>
              <a:rPr lang="en-US" sz="2400" b="1" dirty="0"/>
              <a:t>Oral rinse</a:t>
            </a:r>
          </a:p>
          <a:p>
            <a:pPr lvl="1"/>
            <a:r>
              <a:rPr lang="en-US" sz="2400" dirty="0"/>
              <a:t>Use as swab if necessary</a:t>
            </a:r>
          </a:p>
          <a:p>
            <a:r>
              <a:rPr lang="en-US" sz="2400" dirty="0"/>
              <a:t>Encourage </a:t>
            </a:r>
            <a:r>
              <a:rPr lang="en-US" sz="2400" b="1" dirty="0"/>
              <a:t>water</a:t>
            </a:r>
            <a:r>
              <a:rPr lang="en-US" sz="2400" dirty="0"/>
              <a:t>  after all oral intake</a:t>
            </a:r>
          </a:p>
        </p:txBody>
      </p:sp>
      <p:pic>
        <p:nvPicPr>
          <p:cNvPr id="2052" name="Picture 4" descr="Listerine Ultraclean Access Flosser Review 2023">
            <a:extLst>
              <a:ext uri="{FF2B5EF4-FFF2-40B4-BE49-F238E27FC236}">
                <a16:creationId xmlns:a16="http://schemas.microsoft.com/office/drawing/2014/main" id="{AA8C9105-08F3-D0FF-DD32-DE12E0A4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569" y="3048356"/>
            <a:ext cx="3114782" cy="2336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82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5C3F2E-0602-1A2E-C99A-367131D51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advice</a:t>
            </a:r>
          </a:p>
        </p:txBody>
      </p:sp>
      <p:pic>
        <p:nvPicPr>
          <p:cNvPr id="5" name="Picture 2" descr="Res-Q-Vac Suction Toothbrush">
            <a:extLst>
              <a:ext uri="{FF2B5EF4-FFF2-40B4-BE49-F238E27FC236}">
                <a16:creationId xmlns:a16="http://schemas.microsoft.com/office/drawing/2014/main" id="{E2F2D1A6-C2E2-F5F3-415A-0FF0AC66F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1" b="15096"/>
          <a:stretch/>
        </p:blipFill>
        <p:spPr bwMode="auto">
          <a:xfrm>
            <a:off x="7335651" y="2713238"/>
            <a:ext cx="3910269" cy="2610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outh Rests - Professional Codes – Specialized Care Co Inc.">
            <a:extLst>
              <a:ext uri="{FF2B5EF4-FFF2-40B4-BE49-F238E27FC236}">
                <a16:creationId xmlns:a16="http://schemas.microsoft.com/office/drawing/2014/main" id="{601747E9-E6C9-7C7E-7518-14FF3707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969" y="2713237"/>
            <a:ext cx="2610999" cy="2610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othettes® (100-Pack)">
            <a:extLst>
              <a:ext uri="{FF2B5EF4-FFF2-40B4-BE49-F238E27FC236}">
                <a16:creationId xmlns:a16="http://schemas.microsoft.com/office/drawing/2014/main" id="{C9631E1E-8109-87AD-B130-2DA88274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1682" y="2713238"/>
            <a:ext cx="2610998" cy="2610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88E180-BF60-E5D2-2A09-96B70EE5A6F3}"/>
              </a:ext>
            </a:extLst>
          </p:cNvPr>
          <p:cNvSpPr txBox="1"/>
          <p:nvPr/>
        </p:nvSpPr>
        <p:spPr>
          <a:xfrm>
            <a:off x="1970070" y="5506536"/>
            <a:ext cx="1285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Toothettes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80F7D1-B63F-757F-0255-A1CB074609EC}"/>
              </a:ext>
            </a:extLst>
          </p:cNvPr>
          <p:cNvSpPr txBox="1"/>
          <p:nvPr/>
        </p:nvSpPr>
        <p:spPr>
          <a:xfrm>
            <a:off x="4192968" y="5506536"/>
            <a:ext cx="2610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Open Wide mouth props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3DFBA1-A472-1DD9-65EA-886348B6EA93}"/>
              </a:ext>
            </a:extLst>
          </p:cNvPr>
          <p:cNvSpPr txBox="1"/>
          <p:nvPr/>
        </p:nvSpPr>
        <p:spPr>
          <a:xfrm>
            <a:off x="8102885" y="5506536"/>
            <a:ext cx="2510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Plak-Vac/Res-Q-Vac</a:t>
            </a:r>
          </a:p>
        </p:txBody>
      </p:sp>
    </p:spTree>
    <p:extLst>
      <p:ext uri="{BB962C8B-B14F-4D97-AF65-F5344CB8AC3E}">
        <p14:creationId xmlns:p14="http://schemas.microsoft.com/office/powerpoint/2010/main" val="4089224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3B7D7-FFC3-E81F-3F6E-FD75DAE88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Professional intervention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BBD74-E955-B37A-E845-85CFC36DE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5314686" cy="3310128"/>
          </a:xfrm>
        </p:spPr>
        <p:txBody>
          <a:bodyPr>
            <a:noAutofit/>
          </a:bodyPr>
          <a:lstStyle/>
          <a:p>
            <a:r>
              <a:rPr lang="en-US" dirty="0"/>
              <a:t>Frequent </a:t>
            </a:r>
            <a:r>
              <a:rPr lang="en-US" b="1" dirty="0"/>
              <a:t>recall </a:t>
            </a:r>
            <a:r>
              <a:rPr lang="en-US" dirty="0"/>
              <a:t>evaluations</a:t>
            </a:r>
          </a:p>
          <a:p>
            <a:r>
              <a:rPr lang="en-US" dirty="0"/>
              <a:t>Increased frequency of </a:t>
            </a:r>
            <a:r>
              <a:rPr lang="en-US" b="1" dirty="0"/>
              <a:t>radiographs</a:t>
            </a:r>
          </a:p>
          <a:p>
            <a:pPr lvl="1"/>
            <a:r>
              <a:rPr lang="en-US" sz="2400" dirty="0"/>
              <a:t>Consider PAN </a:t>
            </a:r>
          </a:p>
          <a:p>
            <a:r>
              <a:rPr lang="en-US" b="1" dirty="0"/>
              <a:t>Avoid</a:t>
            </a:r>
            <a:r>
              <a:rPr lang="en-US" dirty="0"/>
              <a:t> watch and wait</a:t>
            </a:r>
          </a:p>
          <a:p>
            <a:pPr lvl="1"/>
            <a:r>
              <a:rPr lang="en-US" sz="2400" dirty="0"/>
              <a:t>Keep referral sources available</a:t>
            </a:r>
          </a:p>
          <a:p>
            <a:r>
              <a:rPr lang="en-US" b="1" dirty="0"/>
              <a:t>Fluoride</a:t>
            </a:r>
            <a:r>
              <a:rPr lang="en-US" dirty="0"/>
              <a:t> supplementation and SDF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A37038-CE24-3E4E-ECF2-962DFBBAF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6696" y="2557751"/>
            <a:ext cx="4308571" cy="33101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400" b="1" dirty="0">
                <a:solidFill>
                  <a:schemeClr val="tx1"/>
                </a:solidFill>
              </a:rPr>
              <a:t>             Watch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tx1"/>
                </a:solidFill>
              </a:rPr>
              <a:t>               and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tx1"/>
                </a:solidFill>
              </a:rPr>
              <a:t>              Wait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AutoShape 2" descr="Red X Mark">
            <a:extLst>
              <a:ext uri="{FF2B5EF4-FFF2-40B4-BE49-F238E27FC236}">
                <a16:creationId xmlns:a16="http://schemas.microsoft.com/office/drawing/2014/main" id="{1BE245EE-5E4A-A1F1-6484-EE9DAE11E3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Red Circle Cross Transparent Background Clip Art">
            <a:extLst>
              <a:ext uri="{FF2B5EF4-FFF2-40B4-BE49-F238E27FC236}">
                <a16:creationId xmlns:a16="http://schemas.microsoft.com/office/drawing/2014/main" id="{68CFFCEF-B74A-27BB-9A64-2F28EF251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401" y="267834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940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C080-9395-DCA2-DB8E-D957ABE13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and sexual abuse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73DED-7A61-2865-2E07-9E517B61E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107" y="2585470"/>
            <a:ext cx="5548045" cy="3318936"/>
          </a:xfrm>
        </p:spPr>
        <p:txBody>
          <a:bodyPr/>
          <a:lstStyle/>
          <a:p>
            <a:r>
              <a:rPr lang="en-US" sz="2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Up to seven times those for people without disabilities.</a:t>
            </a:r>
          </a:p>
          <a:p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Recent study:  34% of individuals with I/DD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Number is likely highly underestimated</a:t>
            </a:r>
          </a:p>
          <a:p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Very small percentage reported, even </a:t>
            </a:r>
            <a:r>
              <a:rPr lang="en-US" sz="2400">
                <a:solidFill>
                  <a:srgbClr val="333333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fewer prosecuted</a:t>
            </a:r>
            <a:endParaRPr lang="en-US" sz="2400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Garamond" panose="02020404030301010803" pitchFamily="18" charset="0"/>
            </a:endParaRPr>
          </a:p>
          <a:p>
            <a:endParaRPr lang="en-US" dirty="0"/>
          </a:p>
        </p:txBody>
      </p:sp>
      <p:pic>
        <p:nvPicPr>
          <p:cNvPr id="4" name="Google Shape;817;p87">
            <a:extLst>
              <a:ext uri="{FF2B5EF4-FFF2-40B4-BE49-F238E27FC236}">
                <a16:creationId xmlns:a16="http://schemas.microsoft.com/office/drawing/2014/main" id="{99DAEA01-97B5-D609-4B9C-F74F2C25225F}"/>
              </a:ext>
            </a:extLst>
          </p:cNvPr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7505003" y="2902604"/>
            <a:ext cx="3391595" cy="2684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7517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7169-E3DC-705F-E748-6D3159D59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 to dentistry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32FD0-97A8-7EC2-7D35-1999ED893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745" y="3241907"/>
            <a:ext cx="3245068" cy="2015070"/>
          </a:xfrm>
        </p:spPr>
        <p:txBody>
          <a:bodyPr>
            <a:normAutofit/>
          </a:bodyPr>
          <a:lstStyle/>
          <a:p>
            <a:r>
              <a:rPr lang="en-US" dirty="0"/>
              <a:t>Patient complexity</a:t>
            </a:r>
          </a:p>
          <a:p>
            <a:r>
              <a:rPr lang="en-US" dirty="0"/>
              <a:t>Education</a:t>
            </a:r>
          </a:p>
          <a:p>
            <a:r>
              <a:rPr lang="en-US" dirty="0"/>
              <a:t>Cost</a:t>
            </a:r>
          </a:p>
        </p:txBody>
      </p:sp>
      <p:graphicFrame>
        <p:nvGraphicFramePr>
          <p:cNvPr id="4" name="Google Shape;272;p18">
            <a:extLst>
              <a:ext uri="{FF2B5EF4-FFF2-40B4-BE49-F238E27FC236}">
                <a16:creationId xmlns:a16="http://schemas.microsoft.com/office/drawing/2014/main" id="{2D2DB5F8-0B0B-2D1C-3457-F3945803B9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1145265"/>
              </p:ext>
            </p:extLst>
          </p:nvPr>
        </p:nvGraphicFramePr>
        <p:xfrm>
          <a:off x="4837325" y="2763953"/>
          <a:ext cx="5943728" cy="2970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485554" imgH="4216400" progId="Excel.Chart.8">
                  <p:embed/>
                </p:oleObj>
              </mc:Choice>
              <mc:Fallback>
                <p:oleObj r:id="rId2" imgW="8485554" imgH="4216400" progId="Excel.Chart.8">
                  <p:embed/>
                  <p:pic>
                    <p:nvPicPr>
                      <p:cNvPr id="4" name="Google Shape;272;p18">
                        <a:extLst>
                          <a:ext uri="{FF2B5EF4-FFF2-40B4-BE49-F238E27FC236}">
                            <a16:creationId xmlns:a16="http://schemas.microsoft.com/office/drawing/2014/main" id="{2D2DB5F8-0B0B-2D1C-3457-F3945803B999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3">
                        <a:alphaModFix/>
                      </a:blip>
                      <a:srcRect/>
                      <a:stretch/>
                    </p:blipFill>
                    <p:spPr>
                      <a:xfrm>
                        <a:off x="4837325" y="2763953"/>
                        <a:ext cx="5943728" cy="2970978"/>
                      </a:xfrm>
                      <a:prstGeom prst="rect">
                        <a:avLst/>
                      </a:prstGeom>
                      <a:solidFill>
                        <a:srgbClr val="8D989D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597C9DC-4062-08C7-B089-81B47B874A60}"/>
              </a:ext>
            </a:extLst>
          </p:cNvPr>
          <p:cNvSpPr txBox="1"/>
          <p:nvPr/>
        </p:nvSpPr>
        <p:spPr>
          <a:xfrm>
            <a:off x="9059917" y="5360545"/>
            <a:ext cx="1534510" cy="374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338" marR="0" lvl="0" indent="0" algn="l" rtl="0">
              <a:spcBef>
                <a:spcPts val="0"/>
              </a:spcBef>
              <a:spcAft>
                <a:spcPts val="0"/>
              </a:spcAft>
              <a:buClr>
                <a:srgbClr val="655A45"/>
              </a:buClr>
              <a:buSzPts val="1800"/>
              <a:buFont typeface="Garamond"/>
              <a:buNone/>
            </a:pPr>
            <a:r>
              <a:rPr lang="en-US" sz="1800" b="1" i="1" dirty="0">
                <a:solidFill>
                  <a:srgbClr val="655A45"/>
                </a:solidFill>
                <a:latin typeface="Garamond"/>
                <a:ea typeface="Garamond"/>
                <a:cs typeface="Garamond"/>
                <a:sym typeface="Garamond"/>
              </a:rPr>
              <a:t>NJ.com 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40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Google Shape;909;p97" descr="A sunset over a lak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b="29082"/>
          <a:stretch/>
        </p:blipFill>
        <p:spPr>
          <a:xfrm>
            <a:off x="0" y="0"/>
            <a:ext cx="12192000" cy="6960235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97"/>
          <p:cNvSpPr txBox="1"/>
          <p:nvPr/>
        </p:nvSpPr>
        <p:spPr>
          <a:xfrm>
            <a:off x="7072162" y="5103674"/>
            <a:ext cx="50171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FFFFF"/>
                </a:solidFill>
                <a:ea typeface="David"/>
                <a:cs typeface="David"/>
                <a:sym typeface="David"/>
              </a:rPr>
              <a:t>Thank you for your attention! </a:t>
            </a:r>
            <a:br>
              <a:rPr lang="en-US" sz="2800" b="1" i="0" u="none" strike="noStrike" cap="none" dirty="0">
                <a:solidFill>
                  <a:srgbClr val="FFFFFF"/>
                </a:solidFill>
                <a:ea typeface="David"/>
                <a:cs typeface="David"/>
                <a:sym typeface="David"/>
              </a:rPr>
            </a:br>
            <a:br>
              <a:rPr lang="en-US" sz="2800" b="1" i="0" u="none" strike="noStrike" cap="none" dirty="0">
                <a:solidFill>
                  <a:srgbClr val="FFFFFF"/>
                </a:solidFill>
                <a:ea typeface="David"/>
                <a:cs typeface="David"/>
                <a:sym typeface="David"/>
              </a:rPr>
            </a:br>
            <a:r>
              <a:rPr lang="en-US" sz="2800" b="1" i="0" u="none" strike="noStrike" cap="none" dirty="0">
                <a:solidFill>
                  <a:srgbClr val="FFFFFF"/>
                </a:solidFill>
                <a:ea typeface="David"/>
                <a:cs typeface="David"/>
                <a:sym typeface="David"/>
              </a:rPr>
              <a:t>What questions do you have?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3EAF41-3396-F4E9-547B-20B0A1CF10B2}"/>
              </a:ext>
            </a:extLst>
          </p:cNvPr>
          <p:cNvSpPr txBox="1"/>
          <p:nvPr/>
        </p:nvSpPr>
        <p:spPr>
          <a:xfrm>
            <a:off x="254285" y="5457617"/>
            <a:ext cx="4389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aramond" panose="02020404030301010803" pitchFamily="18" charset="0"/>
                <a:cs typeface="David" panose="020E0502060401010101" pitchFamily="34" charset="-79"/>
              </a:rPr>
              <a:t>spivacev@sdm.rutgers.edu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7CB8-30BC-4988-8A2F-685C7E5B5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1033567"/>
            <a:ext cx="10554576" cy="118872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</a:t>
            </a:r>
            <a:r>
              <a:rPr lang="en-US" b="1" dirty="0"/>
              <a:t>ho are our patients?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7FB35-D439-4555-A305-CF5B84BBE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630" y="2098997"/>
            <a:ext cx="6804713" cy="41885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/>
          </a:p>
          <a:p>
            <a:r>
              <a:rPr lang="en-US" dirty="0"/>
              <a:t>Intellectual and developmental disability</a:t>
            </a:r>
          </a:p>
          <a:p>
            <a:r>
              <a:rPr lang="en-US" dirty="0"/>
              <a:t>Dementia</a:t>
            </a:r>
          </a:p>
          <a:p>
            <a:r>
              <a:rPr lang="en-US" dirty="0"/>
              <a:t>Psychiatric disability</a:t>
            </a:r>
          </a:p>
          <a:p>
            <a:r>
              <a:rPr lang="en-US" dirty="0"/>
              <a:t>Traumatic brain injury</a:t>
            </a:r>
          </a:p>
          <a:p>
            <a:r>
              <a:rPr lang="en-US" dirty="0"/>
              <a:t>Stroke</a:t>
            </a:r>
          </a:p>
          <a:p>
            <a:r>
              <a:rPr lang="en-US" dirty="0"/>
              <a:t>Neuromuscular disorders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0EBF7BE0-D97D-4679-B1CD-6DFAA4ADF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525" y="3429000"/>
            <a:ext cx="2934763" cy="263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99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819" y="918850"/>
            <a:ext cx="6286500" cy="1143000"/>
          </a:xfrm>
        </p:spPr>
        <p:txBody>
          <a:bodyPr>
            <a:normAutofit/>
          </a:bodyPr>
          <a:lstStyle/>
          <a:p>
            <a:r>
              <a:rPr lang="en-US" dirty="0"/>
              <a:t>General dentistry</a:t>
            </a:r>
          </a:p>
        </p:txBody>
      </p:sp>
      <p:pic>
        <p:nvPicPr>
          <p:cNvPr id="1026" name="Picture 2" descr="kids-smi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82" y="3822723"/>
            <a:ext cx="3233363" cy="22705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ture Adult Dentistry - Office in Fremont and Pleasanton">
            <a:extLst>
              <a:ext uri="{FF2B5EF4-FFF2-40B4-BE49-F238E27FC236}">
                <a16:creationId xmlns:a16="http://schemas.microsoft.com/office/drawing/2014/main" id="{87719DBC-11B4-4207-9BA0-FB80F150B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7" r="9941"/>
          <a:stretch/>
        </p:blipFill>
        <p:spPr bwMode="auto">
          <a:xfrm>
            <a:off x="8395015" y="4017196"/>
            <a:ext cx="3050397" cy="21556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tudio portrait of five young adults smiling stock photo">
            <a:extLst>
              <a:ext uri="{FF2B5EF4-FFF2-40B4-BE49-F238E27FC236}">
                <a16:creationId xmlns:a16="http://schemas.microsoft.com/office/drawing/2014/main" id="{B0E23AE0-D75A-FDA7-071A-2D308FC6BD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What are you smiling for?. When meeting a new person, often my… | by AFS  Intercultural Program | Medium">
            <a:extLst>
              <a:ext uri="{FF2B5EF4-FFF2-40B4-BE49-F238E27FC236}">
                <a16:creationId xmlns:a16="http://schemas.microsoft.com/office/drawing/2014/main" id="{0557916E-A5F2-ECC3-92FD-18300189B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04" y="2687453"/>
            <a:ext cx="4378591" cy="22705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130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1943099" y="919417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Special care dentistry</a:t>
            </a:r>
          </a:p>
        </p:txBody>
      </p:sp>
      <p:pic>
        <p:nvPicPr>
          <p:cNvPr id="11269" name="Picture 5" descr="L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34"/>
          <a:stretch>
            <a:fillRect/>
          </a:stretch>
        </p:blipFill>
        <p:spPr bwMode="auto">
          <a:xfrm>
            <a:off x="6944180" y="4218946"/>
            <a:ext cx="1517660" cy="1942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 descr="1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678" y="2442114"/>
            <a:ext cx="1308661" cy="1944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2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4" t="10284" r="26187"/>
          <a:stretch>
            <a:fillRect/>
          </a:stretch>
        </p:blipFill>
        <p:spPr bwMode="auto">
          <a:xfrm>
            <a:off x="3832530" y="4330668"/>
            <a:ext cx="1402686" cy="1809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2" name="Picture 8" descr="SW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0"/>
          <a:stretch>
            <a:fillRect/>
          </a:stretch>
        </p:blipFill>
        <p:spPr bwMode="auto">
          <a:xfrm>
            <a:off x="5384462" y="2554014"/>
            <a:ext cx="1402687" cy="1832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3" name="Picture 9" descr="0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>
            <a:fillRect/>
          </a:stretch>
        </p:blipFill>
        <p:spPr bwMode="auto">
          <a:xfrm>
            <a:off x="831074" y="4265179"/>
            <a:ext cx="1402686" cy="1849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06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81" y="2584843"/>
            <a:ext cx="1296124" cy="1849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lzheimer's Disease in People With Down Syndrome | National Institute on  Aging">
            <a:extLst>
              <a:ext uri="{FF2B5EF4-FFF2-40B4-BE49-F238E27FC236}">
                <a16:creationId xmlns:a16="http://schemas.microsoft.com/office/drawing/2014/main" id="{8DF74C4A-FAA2-388F-411B-CA1A6D906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3" r="9101"/>
          <a:stretch/>
        </p:blipFill>
        <p:spPr bwMode="auto">
          <a:xfrm>
            <a:off x="10052265" y="4386617"/>
            <a:ext cx="1308661" cy="1704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inus Sign 1">
            <a:extLst>
              <a:ext uri="{FF2B5EF4-FFF2-40B4-BE49-F238E27FC236}">
                <a16:creationId xmlns:a16="http://schemas.microsoft.com/office/drawing/2014/main" id="{CBD0FE18-1332-982F-C5A6-AB35016AB212}"/>
              </a:ext>
            </a:extLst>
          </p:cNvPr>
          <p:cNvSpPr/>
          <p:nvPr/>
        </p:nvSpPr>
        <p:spPr>
          <a:xfrm>
            <a:off x="2668921" y="3030877"/>
            <a:ext cx="914400" cy="61645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inus Sign 2">
            <a:extLst>
              <a:ext uri="{FF2B5EF4-FFF2-40B4-BE49-F238E27FC236}">
                <a16:creationId xmlns:a16="http://schemas.microsoft.com/office/drawing/2014/main" id="{C4E3EFF9-2C9E-8402-1E95-A3E59D7D81C4}"/>
              </a:ext>
            </a:extLst>
          </p:cNvPr>
          <p:cNvSpPr/>
          <p:nvPr/>
        </p:nvSpPr>
        <p:spPr>
          <a:xfrm>
            <a:off x="5638799" y="3030877"/>
            <a:ext cx="914400" cy="61645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inus Sign 4">
            <a:extLst>
              <a:ext uri="{FF2B5EF4-FFF2-40B4-BE49-F238E27FC236}">
                <a16:creationId xmlns:a16="http://schemas.microsoft.com/office/drawing/2014/main" id="{F75F4536-2563-6D29-056A-1DD4C44B5AD3}"/>
              </a:ext>
            </a:extLst>
          </p:cNvPr>
          <p:cNvSpPr/>
          <p:nvPr/>
        </p:nvSpPr>
        <p:spPr>
          <a:xfrm>
            <a:off x="8698786" y="2732927"/>
            <a:ext cx="914400" cy="61645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inus Sign 5">
            <a:extLst>
              <a:ext uri="{FF2B5EF4-FFF2-40B4-BE49-F238E27FC236}">
                <a16:creationId xmlns:a16="http://schemas.microsoft.com/office/drawing/2014/main" id="{3D22433B-E404-6C24-3D2B-838F628791EF}"/>
              </a:ext>
            </a:extLst>
          </p:cNvPr>
          <p:cNvSpPr/>
          <p:nvPr/>
        </p:nvSpPr>
        <p:spPr>
          <a:xfrm rot="20948338">
            <a:off x="1075216" y="4590175"/>
            <a:ext cx="914400" cy="61645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43ACA6E1-7B7F-9263-6B69-4EB5DE90C566}"/>
              </a:ext>
            </a:extLst>
          </p:cNvPr>
          <p:cNvSpPr/>
          <p:nvPr/>
        </p:nvSpPr>
        <p:spPr>
          <a:xfrm>
            <a:off x="4264805" y="4509547"/>
            <a:ext cx="498523" cy="442237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34FB8D13-373C-211F-690A-996B31210D99}"/>
              </a:ext>
            </a:extLst>
          </p:cNvPr>
          <p:cNvSpPr/>
          <p:nvPr/>
        </p:nvSpPr>
        <p:spPr>
          <a:xfrm>
            <a:off x="7448652" y="4182402"/>
            <a:ext cx="498523" cy="442237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04BD303A-6FE1-F3C0-4E55-935DFF1D78AC}"/>
              </a:ext>
            </a:extLst>
          </p:cNvPr>
          <p:cNvSpPr/>
          <p:nvPr/>
        </p:nvSpPr>
        <p:spPr>
          <a:xfrm rot="1245217">
            <a:off x="10148415" y="4858572"/>
            <a:ext cx="498523" cy="442237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7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"/>
          <p:cNvSpPr txBox="1">
            <a:spLocks noGrp="1"/>
          </p:cNvSpPr>
          <p:nvPr>
            <p:ph type="body" idx="1"/>
          </p:nvPr>
        </p:nvSpPr>
        <p:spPr>
          <a:xfrm>
            <a:off x="1280922" y="3111606"/>
            <a:ext cx="6091829" cy="278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26%</a:t>
            </a:r>
            <a:r>
              <a:rPr lang="en-US" sz="2400">
                <a:latin typeface="David"/>
                <a:ea typeface="David"/>
                <a:cs typeface="David"/>
                <a:sym typeface="David"/>
              </a:rPr>
              <a:t> of adults have some degree of disability (</a:t>
            </a:r>
            <a:r>
              <a:rPr lang="en-US" sz="24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61 million </a:t>
            </a:r>
            <a:r>
              <a:rPr lang="en-US" sz="2400">
                <a:latin typeface="David"/>
                <a:ea typeface="David"/>
                <a:cs typeface="David"/>
                <a:sym typeface="David"/>
              </a:rPr>
              <a:t>individuals)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40%</a:t>
            </a:r>
            <a:r>
              <a:rPr lang="en-US" sz="2400">
                <a:latin typeface="David"/>
                <a:ea typeface="David"/>
                <a:cs typeface="David"/>
                <a:sym typeface="David"/>
              </a:rPr>
              <a:t> of adults over age 65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25%</a:t>
            </a:r>
            <a:r>
              <a:rPr lang="en-US" sz="2400">
                <a:latin typeface="David"/>
                <a:ea typeface="David"/>
                <a:cs typeface="David"/>
                <a:sym typeface="David"/>
              </a:rPr>
              <a:t> of females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33%</a:t>
            </a:r>
            <a:r>
              <a:rPr lang="en-US" sz="2400">
                <a:latin typeface="David"/>
                <a:ea typeface="David"/>
                <a:cs typeface="David"/>
                <a:sym typeface="David"/>
              </a:rPr>
              <a:t> of adults with disabilities have unmet healthcare needs</a:t>
            </a:r>
            <a:endParaRPr/>
          </a:p>
        </p:txBody>
      </p:sp>
      <p:graphicFrame>
        <p:nvGraphicFramePr>
          <p:cNvPr id="202" name="Google Shape;202;p10"/>
          <p:cNvGraphicFramePr/>
          <p:nvPr/>
        </p:nvGraphicFramePr>
        <p:xfrm>
          <a:off x="6929755" y="2899325"/>
          <a:ext cx="5262245" cy="3206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0A3CA8E-145E-335F-AFD6-2FBE6BB0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Disability in the community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eacher and blackboard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2"/>
          <a:stretch/>
        </p:blipFill>
        <p:spPr bwMode="auto">
          <a:xfrm>
            <a:off x="2308221" y="947732"/>
            <a:ext cx="7575558" cy="4962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85829" y="1129764"/>
            <a:ext cx="3308795" cy="243252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16% of US population has a developmental disability</a:t>
            </a:r>
          </a:p>
        </p:txBody>
      </p:sp>
      <p:pic>
        <p:nvPicPr>
          <p:cNvPr id="4" name="Google Shape;200;p2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1" y="3287732"/>
            <a:ext cx="3348344" cy="2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3531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24148</TotalTime>
  <Words>1170</Words>
  <Application>Microsoft Office PowerPoint</Application>
  <PresentationFormat>Widescreen</PresentationFormat>
  <Paragraphs>307</Paragraphs>
  <Slides>46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3" baseType="lpstr">
      <vt:lpstr>Aptos</vt:lpstr>
      <vt:lpstr>Arial</vt:lpstr>
      <vt:lpstr>Arial Black</vt:lpstr>
      <vt:lpstr>Bradley Hand ITC</vt:lpstr>
      <vt:lpstr>Calibri</vt:lpstr>
      <vt:lpstr>Century Schoolbook</vt:lpstr>
      <vt:lpstr>Corbel</vt:lpstr>
      <vt:lpstr>David</vt:lpstr>
      <vt:lpstr>Garamond</vt:lpstr>
      <vt:lpstr>Georgia</vt:lpstr>
      <vt:lpstr>Gill Sans</vt:lpstr>
      <vt:lpstr>Noto Sans Symbols</vt:lpstr>
      <vt:lpstr>Tahoma</vt:lpstr>
      <vt:lpstr>Wingdings</vt:lpstr>
      <vt:lpstr>Organic</vt:lpstr>
      <vt:lpstr>View</vt:lpstr>
      <vt:lpstr>Microsoft Excel Chart</vt:lpstr>
      <vt:lpstr>The individual with intellectual and developmental disabilities:  why are their dental needs so different?</vt:lpstr>
      <vt:lpstr>Evan Spivack, DDS</vt:lpstr>
      <vt:lpstr>PowerPoint Presentation</vt:lpstr>
      <vt:lpstr>Special care dentistry:  why should I care?</vt:lpstr>
      <vt:lpstr>Who are our patients?</vt:lpstr>
      <vt:lpstr>General dentistry</vt:lpstr>
      <vt:lpstr>Special care dentistry</vt:lpstr>
      <vt:lpstr>Disability in the community</vt:lpstr>
      <vt:lpstr>16% of US population has a developmental disability</vt:lpstr>
      <vt:lpstr>Autism in the U.S.</vt:lpstr>
      <vt:lpstr>U.S. life expectancy</vt:lpstr>
      <vt:lpstr>Mortality from disease</vt:lpstr>
      <vt:lpstr>Oral health and systemic health</vt:lpstr>
      <vt:lpstr>Oral health and systemic health</vt:lpstr>
      <vt:lpstr>Oral health and systemic health</vt:lpstr>
      <vt:lpstr>Oral health and systemic health</vt:lpstr>
      <vt:lpstr>Oral health and systemic health</vt:lpstr>
      <vt:lpstr>The need for dental care</vt:lpstr>
      <vt:lpstr>Oral health  in the special needs community</vt:lpstr>
      <vt:lpstr>Common oral diseases</vt:lpstr>
      <vt:lpstr>PowerPoint Presentation</vt:lpstr>
      <vt:lpstr>Special challenges:  medications</vt:lpstr>
      <vt:lpstr>Special challenges:  medications</vt:lpstr>
      <vt:lpstr>Special challenges: anatomy</vt:lpstr>
      <vt:lpstr>Special challenges: anatomy</vt:lpstr>
      <vt:lpstr>Special challenges: anatomy</vt:lpstr>
      <vt:lpstr>Special challenges: anatomy</vt:lpstr>
      <vt:lpstr>Special challenges: anatomy</vt:lpstr>
      <vt:lpstr>Special challenges: dental status</vt:lpstr>
      <vt:lpstr>Special challenges: dental status</vt:lpstr>
      <vt:lpstr>Special challenges: dental status</vt:lpstr>
      <vt:lpstr>Special challenges: dental status</vt:lpstr>
      <vt:lpstr>Special challenges: communication/cognition</vt:lpstr>
      <vt:lpstr>Special challenges: physical and intellectual disability</vt:lpstr>
      <vt:lpstr>Special challenges: pain </vt:lpstr>
      <vt:lpstr>Special challenges: pain</vt:lpstr>
      <vt:lpstr>Special challenges: pain</vt:lpstr>
      <vt:lpstr>The first visit: setting the stage</vt:lpstr>
      <vt:lpstr>What really concerns us:  respiratory</vt:lpstr>
      <vt:lpstr>What do we do to maintain oral health?</vt:lpstr>
      <vt:lpstr>Oral health care tips</vt:lpstr>
      <vt:lpstr>Take-home advice</vt:lpstr>
      <vt:lpstr>Professional intervention</vt:lpstr>
      <vt:lpstr>Physical and sexual abuse</vt:lpstr>
      <vt:lpstr>The challenge to dentistry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Evan Spivack</dc:creator>
  <cp:lastModifiedBy>Evan Spivack</cp:lastModifiedBy>
  <cp:revision>9</cp:revision>
  <dcterms:created xsi:type="dcterms:W3CDTF">2024-08-20T19:22:54Z</dcterms:created>
  <dcterms:modified xsi:type="dcterms:W3CDTF">2024-10-11T05:02:55Z</dcterms:modified>
</cp:coreProperties>
</file>