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39"/>
  </p:notesMasterIdLst>
  <p:sldIdLst>
    <p:sldId id="2874" r:id="rId2"/>
    <p:sldId id="2830" r:id="rId3"/>
    <p:sldId id="406" r:id="rId4"/>
    <p:sldId id="263" r:id="rId5"/>
    <p:sldId id="2831" r:id="rId6"/>
    <p:sldId id="333" r:id="rId7"/>
    <p:sldId id="2832" r:id="rId8"/>
    <p:sldId id="267" r:id="rId9"/>
    <p:sldId id="2833" r:id="rId10"/>
    <p:sldId id="399" r:id="rId11"/>
    <p:sldId id="259" r:id="rId12"/>
    <p:sldId id="326" r:id="rId13"/>
    <p:sldId id="2873" r:id="rId14"/>
    <p:sldId id="271" r:id="rId15"/>
    <p:sldId id="280" r:id="rId16"/>
    <p:sldId id="2871" r:id="rId17"/>
    <p:sldId id="327" r:id="rId18"/>
    <p:sldId id="329" r:id="rId19"/>
    <p:sldId id="2875" r:id="rId20"/>
    <p:sldId id="381" r:id="rId21"/>
    <p:sldId id="297" r:id="rId22"/>
    <p:sldId id="268" r:id="rId23"/>
    <p:sldId id="2876" r:id="rId24"/>
    <p:sldId id="292" r:id="rId25"/>
    <p:sldId id="278" r:id="rId26"/>
    <p:sldId id="279" r:id="rId27"/>
    <p:sldId id="2829" r:id="rId28"/>
    <p:sldId id="293" r:id="rId29"/>
    <p:sldId id="340" r:id="rId30"/>
    <p:sldId id="342" r:id="rId31"/>
    <p:sldId id="2828" r:id="rId32"/>
    <p:sldId id="2838" r:id="rId33"/>
    <p:sldId id="317" r:id="rId34"/>
    <p:sldId id="325" r:id="rId35"/>
    <p:sldId id="2872" r:id="rId36"/>
    <p:sldId id="328" r:id="rId37"/>
    <p:sldId id="2869"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4672" autoAdjust="0"/>
  </p:normalViewPr>
  <p:slideViewPr>
    <p:cSldViewPr snapToGrid="0">
      <p:cViewPr>
        <p:scale>
          <a:sx n="91" d="100"/>
          <a:sy n="91" d="100"/>
        </p:scale>
        <p:origin x="216" y="6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25B241-61FF-4E0E-8EE9-28A4730108DA}" type="datetimeFigureOut">
              <a:rPr lang="en-US" smtClean="0"/>
              <a:t>10/5/2024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D66021-BC07-4E0B-91AF-3BB9CFF35481}" type="slidenum">
              <a:rPr lang="en-US" smtClean="0"/>
              <a:t>‹#›</a:t>
            </a:fld>
            <a:endParaRPr lang="en-US"/>
          </a:p>
        </p:txBody>
      </p:sp>
    </p:spTree>
    <p:extLst>
      <p:ext uri="{BB962C8B-B14F-4D97-AF65-F5344CB8AC3E}">
        <p14:creationId xmlns:p14="http://schemas.microsoft.com/office/powerpoint/2010/main" val="4258030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1863" rtl="0" eaLnBrk="1" fontAlgn="auto" latinLnBrk="0" hangingPunct="1">
              <a:lnSpc>
                <a:spcPct val="100000"/>
              </a:lnSpc>
              <a:spcBef>
                <a:spcPct val="0"/>
              </a:spcBef>
              <a:spcAft>
                <a:spcPts val="0"/>
              </a:spcAft>
              <a:buClrTx/>
              <a:buSzTx/>
              <a:buFontTx/>
              <a:buNone/>
              <a:tabLst/>
              <a:defRPr/>
            </a:pPr>
            <a:fld id="{C1624C40-FA9A-4BBD-A7D4-626162F6B98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31863" rtl="0" eaLnBrk="1" fontAlgn="auto" latinLnBrk="0" hangingPunct="1">
                <a:lnSpc>
                  <a:spcPct val="100000"/>
                </a:lnSpc>
                <a:spcBef>
                  <a:spcPct val="0"/>
                </a:spcBef>
                <a:spcAft>
                  <a:spcPts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19546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1036E59B-4F9A-DEA5-E1B7-4A3E7D3AAC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FC3096DB-C1B0-0A82-DED1-F7756BFC8B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0660" name="Slide Number Placeholder 3">
            <a:extLst>
              <a:ext uri="{FF2B5EF4-FFF2-40B4-BE49-F238E27FC236}">
                <a16:creationId xmlns:a16="http://schemas.microsoft.com/office/drawing/2014/main" id="{B94921D1-1350-0292-DA2D-48A57693A9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A73465B-B9D8-4016-AD17-33EC61E6FF5F}" type="slidenum">
              <a:rPr lang="en-US" altLang="en-US" smtClean="0">
                <a:latin typeface="Franklin Gothic Medium" panose="020B0603020102020204" pitchFamily="34" charset="0"/>
              </a:rPr>
              <a:pPr/>
              <a:t>34</a:t>
            </a:fld>
            <a:endParaRPr lang="en-US" altLang="en-US">
              <a:latin typeface="Franklin Gothic Medium" panose="020B06030201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D66021-BC07-4E0B-91AF-3BB9CFF35481}" type="slidenum">
              <a:rPr lang="en-US" smtClean="0"/>
              <a:t>36</a:t>
            </a:fld>
            <a:endParaRPr lang="en-US"/>
          </a:p>
        </p:txBody>
      </p:sp>
    </p:spTree>
    <p:extLst>
      <p:ext uri="{BB962C8B-B14F-4D97-AF65-F5344CB8AC3E}">
        <p14:creationId xmlns:p14="http://schemas.microsoft.com/office/powerpoint/2010/main" val="4187806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D66021-BC07-4E0B-91AF-3BB9CFF35481}" type="slidenum">
              <a:rPr lang="en-US" smtClean="0"/>
              <a:t>11</a:t>
            </a:fld>
            <a:endParaRPr lang="en-US"/>
          </a:p>
        </p:txBody>
      </p:sp>
    </p:spTree>
    <p:extLst>
      <p:ext uri="{BB962C8B-B14F-4D97-AF65-F5344CB8AC3E}">
        <p14:creationId xmlns:p14="http://schemas.microsoft.com/office/powerpoint/2010/main" val="1921342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latin typeface="Arial" panose="020B0604020202020204" pitchFamily="34" charset="0"/>
            </a:endParaRP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800">
                <a:solidFill>
                  <a:schemeClr val="tx1"/>
                </a:solidFill>
                <a:latin typeface="Garamond" panose="02020404030301010803" pitchFamily="18" charset="0"/>
              </a:defRPr>
            </a:lvl1pPr>
            <a:lvl2pPr marL="742950" indent="-285750" defTabSz="931863">
              <a:defRPr sz="2800">
                <a:solidFill>
                  <a:schemeClr val="tx1"/>
                </a:solidFill>
                <a:latin typeface="Garamond" panose="02020404030301010803" pitchFamily="18" charset="0"/>
              </a:defRPr>
            </a:lvl2pPr>
            <a:lvl3pPr marL="1143000" indent="-228600" defTabSz="931863">
              <a:defRPr sz="2800">
                <a:solidFill>
                  <a:schemeClr val="tx1"/>
                </a:solidFill>
                <a:latin typeface="Garamond" panose="02020404030301010803" pitchFamily="18" charset="0"/>
              </a:defRPr>
            </a:lvl3pPr>
            <a:lvl4pPr marL="1600200" indent="-228600" defTabSz="931863">
              <a:defRPr sz="2800">
                <a:solidFill>
                  <a:schemeClr val="tx1"/>
                </a:solidFill>
                <a:latin typeface="Garamond" panose="02020404030301010803" pitchFamily="18" charset="0"/>
              </a:defRPr>
            </a:lvl4pPr>
            <a:lvl5pPr marL="2057400" indent="-228600" defTabSz="931863">
              <a:defRPr sz="2800">
                <a:solidFill>
                  <a:schemeClr val="tx1"/>
                </a:solidFill>
                <a:latin typeface="Garamond" panose="02020404030301010803" pitchFamily="18" charset="0"/>
              </a:defRPr>
            </a:lvl5pPr>
            <a:lvl6pPr marL="2514600" indent="-228600" defTabSz="931863" eaLnBrk="0" fontAlgn="base" hangingPunct="0">
              <a:spcBef>
                <a:spcPct val="0"/>
              </a:spcBef>
              <a:spcAft>
                <a:spcPct val="0"/>
              </a:spcAft>
              <a:defRPr sz="2800">
                <a:solidFill>
                  <a:schemeClr val="tx1"/>
                </a:solidFill>
                <a:latin typeface="Garamond" panose="02020404030301010803" pitchFamily="18" charset="0"/>
              </a:defRPr>
            </a:lvl6pPr>
            <a:lvl7pPr marL="2971800" indent="-228600" defTabSz="931863" eaLnBrk="0" fontAlgn="base" hangingPunct="0">
              <a:spcBef>
                <a:spcPct val="0"/>
              </a:spcBef>
              <a:spcAft>
                <a:spcPct val="0"/>
              </a:spcAft>
              <a:defRPr sz="2800">
                <a:solidFill>
                  <a:schemeClr val="tx1"/>
                </a:solidFill>
                <a:latin typeface="Garamond" panose="02020404030301010803" pitchFamily="18" charset="0"/>
              </a:defRPr>
            </a:lvl7pPr>
            <a:lvl8pPr marL="3429000" indent="-228600" defTabSz="931863" eaLnBrk="0" fontAlgn="base" hangingPunct="0">
              <a:spcBef>
                <a:spcPct val="0"/>
              </a:spcBef>
              <a:spcAft>
                <a:spcPct val="0"/>
              </a:spcAft>
              <a:defRPr sz="2800">
                <a:solidFill>
                  <a:schemeClr val="tx1"/>
                </a:solidFill>
                <a:latin typeface="Garamond" panose="02020404030301010803" pitchFamily="18" charset="0"/>
              </a:defRPr>
            </a:lvl8pPr>
            <a:lvl9pPr marL="3886200" indent="-228600" defTabSz="931863" eaLnBrk="0" fontAlgn="base" hangingPunct="0">
              <a:spcBef>
                <a:spcPct val="0"/>
              </a:spcBef>
              <a:spcAft>
                <a:spcPct val="0"/>
              </a:spcAft>
              <a:defRPr sz="2800">
                <a:solidFill>
                  <a:schemeClr val="tx1"/>
                </a:solidFill>
                <a:latin typeface="Garamond" panose="02020404030301010803" pitchFamily="18" charset="0"/>
              </a:defRPr>
            </a:lvl9pPr>
          </a:lstStyle>
          <a:p>
            <a:fld id="{14B7C89A-0889-46A3-8E19-FCC1ED953E4D}" type="slidenum">
              <a:rPr lang="en-US" altLang="en-US" sz="1200" smtClean="0">
                <a:latin typeface="Calibri" panose="020F0502020204030204" pitchFamily="34" charset="0"/>
                <a:cs typeface="Arial" panose="020B0604020202020204" pitchFamily="34" charset="0"/>
              </a:rPr>
              <a:pPr/>
              <a:t>17</a:t>
            </a:fld>
            <a:endParaRPr lang="en-US" altLang="en-US" sz="12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41996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6F699E77-E8FF-FC4F-214C-D66796D561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ECEF64D7-6915-0F3F-F461-9722330563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a:p>
            <a:pPr eaLnBrk="1" hangingPunct="1">
              <a:spcBef>
                <a:spcPct val="0"/>
              </a:spcBef>
            </a:pPr>
            <a:r>
              <a:rPr lang="en-US" altLang="en-US">
                <a:latin typeface="Arial" panose="020B0604020202020204" pitchFamily="34" charset="0"/>
              </a:rPr>
              <a:t>Developing general theories in aging is difficult because of individual differences, it is a very diverse and complex process. </a:t>
            </a:r>
            <a:endParaRPr lang="en-CA" altLang="en-US">
              <a:latin typeface="Arial" panose="020B0604020202020204" pitchFamily="34" charset="0"/>
            </a:endParaRPr>
          </a:p>
          <a:p>
            <a:pPr eaLnBrk="1" hangingPunct="1">
              <a:spcBef>
                <a:spcPct val="0"/>
              </a:spcBef>
            </a:pPr>
            <a:endParaRPr lang="en-US" altLang="en-US">
              <a:latin typeface="Arial" panose="020B0604020202020204" pitchFamily="34" charset="0"/>
            </a:endParaRPr>
          </a:p>
          <a:p>
            <a:pPr eaLnBrk="1" hangingPunct="1">
              <a:spcBef>
                <a:spcPct val="0"/>
              </a:spcBef>
            </a:pPr>
            <a:r>
              <a:rPr lang="en-US" altLang="en-US">
                <a:latin typeface="Arial" panose="020B0604020202020204" pitchFamily="34" charset="0"/>
              </a:rPr>
              <a:t>Furthermore, there is no current theory of aging that fully explains every physiological mechanism that occurs in the aging process.</a:t>
            </a:r>
          </a:p>
          <a:p>
            <a:pPr eaLnBrk="1" hangingPunct="1">
              <a:spcBef>
                <a:spcPct val="0"/>
              </a:spcBef>
            </a:pPr>
            <a:endParaRPr lang="en-US" altLang="en-US">
              <a:latin typeface="Arial" panose="020B0604020202020204" pitchFamily="34" charset="0"/>
            </a:endParaRPr>
          </a:p>
        </p:txBody>
      </p:sp>
      <p:sp>
        <p:nvSpPr>
          <p:cNvPr id="19460" name="Slide Number Placeholder 3">
            <a:extLst>
              <a:ext uri="{FF2B5EF4-FFF2-40B4-BE49-F238E27FC236}">
                <a16:creationId xmlns:a16="http://schemas.microsoft.com/office/drawing/2014/main" id="{5FB14A4F-6D49-90A4-6A96-A0A0A41317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104EC7BF-5546-4751-99EB-F087632A8759}" type="slidenum">
              <a:rPr lang="en-US" altLang="en-US" smtClean="0">
                <a:solidFill>
                  <a:srgbClr val="000000"/>
                </a:solidFill>
              </a:rPr>
              <a:pPr/>
              <a:t>22</a:t>
            </a:fld>
            <a:endParaRPr lang="en-US" altLang="en-US">
              <a:solidFill>
                <a:srgbClr val="000000"/>
              </a:solidFill>
            </a:endParaRPr>
          </a:p>
        </p:txBody>
      </p:sp>
      <p:sp>
        <p:nvSpPr>
          <p:cNvPr id="19461" name="Date Placeholder 4">
            <a:extLst>
              <a:ext uri="{FF2B5EF4-FFF2-40B4-BE49-F238E27FC236}">
                <a16:creationId xmlns:a16="http://schemas.microsoft.com/office/drawing/2014/main" id="{56B4DDDC-CF8D-44F8-42A3-632D3835B4DA}"/>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000000"/>
                </a:solidFill>
              </a:rPr>
              <a:t>1/20/2012</a:t>
            </a:r>
          </a:p>
        </p:txBody>
      </p:sp>
      <p:sp>
        <p:nvSpPr>
          <p:cNvPr id="19462" name="Header Placeholder 5">
            <a:extLst>
              <a:ext uri="{FF2B5EF4-FFF2-40B4-BE49-F238E27FC236}">
                <a16:creationId xmlns:a16="http://schemas.microsoft.com/office/drawing/2014/main" id="{35DD9826-9D14-2A9E-BF6D-A76526941224}"/>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000000"/>
                </a:solidFill>
              </a:rPr>
              <a:t>Dr. Elizabeth Perkins - Optimizing The Aging Process</a:t>
            </a:r>
          </a:p>
        </p:txBody>
      </p:sp>
    </p:spTree>
    <p:extLst>
      <p:ext uri="{BB962C8B-B14F-4D97-AF65-F5344CB8AC3E}">
        <p14:creationId xmlns:p14="http://schemas.microsoft.com/office/powerpoint/2010/main" val="166570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BBBD6B-294F-44C4-8E9E-C5A9B60BE4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6496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788700AD-E6C6-4B95-82C7-24EBAD69B054}"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469785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7616D929-FBA4-4BD0-A861-35A65A4571EF}"/>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F91C8E8A-FEBB-4671-A982-D842F16B741B}"/>
              </a:ext>
            </a:extLst>
          </p:cNvPr>
          <p:cNvSpPr>
            <a:spLocks noGrp="1" noChangeArrowheads="1"/>
          </p:cNvSpPr>
          <p:nvPr>
            <p:ph type="body" idx="1"/>
          </p:nvPr>
        </p:nvSpPr>
        <p:spPr>
          <a:xfrm>
            <a:off x="685800" y="4344988"/>
            <a:ext cx="54864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3" tIns="46577" rIns="93153" bIns="46577"/>
          <a:lstStyle/>
          <a:p>
            <a:pPr marL="171450" indent="-171450">
              <a:buFontTx/>
              <a:buChar char="•"/>
            </a:pPr>
            <a:r>
              <a:rPr lang="en-US" altLang="en-US">
                <a:solidFill>
                  <a:srgbClr val="000000"/>
                </a:solidFill>
                <a:latin typeface="Bembo Std" pitchFamily="18" charset="0"/>
              </a:rPr>
              <a:t>When nonpharmacological interventions fail or the BPSD endangers the safety of the patient or others, pharmacological treatment may be needed.</a:t>
            </a:r>
          </a:p>
          <a:p>
            <a:pPr marL="171450" indent="-171450">
              <a:buFontTx/>
              <a:buChar char="•"/>
            </a:pPr>
            <a:r>
              <a:rPr lang="en-US" altLang="en-US">
                <a:solidFill>
                  <a:srgbClr val="000000"/>
                </a:solidFill>
                <a:latin typeface="Bembo Std" pitchFamily="18" charset="0"/>
              </a:rPr>
              <a:t>The FDA has not approved any medication for the treatment of BPSD.</a:t>
            </a:r>
          </a:p>
          <a:p>
            <a:pPr marL="171450" indent="-171450">
              <a:buFontTx/>
              <a:buChar char="•"/>
            </a:pPr>
            <a:r>
              <a:rPr lang="en-US" altLang="en-US">
                <a:solidFill>
                  <a:srgbClr val="000000"/>
                </a:solidFill>
                <a:latin typeface="Bembo Std" pitchFamily="18" charset="0"/>
              </a:rPr>
              <a:t>The antipsychotics, especially the second generation agents, are the most commonly prescribed medications for BPSD.</a:t>
            </a:r>
          </a:p>
          <a:p>
            <a:pPr marL="628650" lvl="1" indent="-171450">
              <a:buFontTx/>
              <a:buChar char="•"/>
            </a:pPr>
            <a:r>
              <a:rPr lang="en-US" altLang="en-US">
                <a:solidFill>
                  <a:srgbClr val="000000"/>
                </a:solidFill>
                <a:latin typeface="Bembo Std" pitchFamily="18" charset="0"/>
              </a:rPr>
              <a:t>They have demonstrated modest benefits in senior patients with dementia, which should be weighed against their considerable risks of adverse events, including heart failure and sudden death. </a:t>
            </a:r>
          </a:p>
          <a:p>
            <a:pPr marL="171450" indent="-171450">
              <a:buFontTx/>
              <a:buChar char="•"/>
            </a:pPr>
            <a:r>
              <a:rPr lang="en-US" altLang="en-US">
                <a:solidFill>
                  <a:srgbClr val="000000"/>
                </a:solidFill>
                <a:latin typeface="Bembo Std" pitchFamily="18" charset="0"/>
              </a:rPr>
              <a:t>The cognitive enhancers (cholinesterase inhibitors and memantine) have been shown to improve neuropsychiatric and functional outcomes.</a:t>
            </a:r>
          </a:p>
          <a:p>
            <a:pPr marL="171450" indent="-171450">
              <a:buFontTx/>
              <a:buChar char="•"/>
            </a:pPr>
            <a:r>
              <a:rPr lang="en-US" altLang="en-US">
                <a:solidFill>
                  <a:srgbClr val="000000"/>
                </a:solidFill>
                <a:latin typeface="Bembo Std" pitchFamily="18" charset="0"/>
              </a:rPr>
              <a:t>Other alternatives to treat BPSD are antidepressants and mood stabilizers (anticonvulsants).</a:t>
            </a:r>
          </a:p>
          <a:p>
            <a:pPr marL="628650" lvl="1" indent="-171450">
              <a:buFontTx/>
              <a:buChar char="•"/>
            </a:pPr>
            <a:r>
              <a:rPr lang="en-US" altLang="en-US">
                <a:solidFill>
                  <a:srgbClr val="000000"/>
                </a:solidFill>
                <a:latin typeface="Bembo Std" pitchFamily="18" charset="0"/>
              </a:rPr>
              <a:t>Antidepressants are generally well tolerated in persons with dementia [Henry et al. Am J Alzheimers Dis Other Demen.2011.26.169], but evidence is variable.</a:t>
            </a:r>
          </a:p>
          <a:p>
            <a:pPr marL="628650" lvl="1" indent="-171450">
              <a:buFontTx/>
              <a:buChar char="•"/>
            </a:pPr>
            <a:r>
              <a:rPr lang="en-US" altLang="en-US">
                <a:solidFill>
                  <a:srgbClr val="000000"/>
                </a:solidFill>
                <a:latin typeface="Bembo Std" pitchFamily="18" charset="0"/>
              </a:rPr>
              <a:t>Mood stabilizers may be effective in some patients, but their side effects often limit use. [Konovalov et al.IntPsychogeriatr.2008.20.293.]</a:t>
            </a:r>
          </a:p>
        </p:txBody>
      </p:sp>
    </p:spTree>
    <p:extLst>
      <p:ext uri="{BB962C8B-B14F-4D97-AF65-F5344CB8AC3E}">
        <p14:creationId xmlns:p14="http://schemas.microsoft.com/office/powerpoint/2010/main" val="3340882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314FA6-6B9B-4230-864C-154B7386B5C1}" type="slidenum">
              <a:rPr lang="en-US" smtClean="0"/>
              <a:t>31</a:t>
            </a:fld>
            <a:endParaRPr lang="en-US"/>
          </a:p>
        </p:txBody>
      </p:sp>
    </p:spTree>
    <p:extLst>
      <p:ext uri="{BB962C8B-B14F-4D97-AF65-F5344CB8AC3E}">
        <p14:creationId xmlns:p14="http://schemas.microsoft.com/office/powerpoint/2010/main" val="3405080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34519408-560A-24FD-7323-25FE0855BC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8063A27F-A9A8-3B7F-FEC5-2AC9F1F947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8612" name="Slide Number Placeholder 3">
            <a:extLst>
              <a:ext uri="{FF2B5EF4-FFF2-40B4-BE49-F238E27FC236}">
                <a16:creationId xmlns:a16="http://schemas.microsoft.com/office/drawing/2014/main" id="{26D8561C-5525-BEBA-A40D-BDFF5F5581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B6305A-4460-41BA-94AF-5109E0B77137}" type="slidenum">
              <a:rPr lang="en-US" altLang="en-US" smtClean="0">
                <a:latin typeface="Franklin Gothic Medium" panose="020B0603020102020204" pitchFamily="34" charset="0"/>
              </a:rPr>
              <a:pPr/>
              <a:t>33</a:t>
            </a:fld>
            <a:endParaRPr lang="en-US" altLang="en-US">
              <a:latin typeface="Franklin Gothic Medium" panose="020B06030201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Section Header">
    <p:bg>
      <p:bgPr>
        <a:gradFill>
          <a:gsLst>
            <a:gs pos="0">
              <a:srgbClr val="439FD7"/>
            </a:gs>
            <a:gs pos="25000">
              <a:srgbClr val="4397CA"/>
            </a:gs>
            <a:gs pos="100000">
              <a:srgbClr val="00466A"/>
            </a:gs>
          </a:gsLst>
          <a:path path="circle">
            <a:fillToRect l="50000" t="50000" r="50000" b="50000"/>
          </a:path>
          <a:tileRect/>
        </a:gradFill>
        <a:effectLst/>
      </p:bgPr>
    </p:bg>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707136" y="1316737"/>
            <a:ext cx="10363200" cy="1362455"/>
          </a:xfrm>
          <a:prstGeom prst="rect">
            <a:avLst/>
          </a:prstGeom>
          <a:noFill/>
          <a:ln>
            <a:noFill/>
          </a:ln>
        </p:spPr>
        <p:txBody>
          <a:bodyPr lIns="91425" tIns="91425" rIns="91425" bIns="91425" anchor="b" anchorCtr="0"/>
          <a:lstStyle>
            <a:lvl1pPr algn="l" rtl="0">
              <a:spcBef>
                <a:spcPts val="0"/>
              </a:spcBef>
              <a:buClr>
                <a:srgbClr val="4AE3AC"/>
              </a:buClr>
              <a:buFont typeface="Calibri"/>
              <a:buNone/>
              <a:defRPr sz="5600" b="1" cap="none" baseline="0">
                <a:solidFill>
                  <a:srgbClr val="4AE3AC"/>
                </a:solidFill>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r>
              <a:rPr lang="en-US"/>
              <a:t>Click to edit Master title style</a:t>
            </a:r>
            <a:endParaRPr/>
          </a:p>
        </p:txBody>
      </p:sp>
      <p:sp>
        <p:nvSpPr>
          <p:cNvPr id="42" name="Shape 42"/>
          <p:cNvSpPr txBox="1">
            <a:spLocks noGrp="1"/>
          </p:cNvSpPr>
          <p:nvPr>
            <p:ph type="body" idx="1"/>
          </p:nvPr>
        </p:nvSpPr>
        <p:spPr>
          <a:xfrm>
            <a:off x="707136" y="2704665"/>
            <a:ext cx="10363200" cy="1509711"/>
          </a:xfrm>
          <a:prstGeom prst="rect">
            <a:avLst/>
          </a:prstGeom>
          <a:noFill/>
          <a:ln>
            <a:noFill/>
          </a:ln>
        </p:spPr>
        <p:txBody>
          <a:bodyPr lIns="91425" tIns="91425" rIns="91425" bIns="91425" anchor="t" anchorCtr="0"/>
          <a:lstStyle>
            <a:lvl1pPr marL="0" indent="0" rtl="0">
              <a:spcBef>
                <a:spcPts val="0"/>
              </a:spcBef>
              <a:buClr>
                <a:schemeClr val="lt1"/>
              </a:buClr>
              <a:buFont typeface="Merriweather"/>
              <a:buNone/>
              <a:defRPr sz="2200">
                <a:solidFill>
                  <a:schemeClr val="lt1"/>
                </a:solidFill>
              </a:defRPr>
            </a:lvl1pPr>
            <a:lvl2pPr rtl="0">
              <a:spcBef>
                <a:spcPts val="0"/>
              </a:spcBef>
              <a:buClr>
                <a:schemeClr val="lt1"/>
              </a:buClr>
              <a:buFont typeface="Merriweather"/>
              <a:buNone/>
              <a:defRPr sz="1800">
                <a:solidFill>
                  <a:schemeClr val="lt1"/>
                </a:solidFill>
              </a:defRPr>
            </a:lvl2pPr>
            <a:lvl3pPr rtl="0">
              <a:spcBef>
                <a:spcPts val="0"/>
              </a:spcBef>
              <a:buClr>
                <a:schemeClr val="lt1"/>
              </a:buClr>
              <a:buFont typeface="Merriweather"/>
              <a:buNone/>
              <a:defRPr sz="1600">
                <a:solidFill>
                  <a:schemeClr val="lt1"/>
                </a:solidFill>
              </a:defRPr>
            </a:lvl3pPr>
            <a:lvl4pPr rtl="0">
              <a:spcBef>
                <a:spcPts val="0"/>
              </a:spcBef>
              <a:buClr>
                <a:schemeClr val="lt1"/>
              </a:buClr>
              <a:buFont typeface="Merriweather"/>
              <a:buNone/>
              <a:defRPr sz="1400">
                <a:solidFill>
                  <a:schemeClr val="lt1"/>
                </a:solidFill>
              </a:defRPr>
            </a:lvl4pPr>
            <a:lvl5pPr rtl="0">
              <a:spcBef>
                <a:spcPts val="0"/>
              </a:spcBef>
              <a:buClr>
                <a:schemeClr val="lt1"/>
              </a:buClr>
              <a:buFont typeface="Merriweather"/>
              <a:buNone/>
              <a:defRPr sz="1400">
                <a:solidFill>
                  <a:schemeClr val="lt1"/>
                </a:solidFill>
              </a:defRPr>
            </a:lvl5pPr>
            <a:lvl6pPr rtl="0">
              <a:spcBef>
                <a:spcPts val="0"/>
              </a:spcBef>
              <a:defRPr sz="1800">
                <a:solidFill>
                  <a:schemeClr val="lt1"/>
                </a:solidFill>
                <a:latin typeface="Merriweather"/>
                <a:ea typeface="Merriweather"/>
                <a:cs typeface="Merriweather"/>
                <a:sym typeface="Merriweather"/>
              </a:defRPr>
            </a:lvl6pPr>
            <a:lvl7pPr rtl="0">
              <a:spcBef>
                <a:spcPts val="0"/>
              </a:spcBef>
              <a:defRPr sz="1600" baseline="0">
                <a:solidFill>
                  <a:schemeClr val="lt1"/>
                </a:solidFill>
                <a:latin typeface="Merriweather"/>
                <a:ea typeface="Merriweather"/>
                <a:cs typeface="Merriweather"/>
                <a:sym typeface="Merriweather"/>
              </a:defRPr>
            </a:lvl7pPr>
            <a:lvl8pPr rtl="0">
              <a:spcBef>
                <a:spcPts val="0"/>
              </a:spcBef>
              <a:defRPr sz="1600">
                <a:solidFill>
                  <a:schemeClr val="lt1"/>
                </a:solidFill>
                <a:latin typeface="Merriweather"/>
                <a:ea typeface="Merriweather"/>
                <a:cs typeface="Merriweather"/>
                <a:sym typeface="Merriweather"/>
              </a:defRPr>
            </a:lvl8pPr>
            <a:lvl9pPr rtl="0">
              <a:spcBef>
                <a:spcPts val="0"/>
              </a:spcBef>
              <a:defRPr sz="1400" baseline="0">
                <a:solidFill>
                  <a:schemeClr val="lt1"/>
                </a:solidFill>
                <a:latin typeface="Merriweather"/>
                <a:ea typeface="Merriweather"/>
                <a:cs typeface="Merriweather"/>
                <a:sym typeface="Merriweather"/>
              </a:defRPr>
            </a:lvl9pPr>
          </a:lstStyle>
          <a:p>
            <a:pPr lvl="0"/>
            <a:r>
              <a:rPr lang="en-US"/>
              <a:t>Edit Master text styles</a:t>
            </a:r>
          </a:p>
        </p:txBody>
      </p:sp>
      <p:sp>
        <p:nvSpPr>
          <p:cNvPr id="43" name="Shape 43"/>
          <p:cNvSpPr txBox="1">
            <a:spLocks noGrp="1"/>
          </p:cNvSpPr>
          <p:nvPr>
            <p:ph type="dt" idx="10"/>
          </p:nvPr>
        </p:nvSpPr>
        <p:spPr>
          <a:xfrm>
            <a:off x="609601" y="6356351"/>
            <a:ext cx="2844799" cy="365125"/>
          </a:xfrm>
          <a:prstGeom prst="rect">
            <a:avLst/>
          </a:prstGeom>
          <a:noFill/>
          <a:ln>
            <a:noFill/>
          </a:ln>
        </p:spPr>
        <p:txBody>
          <a:bodyPr lIns="91425" tIns="91425" rIns="91425" bIns="91425" anchor="b" anchorCtr="0"/>
          <a:lstStyle>
            <a:lvl1pPr marL="0" marR="0" indent="0" algn="l" rtl="0">
              <a:spcBef>
                <a:spcPts val="0"/>
              </a:spcBef>
              <a:defRPr sz="1200" b="0" i="0" u="none" strike="noStrike" cap="none" baseline="0">
                <a:solidFill>
                  <a:srgbClr val="D0E9ED"/>
                </a:solidFill>
                <a:latin typeface="Merriweather"/>
                <a:ea typeface="Merriweather"/>
                <a:cs typeface="Merriweather"/>
                <a:sym typeface="Merriweather"/>
              </a:defRPr>
            </a:lvl1pPr>
            <a:lvl2pPr marL="457200" marR="0" indent="0" algn="l" rtl="0">
              <a:spcBef>
                <a:spcPts val="0"/>
              </a:spcBef>
              <a:defRPr sz="1800" b="0" i="0" u="none" strike="noStrike" cap="none" baseline="0">
                <a:solidFill>
                  <a:schemeClr val="lt1"/>
                </a:solidFill>
                <a:latin typeface="Merriweather"/>
                <a:ea typeface="Merriweather"/>
                <a:cs typeface="Merriweather"/>
                <a:sym typeface="Merriweather"/>
              </a:defRPr>
            </a:lvl2pPr>
            <a:lvl3pPr marL="914400" marR="0" indent="0" algn="l" rtl="0">
              <a:spcBef>
                <a:spcPts val="0"/>
              </a:spcBef>
              <a:defRPr sz="1800" b="0" i="0" u="none" strike="noStrike" cap="none" baseline="0">
                <a:solidFill>
                  <a:schemeClr val="lt1"/>
                </a:solidFill>
                <a:latin typeface="Merriweather"/>
                <a:ea typeface="Merriweather"/>
                <a:cs typeface="Merriweather"/>
                <a:sym typeface="Merriweather"/>
              </a:defRPr>
            </a:lvl3pPr>
            <a:lvl4pPr marL="1371600" marR="0" indent="0" algn="l" rtl="0">
              <a:spcBef>
                <a:spcPts val="0"/>
              </a:spcBef>
              <a:defRPr sz="1800" b="0" i="0" u="none" strike="noStrike" cap="none" baseline="0">
                <a:solidFill>
                  <a:schemeClr val="lt1"/>
                </a:solidFill>
                <a:latin typeface="Merriweather"/>
                <a:ea typeface="Merriweather"/>
                <a:cs typeface="Merriweather"/>
                <a:sym typeface="Merriweather"/>
              </a:defRPr>
            </a:lvl4pPr>
            <a:lvl5pPr marL="1828800" marR="0" indent="0" algn="l" rtl="0">
              <a:spcBef>
                <a:spcPts val="0"/>
              </a:spcBef>
              <a:defRPr sz="1800" b="0" i="0" u="none" strike="noStrike" cap="none" baseline="0">
                <a:solidFill>
                  <a:schemeClr val="lt1"/>
                </a:solidFill>
                <a:latin typeface="Merriweather"/>
                <a:ea typeface="Merriweather"/>
                <a:cs typeface="Merriweather"/>
                <a:sym typeface="Merriweather"/>
              </a:defRPr>
            </a:lvl5pPr>
            <a:lvl6pPr marL="2286000" marR="0" indent="0" algn="l" rtl="0">
              <a:spcBef>
                <a:spcPts val="0"/>
              </a:spcBef>
              <a:defRPr sz="1800" b="0" i="0" u="none" strike="noStrike" cap="none" baseline="0">
                <a:solidFill>
                  <a:schemeClr val="lt1"/>
                </a:solidFill>
                <a:latin typeface="Merriweather"/>
                <a:ea typeface="Merriweather"/>
                <a:cs typeface="Merriweather"/>
                <a:sym typeface="Merriweather"/>
              </a:defRPr>
            </a:lvl6pPr>
            <a:lvl7pPr marL="2743200" marR="0" indent="0" algn="l" rtl="0">
              <a:spcBef>
                <a:spcPts val="0"/>
              </a:spcBef>
              <a:defRPr sz="1800" b="0" i="0" u="none" strike="noStrike" cap="none" baseline="0">
                <a:solidFill>
                  <a:schemeClr val="lt1"/>
                </a:solidFill>
                <a:latin typeface="Merriweather"/>
                <a:ea typeface="Merriweather"/>
                <a:cs typeface="Merriweather"/>
                <a:sym typeface="Merriweather"/>
              </a:defRPr>
            </a:lvl7pPr>
            <a:lvl8pPr marL="3200400" marR="0" indent="0" algn="l" rtl="0">
              <a:spcBef>
                <a:spcPts val="0"/>
              </a:spcBef>
              <a:defRPr sz="1800" b="0" i="0" u="none" strike="noStrike" cap="none" baseline="0">
                <a:solidFill>
                  <a:schemeClr val="lt1"/>
                </a:solidFill>
                <a:latin typeface="Merriweather"/>
                <a:ea typeface="Merriweather"/>
                <a:cs typeface="Merriweather"/>
                <a:sym typeface="Merriweather"/>
              </a:defRPr>
            </a:lvl8pPr>
            <a:lvl9pPr marL="3657600" marR="0" indent="0" algn="l" rtl="0">
              <a:spcBef>
                <a:spcPts val="0"/>
              </a:spcBef>
              <a:defRPr sz="1800" b="0" i="0" u="none" strike="noStrike" cap="none" baseline="0">
                <a:solidFill>
                  <a:schemeClr val="lt1"/>
                </a:solidFill>
                <a:latin typeface="Merriweather"/>
                <a:ea typeface="Merriweather"/>
                <a:cs typeface="Merriweather"/>
                <a:sym typeface="Merriweather"/>
              </a:defRPr>
            </a:lvl9pPr>
          </a:lstStyle>
          <a:p>
            <a:fld id="{2BC12960-A159-4A77-BF76-9469164438BD}" type="datetimeFigureOut">
              <a:rPr lang="en-US" smtClean="0"/>
              <a:t>10/5/2024</a:t>
            </a:fld>
            <a:endParaRPr lang="en-US"/>
          </a:p>
        </p:txBody>
      </p:sp>
      <p:sp>
        <p:nvSpPr>
          <p:cNvPr id="44" name="Shape 44"/>
          <p:cNvSpPr txBox="1">
            <a:spLocks noGrp="1"/>
          </p:cNvSpPr>
          <p:nvPr>
            <p:ph type="ftr" idx="11"/>
          </p:nvPr>
        </p:nvSpPr>
        <p:spPr>
          <a:xfrm>
            <a:off x="3556001" y="6356351"/>
            <a:ext cx="4470399" cy="365125"/>
          </a:xfrm>
          <a:prstGeom prst="rect">
            <a:avLst/>
          </a:prstGeom>
          <a:noFill/>
          <a:ln>
            <a:noFill/>
          </a:ln>
        </p:spPr>
        <p:txBody>
          <a:bodyPr lIns="91425" tIns="91425" rIns="91425" bIns="91425" anchor="b" anchorCtr="0"/>
          <a:lstStyle>
            <a:lvl1pPr marL="0" marR="0" indent="0" algn="l" rtl="0">
              <a:spcBef>
                <a:spcPts val="0"/>
              </a:spcBef>
              <a:defRPr sz="1200" b="0" i="0" u="none" strike="noStrike" cap="none" baseline="0">
                <a:solidFill>
                  <a:srgbClr val="D0E9ED"/>
                </a:solidFill>
                <a:latin typeface="Merriweather"/>
                <a:ea typeface="Merriweather"/>
                <a:cs typeface="Merriweather"/>
                <a:sym typeface="Merriweather"/>
              </a:defRPr>
            </a:lvl1pPr>
            <a:lvl2pPr marL="457200" marR="0" indent="0" algn="l" rtl="0">
              <a:spcBef>
                <a:spcPts val="0"/>
              </a:spcBef>
              <a:defRPr sz="1800" b="0" i="0" u="none" strike="noStrike" cap="none" baseline="0">
                <a:solidFill>
                  <a:schemeClr val="lt1"/>
                </a:solidFill>
                <a:latin typeface="Merriweather"/>
                <a:ea typeface="Merriweather"/>
                <a:cs typeface="Merriweather"/>
                <a:sym typeface="Merriweather"/>
              </a:defRPr>
            </a:lvl2pPr>
            <a:lvl3pPr marL="914400" marR="0" indent="0" algn="l" rtl="0">
              <a:spcBef>
                <a:spcPts val="0"/>
              </a:spcBef>
              <a:defRPr sz="1800" b="0" i="0" u="none" strike="noStrike" cap="none" baseline="0">
                <a:solidFill>
                  <a:schemeClr val="lt1"/>
                </a:solidFill>
                <a:latin typeface="Merriweather"/>
                <a:ea typeface="Merriweather"/>
                <a:cs typeface="Merriweather"/>
                <a:sym typeface="Merriweather"/>
              </a:defRPr>
            </a:lvl3pPr>
            <a:lvl4pPr marL="1371600" marR="0" indent="0" algn="l" rtl="0">
              <a:spcBef>
                <a:spcPts val="0"/>
              </a:spcBef>
              <a:defRPr sz="1800" b="0" i="0" u="none" strike="noStrike" cap="none" baseline="0">
                <a:solidFill>
                  <a:schemeClr val="lt1"/>
                </a:solidFill>
                <a:latin typeface="Merriweather"/>
                <a:ea typeface="Merriweather"/>
                <a:cs typeface="Merriweather"/>
                <a:sym typeface="Merriweather"/>
              </a:defRPr>
            </a:lvl4pPr>
            <a:lvl5pPr marL="1828800" marR="0" indent="0" algn="l" rtl="0">
              <a:spcBef>
                <a:spcPts val="0"/>
              </a:spcBef>
              <a:defRPr sz="1800" b="0" i="0" u="none" strike="noStrike" cap="none" baseline="0">
                <a:solidFill>
                  <a:schemeClr val="lt1"/>
                </a:solidFill>
                <a:latin typeface="Merriweather"/>
                <a:ea typeface="Merriweather"/>
                <a:cs typeface="Merriweather"/>
                <a:sym typeface="Merriweather"/>
              </a:defRPr>
            </a:lvl5pPr>
            <a:lvl6pPr marL="2286000" marR="0" indent="0" algn="l" rtl="0">
              <a:spcBef>
                <a:spcPts val="0"/>
              </a:spcBef>
              <a:defRPr sz="1800" b="0" i="0" u="none" strike="noStrike" cap="none" baseline="0">
                <a:solidFill>
                  <a:schemeClr val="lt1"/>
                </a:solidFill>
                <a:latin typeface="Merriweather"/>
                <a:ea typeface="Merriweather"/>
                <a:cs typeface="Merriweather"/>
                <a:sym typeface="Merriweather"/>
              </a:defRPr>
            </a:lvl6pPr>
            <a:lvl7pPr marL="2743200" marR="0" indent="0" algn="l" rtl="0">
              <a:spcBef>
                <a:spcPts val="0"/>
              </a:spcBef>
              <a:defRPr sz="1800" b="0" i="0" u="none" strike="noStrike" cap="none" baseline="0">
                <a:solidFill>
                  <a:schemeClr val="lt1"/>
                </a:solidFill>
                <a:latin typeface="Merriweather"/>
                <a:ea typeface="Merriweather"/>
                <a:cs typeface="Merriweather"/>
                <a:sym typeface="Merriweather"/>
              </a:defRPr>
            </a:lvl7pPr>
            <a:lvl8pPr marL="3200400" marR="0" indent="0" algn="l" rtl="0">
              <a:spcBef>
                <a:spcPts val="0"/>
              </a:spcBef>
              <a:defRPr sz="1800" b="0" i="0" u="none" strike="noStrike" cap="none" baseline="0">
                <a:solidFill>
                  <a:schemeClr val="lt1"/>
                </a:solidFill>
                <a:latin typeface="Merriweather"/>
                <a:ea typeface="Merriweather"/>
                <a:cs typeface="Merriweather"/>
                <a:sym typeface="Merriweather"/>
              </a:defRPr>
            </a:lvl8pPr>
            <a:lvl9pPr marL="3657600" marR="0" indent="0" algn="l" rtl="0">
              <a:spcBef>
                <a:spcPts val="0"/>
              </a:spcBef>
              <a:defRPr sz="1800" b="0" i="0" u="none" strike="noStrike" cap="none" baseline="0">
                <a:solidFill>
                  <a:schemeClr val="lt1"/>
                </a:solidFill>
                <a:latin typeface="Merriweather"/>
                <a:ea typeface="Merriweather"/>
                <a:cs typeface="Merriweather"/>
                <a:sym typeface="Merriweather"/>
              </a:defRPr>
            </a:lvl9pPr>
          </a:lstStyle>
          <a:p>
            <a:endParaRPr lang="en-US"/>
          </a:p>
        </p:txBody>
      </p:sp>
      <p:sp>
        <p:nvSpPr>
          <p:cNvPr id="45" name="Shape 45"/>
          <p:cNvSpPr txBox="1">
            <a:spLocks noGrp="1"/>
          </p:cNvSpPr>
          <p:nvPr>
            <p:ph type="sldNum" idx="12"/>
          </p:nvPr>
        </p:nvSpPr>
        <p:spPr>
          <a:xfrm>
            <a:off x="10566400" y="6356351"/>
            <a:ext cx="1016000" cy="365125"/>
          </a:xfrm>
          <a:prstGeom prst="rect">
            <a:avLst/>
          </a:prstGeom>
          <a:noFill/>
          <a:ln>
            <a:noFill/>
          </a:ln>
        </p:spPr>
        <p:txBody>
          <a:bodyPr lIns="0" tIns="0" rIns="0" bIns="0" anchor="b" anchorCtr="0">
            <a:noAutofit/>
          </a:bodyPr>
          <a:lstStyle/>
          <a:p>
            <a:fld id="{21268A3D-2C5B-4CBF-A5AE-F59D8FAE4EBC}" type="slidenum">
              <a:rPr lang="en-US" smtClean="0"/>
              <a:t>‹#›</a:t>
            </a:fld>
            <a:endParaRPr lang="en-US"/>
          </a:p>
        </p:txBody>
      </p:sp>
    </p:spTree>
    <p:extLst>
      <p:ext uri="{BB962C8B-B14F-4D97-AF65-F5344CB8AC3E}">
        <p14:creationId xmlns:p14="http://schemas.microsoft.com/office/powerpoint/2010/main" val="2959731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F5F5DFA-1BC3-4062-9356-6145C9F7CD56}"/>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6B5D461-AEC0-477F-A77A-6227F95A8374}"/>
              </a:ext>
              <a:ext uri="{C183D7F6-B498-43B3-948B-1728B52AA6E4}">
                <adec:decorative xmlns:adec="http://schemas.microsoft.com/office/drawing/2017/decorative" val="1"/>
              </a:ext>
            </a:extLst>
          </p:cNvPr>
          <p:cNvSpPr/>
          <p:nvPr userDrawn="1"/>
        </p:nvSpPr>
        <p:spPr>
          <a:xfrm>
            <a:off x="8175813" y="0"/>
            <a:ext cx="4016188"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E1A041D-DE47-45FA-AC78-CC7FD02571F2}"/>
              </a:ext>
              <a:ext uri="{C183D7F6-B498-43B3-948B-1728B52AA6E4}">
                <adec:decorative xmlns:adec="http://schemas.microsoft.com/office/drawing/2017/decorative" val="1"/>
              </a:ext>
            </a:extLst>
          </p:cNvPr>
          <p:cNvSpPr/>
          <p:nvPr userDrawn="1"/>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1614254-52EF-4F58-99B1-CDA7C39223C1}"/>
              </a:ext>
              <a:ext uri="{C183D7F6-B498-43B3-948B-1728B52AA6E4}">
                <adec:decorative xmlns:adec="http://schemas.microsoft.com/office/drawing/2017/decorative" val="1"/>
              </a:ext>
            </a:extLst>
          </p:cNvPr>
          <p:cNvSpPr/>
          <p:nvPr userDrawn="1"/>
        </p:nvSpPr>
        <p:spPr>
          <a:xfrm>
            <a:off x="3049" y="1095508"/>
            <a:ext cx="82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BD3B3ABA-0408-41EA-935D-D4F4586AA840}"/>
              </a:ext>
            </a:extLst>
          </p:cNvPr>
          <p:cNvSpPr>
            <a:spLocks noGrp="1"/>
          </p:cNvSpPr>
          <p:nvPr>
            <p:ph type="title" hasCustomPrompt="1"/>
          </p:nvPr>
        </p:nvSpPr>
        <p:spPr>
          <a:xfrm>
            <a:off x="787178" y="1475399"/>
            <a:ext cx="6623040" cy="791861"/>
          </a:xfrm>
        </p:spPr>
        <p:txBody>
          <a:bodyPr>
            <a:normAutofit/>
          </a:bodyPr>
          <a:lstStyle>
            <a:lvl1pPr>
              <a:defRPr/>
            </a:lvl1pPr>
          </a:lstStyle>
          <a:p>
            <a:r>
              <a:rPr lang="en-US" dirty="0"/>
              <a:t>Click to add title</a:t>
            </a:r>
          </a:p>
        </p:txBody>
      </p:sp>
      <p:sp>
        <p:nvSpPr>
          <p:cNvPr id="13" name="Content Placeholder 2">
            <a:extLst>
              <a:ext uri="{FF2B5EF4-FFF2-40B4-BE49-F238E27FC236}">
                <a16:creationId xmlns:a16="http://schemas.microsoft.com/office/drawing/2014/main" id="{40D7EF23-28EE-4115-879A-D95BBAC66241}"/>
              </a:ext>
            </a:extLst>
          </p:cNvPr>
          <p:cNvSpPr>
            <a:spLocks noGrp="1"/>
          </p:cNvSpPr>
          <p:nvPr>
            <p:ph idx="1" hasCustomPrompt="1"/>
          </p:nvPr>
        </p:nvSpPr>
        <p:spPr>
          <a:xfrm>
            <a:off x="787179" y="2502047"/>
            <a:ext cx="6623039" cy="3030599"/>
          </a:xfrm>
        </p:spPr>
        <p:txBody>
          <a:bodyPr anchor="t">
            <a:normAutofit/>
          </a:bodyPr>
          <a:lstStyle>
            <a:lvl1pPr>
              <a:defRPr sz="2000" b="0"/>
            </a:lvl1pPr>
          </a:lstStyle>
          <a:p>
            <a:r>
              <a:rPr lang="en-US" dirty="0"/>
              <a:t>Click to add text</a:t>
            </a:r>
          </a:p>
        </p:txBody>
      </p:sp>
      <p:sp>
        <p:nvSpPr>
          <p:cNvPr id="23" name="Picture Placeholder 22">
            <a:extLst>
              <a:ext uri="{FF2B5EF4-FFF2-40B4-BE49-F238E27FC236}">
                <a16:creationId xmlns:a16="http://schemas.microsoft.com/office/drawing/2014/main" id="{E4B41004-DE9E-4B19-B7DE-91782B37C841}"/>
              </a:ext>
            </a:extLst>
          </p:cNvPr>
          <p:cNvSpPr>
            <a:spLocks noGrp="1"/>
          </p:cNvSpPr>
          <p:nvPr>
            <p:ph type="pic" sz="quarter" idx="13" hasCustomPrompt="1"/>
          </p:nvPr>
        </p:nvSpPr>
        <p:spPr>
          <a:xfrm>
            <a:off x="8194348" y="1085431"/>
            <a:ext cx="3997652" cy="5037857"/>
          </a:xfrm>
          <a:custGeom>
            <a:avLst/>
            <a:gdLst>
              <a:gd name="connsiteX0" fmla="*/ 0 w 3997652"/>
              <a:gd name="connsiteY0" fmla="*/ 0 h 5037857"/>
              <a:gd name="connsiteX1" fmla="*/ 3997652 w 3997652"/>
              <a:gd name="connsiteY1" fmla="*/ 0 h 5037857"/>
              <a:gd name="connsiteX2" fmla="*/ 3997652 w 3997652"/>
              <a:gd name="connsiteY2" fmla="*/ 5037857 h 5037857"/>
              <a:gd name="connsiteX3" fmla="*/ 0 w 3997652"/>
              <a:gd name="connsiteY3" fmla="*/ 5037857 h 5037857"/>
            </a:gdLst>
            <a:ahLst/>
            <a:cxnLst>
              <a:cxn ang="0">
                <a:pos x="connsiteX0" y="connsiteY0"/>
              </a:cxn>
              <a:cxn ang="0">
                <a:pos x="connsiteX1" y="connsiteY1"/>
              </a:cxn>
              <a:cxn ang="0">
                <a:pos x="connsiteX2" y="connsiteY2"/>
              </a:cxn>
              <a:cxn ang="0">
                <a:pos x="connsiteX3" y="connsiteY3"/>
              </a:cxn>
            </a:cxnLst>
            <a:rect l="l" t="t" r="r" b="b"/>
            <a:pathLst>
              <a:path w="3997652" h="5037857">
                <a:moveTo>
                  <a:pt x="0" y="0"/>
                </a:moveTo>
                <a:lnTo>
                  <a:pt x="3997652" y="0"/>
                </a:lnTo>
                <a:lnTo>
                  <a:pt x="3997652" y="5037857"/>
                </a:lnTo>
                <a:lnTo>
                  <a:pt x="0" y="5037857"/>
                </a:lnTo>
                <a:close/>
              </a:path>
            </a:pathLst>
          </a:custGeom>
        </p:spPr>
        <p:txBody>
          <a:bodyPr wrap="square" anchor="t">
            <a:noAutofit/>
          </a:bodyPr>
          <a:lstStyle>
            <a:lvl1pPr algn="ctr">
              <a:defRPr/>
            </a:lvl1pPr>
          </a:lstStyle>
          <a:p>
            <a:r>
              <a:rPr lang="en-US" dirty="0"/>
              <a:t>Click to add photo</a:t>
            </a:r>
          </a:p>
        </p:txBody>
      </p:sp>
      <p:sp>
        <p:nvSpPr>
          <p:cNvPr id="14" name="Rectangle 13">
            <a:extLst>
              <a:ext uri="{FF2B5EF4-FFF2-40B4-BE49-F238E27FC236}">
                <a16:creationId xmlns:a16="http://schemas.microsoft.com/office/drawing/2014/main" id="{1837301C-2B9B-4119-9002-BD6DB2AB87FB}"/>
              </a:ext>
              <a:ext uri="{C183D7F6-B498-43B3-948B-1728B52AA6E4}">
                <adec:decorative xmlns:adec="http://schemas.microsoft.com/office/drawing/2017/decorative" val="1"/>
              </a:ext>
            </a:extLst>
          </p:cNvPr>
          <p:cNvSpPr/>
          <p:nvPr userDrawn="1"/>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D12738D-D0ED-4899-A01C-42439B5B3E64}"/>
              </a:ext>
              <a:ext uri="{C183D7F6-B498-43B3-948B-1728B52AA6E4}">
                <adec:decorative xmlns:adec="http://schemas.microsoft.com/office/drawing/2017/decorative" val="1"/>
              </a:ext>
            </a:extLst>
          </p:cNvPr>
          <p:cNvSpPr/>
          <p:nvPr userDrawn="1"/>
        </p:nvSpPr>
        <p:spPr>
          <a:xfrm>
            <a:off x="8206532" y="6167615"/>
            <a:ext cx="398241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EED261D-45B9-40C1-8341-8B8B796E8AE2}"/>
              </a:ext>
              <a:ext uri="{C183D7F6-B498-43B3-948B-1728B52AA6E4}">
                <adec:decorative xmlns:adec="http://schemas.microsoft.com/office/drawing/2017/decorative" val="1"/>
              </a:ext>
            </a:extLst>
          </p:cNvPr>
          <p:cNvSpPr/>
          <p:nvPr userDrawn="1"/>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ooter Placeholder 7">
            <a:extLst>
              <a:ext uri="{FF2B5EF4-FFF2-40B4-BE49-F238E27FC236}">
                <a16:creationId xmlns:a16="http://schemas.microsoft.com/office/drawing/2014/main" id="{182CF530-D736-4104-8678-850EEDF997E6}"/>
              </a:ext>
            </a:extLst>
          </p:cNvPr>
          <p:cNvSpPr>
            <a:spLocks noGrp="1"/>
          </p:cNvSpPr>
          <p:nvPr>
            <p:ph type="ftr" sz="quarter" idx="11"/>
          </p:nvPr>
        </p:nvSpPr>
        <p:spPr>
          <a:xfrm>
            <a:off x="787178" y="6309360"/>
            <a:ext cx="6623040" cy="457200"/>
          </a:xfrm>
        </p:spPr>
        <p:txBody>
          <a:bodyPr/>
          <a:lstStyle>
            <a:lvl1pPr>
              <a:defRPr>
                <a:solidFill>
                  <a:schemeClr val="bg1"/>
                </a:solidFill>
              </a:defRPr>
            </a:lvl1pPr>
          </a:lstStyle>
          <a:p>
            <a:r>
              <a:rPr lang="en-US" dirty="0"/>
              <a:t>Presentation Title</a:t>
            </a:r>
          </a:p>
        </p:txBody>
      </p:sp>
      <p:sp>
        <p:nvSpPr>
          <p:cNvPr id="18" name="Rectangle 17">
            <a:extLst>
              <a:ext uri="{FF2B5EF4-FFF2-40B4-BE49-F238E27FC236}">
                <a16:creationId xmlns:a16="http://schemas.microsoft.com/office/drawing/2014/main" id="{3E23953F-BF80-48E0-8282-62907D6C29C6}"/>
              </a:ext>
              <a:ext uri="{C183D7F6-B498-43B3-948B-1728B52AA6E4}">
                <adec:decorative xmlns:adec="http://schemas.microsoft.com/office/drawing/2017/decorative" val="1"/>
              </a:ext>
            </a:extLst>
          </p:cNvPr>
          <p:cNvSpPr/>
          <p:nvPr userDrawn="1"/>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Date Placeholder 5">
            <a:extLst>
              <a:ext uri="{FF2B5EF4-FFF2-40B4-BE49-F238E27FC236}">
                <a16:creationId xmlns:a16="http://schemas.microsoft.com/office/drawing/2014/main" id="{8DEDB7CE-711E-4E43-9450-4C7BECE2FCFC}"/>
              </a:ext>
            </a:extLst>
          </p:cNvPr>
          <p:cNvSpPr>
            <a:spLocks noGrp="1"/>
          </p:cNvSpPr>
          <p:nvPr>
            <p:ph type="dt" sz="half" idx="10"/>
          </p:nvPr>
        </p:nvSpPr>
        <p:spPr>
          <a:xfrm>
            <a:off x="8379537" y="6309360"/>
            <a:ext cx="1885598" cy="457200"/>
          </a:xfrm>
        </p:spPr>
        <p:txBody>
          <a:bodyPr/>
          <a:lstStyle/>
          <a:p>
            <a:fld id="{C7049658-B31A-4F62-9996-2FC707C5F2CD}" type="datetime1">
              <a:rPr lang="en-US" smtClean="0"/>
              <a:t>10/5/2024</a:t>
            </a:fld>
            <a:endParaRPr lang="en-US" dirty="0"/>
          </a:p>
        </p:txBody>
      </p:sp>
      <p:sp>
        <p:nvSpPr>
          <p:cNvPr id="20" name="Slide Number Placeholder 9">
            <a:extLst>
              <a:ext uri="{FF2B5EF4-FFF2-40B4-BE49-F238E27FC236}">
                <a16:creationId xmlns:a16="http://schemas.microsoft.com/office/drawing/2014/main" id="{F5D9588C-9E6B-42F6-8B42-D18388626ACB}"/>
              </a:ext>
            </a:extLst>
          </p:cNvPr>
          <p:cNvSpPr>
            <a:spLocks noGrp="1"/>
          </p:cNvSpPr>
          <p:nvPr>
            <p:ph type="sldNum" sz="quarter" idx="12"/>
          </p:nvPr>
        </p:nvSpPr>
        <p:spPr>
          <a:xfrm>
            <a:off x="10569202" y="6309360"/>
            <a:ext cx="979879" cy="457200"/>
          </a:xfrm>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3018896275"/>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7" name="Picture 6" descr="Logo, company name&#10;&#10;Description automatically generated">
            <a:extLst>
              <a:ext uri="{FF2B5EF4-FFF2-40B4-BE49-F238E27FC236}">
                <a16:creationId xmlns:a16="http://schemas.microsoft.com/office/drawing/2014/main" id="{FD4FDFC8-D137-4F75-9830-B32EB54423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29703" y="0"/>
            <a:ext cx="2143125" cy="2143125"/>
          </a:xfrm>
          <a:prstGeom prst="rect">
            <a:avLst/>
          </a:prstGeom>
        </p:spPr>
      </p:pic>
      <p:sp>
        <p:nvSpPr>
          <p:cNvPr id="2" name="Title 1">
            <a:extLst>
              <a:ext uri="{FF2B5EF4-FFF2-40B4-BE49-F238E27FC236}">
                <a16:creationId xmlns:a16="http://schemas.microsoft.com/office/drawing/2014/main" id="{847FE94E-0AEF-4E4C-810C-DAEE346196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0EDC09-1A71-4B8E-8A87-BE640930C8D1}"/>
              </a:ext>
            </a:extLst>
          </p:cNvPr>
          <p:cNvSpPr>
            <a:spLocks noGrp="1"/>
          </p:cNvSpPr>
          <p:nvPr>
            <p:ph type="dt" sz="half" idx="10"/>
          </p:nvPr>
        </p:nvSpPr>
        <p:spPr/>
        <p:txBody>
          <a:bodyPr/>
          <a:lstStyle>
            <a:lvl1pPr>
              <a:defRPr/>
            </a:lvl1pPr>
          </a:lstStyle>
          <a:p>
            <a:r>
              <a:rPr lang="en-US"/>
              <a:t>www.the-ntg.org</a:t>
            </a:r>
            <a:endParaRPr lang="en-US" dirty="0"/>
          </a:p>
        </p:txBody>
      </p:sp>
      <p:sp>
        <p:nvSpPr>
          <p:cNvPr id="4" name="Footer Placeholder 3">
            <a:extLst>
              <a:ext uri="{FF2B5EF4-FFF2-40B4-BE49-F238E27FC236}">
                <a16:creationId xmlns:a16="http://schemas.microsoft.com/office/drawing/2014/main" id="{3529220A-72D8-4A2E-BE48-4B433DCD9977}"/>
              </a:ext>
            </a:extLst>
          </p:cNvPr>
          <p:cNvSpPr>
            <a:spLocks noGrp="1"/>
          </p:cNvSpPr>
          <p:nvPr>
            <p:ph type="ftr" sz="quarter" idx="11"/>
          </p:nvPr>
        </p:nvSpPr>
        <p:spPr/>
        <p:txBody>
          <a:bodyPr/>
          <a:lstStyle/>
          <a:p>
            <a:r>
              <a:rPr lang="en-US"/>
              <a:t>National Task Group on  Intellectual Disabilities &amp; Dementia Practices</a:t>
            </a:r>
            <a:endParaRPr lang="en-US" dirty="0"/>
          </a:p>
        </p:txBody>
      </p:sp>
      <p:sp>
        <p:nvSpPr>
          <p:cNvPr id="5" name="Slide Number Placeholder 4">
            <a:extLst>
              <a:ext uri="{FF2B5EF4-FFF2-40B4-BE49-F238E27FC236}">
                <a16:creationId xmlns:a16="http://schemas.microsoft.com/office/drawing/2014/main" id="{077E0A2B-7004-44C6-8CA5-718CDF8D5364}"/>
              </a:ext>
            </a:extLst>
          </p:cNvPr>
          <p:cNvSpPr>
            <a:spLocks noGrp="1"/>
          </p:cNvSpPr>
          <p:nvPr>
            <p:ph type="sldNum" sz="quarter" idx="12"/>
          </p:nvPr>
        </p:nvSpPr>
        <p:spPr/>
        <p:txBody>
          <a:bodyPr/>
          <a:lstStyle/>
          <a:p>
            <a:fld id="{4CBD89EC-4F99-404C-9D28-0B46F33A40AF}" type="slidenum">
              <a:rPr lang="en-US" smtClean="0"/>
              <a:t>‹#›</a:t>
            </a:fld>
            <a:endParaRPr lang="en-US"/>
          </a:p>
        </p:txBody>
      </p:sp>
      <p:sp>
        <p:nvSpPr>
          <p:cNvPr id="10" name="Text Placeholder 9">
            <a:extLst>
              <a:ext uri="{FF2B5EF4-FFF2-40B4-BE49-F238E27FC236}">
                <a16:creationId xmlns:a16="http://schemas.microsoft.com/office/drawing/2014/main" id="{00A75DE9-5BCF-4086-803D-D41825F8DF62}"/>
              </a:ext>
            </a:extLst>
          </p:cNvPr>
          <p:cNvSpPr>
            <a:spLocks noGrp="1"/>
          </p:cNvSpPr>
          <p:nvPr>
            <p:ph type="body" sz="quarter" idx="13"/>
          </p:nvPr>
        </p:nvSpPr>
        <p:spPr>
          <a:xfrm>
            <a:off x="838200" y="1878013"/>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3341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genda 1">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55583" y="737115"/>
            <a:ext cx="4640418" cy="5407091"/>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6388461" y="737115"/>
            <a:ext cx="4449712" cy="5407091"/>
          </a:xfrm>
        </p:spPr>
        <p:txBody>
          <a:bodyPr lIns="0" tIns="0" rIns="0" bIns="0" anchor="ctr">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4E9F5D75-1D8F-F695-81F8-4A6D0C67821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669434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smtClean="0"/>
              <a:t>10/5/2024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573427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10/5/2024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768395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8"/>
        <p:cNvGrpSpPr/>
        <p:nvPr/>
      </p:nvGrpSpPr>
      <p:grpSpPr>
        <a:xfrm>
          <a:off x="0" y="0"/>
          <a:ext cx="0" cy="0"/>
          <a:chOff x="0" y="0"/>
          <a:chExt cx="0" cy="0"/>
        </a:xfrm>
      </p:grpSpPr>
      <p:sp>
        <p:nvSpPr>
          <p:cNvPr id="59" name="Shape 59"/>
          <p:cNvSpPr txBox="1">
            <a:spLocks noGrp="1"/>
          </p:cNvSpPr>
          <p:nvPr>
            <p:ph type="dt" idx="10"/>
          </p:nvPr>
        </p:nvSpPr>
        <p:spPr>
          <a:xfrm>
            <a:off x="609601" y="6356351"/>
            <a:ext cx="2844799" cy="365125"/>
          </a:xfrm>
          <a:prstGeom prst="rect">
            <a:avLst/>
          </a:prstGeom>
          <a:noFill/>
          <a:ln>
            <a:noFill/>
          </a:ln>
        </p:spPr>
        <p:txBody>
          <a:bodyPr lIns="91425" tIns="91425" rIns="91425" bIns="91425" anchor="b" anchorCtr="0"/>
          <a:lstStyle>
            <a:lvl1pPr marL="0" marR="0" indent="0" algn="l" rtl="0">
              <a:spcBef>
                <a:spcPts val="0"/>
              </a:spcBef>
              <a:defRPr sz="1200" b="0" i="0" u="none" strike="noStrike" cap="none" baseline="0">
                <a:solidFill>
                  <a:srgbClr val="035C75"/>
                </a:solidFill>
                <a:latin typeface="Merriweather"/>
                <a:ea typeface="Merriweather"/>
                <a:cs typeface="Merriweather"/>
                <a:sym typeface="Merriweather"/>
              </a:defRPr>
            </a:lvl1pPr>
            <a:lvl2pPr marL="457200" marR="0" indent="0" algn="l" rtl="0">
              <a:spcBef>
                <a:spcPts val="0"/>
              </a:spcBef>
              <a:defRPr sz="1800" b="0" i="0" u="none" strike="noStrike" cap="none" baseline="0">
                <a:solidFill>
                  <a:schemeClr val="dk1"/>
                </a:solidFill>
                <a:latin typeface="Merriweather"/>
                <a:ea typeface="Merriweather"/>
                <a:cs typeface="Merriweather"/>
                <a:sym typeface="Merriweather"/>
              </a:defRPr>
            </a:lvl2pPr>
            <a:lvl3pPr marL="914400" marR="0" indent="0" algn="l" rtl="0">
              <a:spcBef>
                <a:spcPts val="0"/>
              </a:spcBef>
              <a:defRPr sz="1800" b="0" i="0" u="none" strike="noStrike" cap="none" baseline="0">
                <a:solidFill>
                  <a:schemeClr val="dk1"/>
                </a:solidFill>
                <a:latin typeface="Merriweather"/>
                <a:ea typeface="Merriweather"/>
                <a:cs typeface="Merriweather"/>
                <a:sym typeface="Merriweather"/>
              </a:defRPr>
            </a:lvl3pPr>
            <a:lvl4pPr marL="1371600" marR="0" indent="0" algn="l" rtl="0">
              <a:spcBef>
                <a:spcPts val="0"/>
              </a:spcBef>
              <a:defRPr sz="1800" b="0" i="0" u="none" strike="noStrike" cap="none" baseline="0">
                <a:solidFill>
                  <a:schemeClr val="dk1"/>
                </a:solidFill>
                <a:latin typeface="Merriweather"/>
                <a:ea typeface="Merriweather"/>
                <a:cs typeface="Merriweather"/>
                <a:sym typeface="Merriweather"/>
              </a:defRPr>
            </a:lvl4pPr>
            <a:lvl5pPr marL="1828800" marR="0" indent="0" algn="l" rtl="0">
              <a:spcBef>
                <a:spcPts val="0"/>
              </a:spcBef>
              <a:defRPr sz="1800" b="0" i="0" u="none" strike="noStrike" cap="none" baseline="0">
                <a:solidFill>
                  <a:schemeClr val="dk1"/>
                </a:solidFill>
                <a:latin typeface="Merriweather"/>
                <a:ea typeface="Merriweather"/>
                <a:cs typeface="Merriweather"/>
                <a:sym typeface="Merriweather"/>
              </a:defRPr>
            </a:lvl5pPr>
            <a:lvl6pPr marL="2286000" marR="0" indent="0" algn="l" rtl="0">
              <a:spcBef>
                <a:spcPts val="0"/>
              </a:spcBef>
              <a:defRPr sz="1800" b="0" i="0" u="none" strike="noStrike" cap="none" baseline="0">
                <a:solidFill>
                  <a:schemeClr val="dk1"/>
                </a:solidFill>
                <a:latin typeface="Merriweather"/>
                <a:ea typeface="Merriweather"/>
                <a:cs typeface="Merriweather"/>
                <a:sym typeface="Merriweather"/>
              </a:defRPr>
            </a:lvl6pPr>
            <a:lvl7pPr marL="2743200" marR="0" indent="0" algn="l" rtl="0">
              <a:spcBef>
                <a:spcPts val="0"/>
              </a:spcBef>
              <a:defRPr sz="1800" b="0" i="0" u="none" strike="noStrike" cap="none" baseline="0">
                <a:solidFill>
                  <a:schemeClr val="dk1"/>
                </a:solidFill>
                <a:latin typeface="Merriweather"/>
                <a:ea typeface="Merriweather"/>
                <a:cs typeface="Merriweather"/>
                <a:sym typeface="Merriweather"/>
              </a:defRPr>
            </a:lvl7pPr>
            <a:lvl8pPr marL="3200400" marR="0" indent="0" algn="l" rtl="0">
              <a:spcBef>
                <a:spcPts val="0"/>
              </a:spcBef>
              <a:defRPr sz="1800" b="0" i="0" u="none" strike="noStrike" cap="none" baseline="0">
                <a:solidFill>
                  <a:schemeClr val="dk1"/>
                </a:solidFill>
                <a:latin typeface="Merriweather"/>
                <a:ea typeface="Merriweather"/>
                <a:cs typeface="Merriweather"/>
                <a:sym typeface="Merriweather"/>
              </a:defRPr>
            </a:lvl8pPr>
            <a:lvl9pPr marL="3657600" marR="0" indent="0" algn="l" rtl="0">
              <a:spcBef>
                <a:spcPts val="0"/>
              </a:spcBef>
              <a:defRPr sz="1800" b="0" i="0" u="none" strike="noStrike" cap="none" baseline="0">
                <a:solidFill>
                  <a:schemeClr val="dk1"/>
                </a:solidFill>
                <a:latin typeface="Merriweather"/>
                <a:ea typeface="Merriweather"/>
                <a:cs typeface="Merriweather"/>
                <a:sym typeface="Merriweather"/>
              </a:defRPr>
            </a:lvl9pPr>
          </a:lstStyle>
          <a:p>
            <a:fld id="{2BC12960-A159-4A77-BF76-9469164438BD}" type="datetimeFigureOut">
              <a:rPr lang="en-US" smtClean="0"/>
              <a:t>10/5/2024</a:t>
            </a:fld>
            <a:endParaRPr lang="en-US"/>
          </a:p>
        </p:txBody>
      </p:sp>
      <p:sp>
        <p:nvSpPr>
          <p:cNvPr id="60" name="Shape 60"/>
          <p:cNvSpPr txBox="1">
            <a:spLocks noGrp="1"/>
          </p:cNvSpPr>
          <p:nvPr>
            <p:ph type="ftr" idx="11"/>
          </p:nvPr>
        </p:nvSpPr>
        <p:spPr>
          <a:xfrm>
            <a:off x="3556001" y="6356351"/>
            <a:ext cx="4470399" cy="365125"/>
          </a:xfrm>
          <a:prstGeom prst="rect">
            <a:avLst/>
          </a:prstGeom>
          <a:noFill/>
          <a:ln>
            <a:noFill/>
          </a:ln>
        </p:spPr>
        <p:txBody>
          <a:bodyPr lIns="91425" tIns="91425" rIns="91425" bIns="91425" anchor="b" anchorCtr="0"/>
          <a:lstStyle>
            <a:lvl1pPr marL="0" marR="0" indent="0" algn="l" rtl="0">
              <a:spcBef>
                <a:spcPts val="0"/>
              </a:spcBef>
              <a:defRPr sz="1200" b="0" i="0" u="none" strike="noStrike" cap="none" baseline="0">
                <a:solidFill>
                  <a:srgbClr val="035C75"/>
                </a:solidFill>
                <a:latin typeface="Merriweather"/>
                <a:ea typeface="Merriweather"/>
                <a:cs typeface="Merriweather"/>
                <a:sym typeface="Merriweather"/>
              </a:defRPr>
            </a:lvl1pPr>
            <a:lvl2pPr marL="457200" marR="0" indent="0" algn="l" rtl="0">
              <a:spcBef>
                <a:spcPts val="0"/>
              </a:spcBef>
              <a:defRPr sz="1800" b="0" i="0" u="none" strike="noStrike" cap="none" baseline="0">
                <a:solidFill>
                  <a:schemeClr val="dk1"/>
                </a:solidFill>
                <a:latin typeface="Merriweather"/>
                <a:ea typeface="Merriweather"/>
                <a:cs typeface="Merriweather"/>
                <a:sym typeface="Merriweather"/>
              </a:defRPr>
            </a:lvl2pPr>
            <a:lvl3pPr marL="914400" marR="0" indent="0" algn="l" rtl="0">
              <a:spcBef>
                <a:spcPts val="0"/>
              </a:spcBef>
              <a:defRPr sz="1800" b="0" i="0" u="none" strike="noStrike" cap="none" baseline="0">
                <a:solidFill>
                  <a:schemeClr val="dk1"/>
                </a:solidFill>
                <a:latin typeface="Merriweather"/>
                <a:ea typeface="Merriweather"/>
                <a:cs typeface="Merriweather"/>
                <a:sym typeface="Merriweather"/>
              </a:defRPr>
            </a:lvl3pPr>
            <a:lvl4pPr marL="1371600" marR="0" indent="0" algn="l" rtl="0">
              <a:spcBef>
                <a:spcPts val="0"/>
              </a:spcBef>
              <a:defRPr sz="1800" b="0" i="0" u="none" strike="noStrike" cap="none" baseline="0">
                <a:solidFill>
                  <a:schemeClr val="dk1"/>
                </a:solidFill>
                <a:latin typeface="Merriweather"/>
                <a:ea typeface="Merriweather"/>
                <a:cs typeface="Merriweather"/>
                <a:sym typeface="Merriweather"/>
              </a:defRPr>
            </a:lvl4pPr>
            <a:lvl5pPr marL="1828800" marR="0" indent="0" algn="l" rtl="0">
              <a:spcBef>
                <a:spcPts val="0"/>
              </a:spcBef>
              <a:defRPr sz="1800" b="0" i="0" u="none" strike="noStrike" cap="none" baseline="0">
                <a:solidFill>
                  <a:schemeClr val="dk1"/>
                </a:solidFill>
                <a:latin typeface="Merriweather"/>
                <a:ea typeface="Merriweather"/>
                <a:cs typeface="Merriweather"/>
                <a:sym typeface="Merriweather"/>
              </a:defRPr>
            </a:lvl5pPr>
            <a:lvl6pPr marL="2286000" marR="0" indent="0" algn="l" rtl="0">
              <a:spcBef>
                <a:spcPts val="0"/>
              </a:spcBef>
              <a:defRPr sz="1800" b="0" i="0" u="none" strike="noStrike" cap="none" baseline="0">
                <a:solidFill>
                  <a:schemeClr val="dk1"/>
                </a:solidFill>
                <a:latin typeface="Merriweather"/>
                <a:ea typeface="Merriweather"/>
                <a:cs typeface="Merriweather"/>
                <a:sym typeface="Merriweather"/>
              </a:defRPr>
            </a:lvl6pPr>
            <a:lvl7pPr marL="2743200" marR="0" indent="0" algn="l" rtl="0">
              <a:spcBef>
                <a:spcPts val="0"/>
              </a:spcBef>
              <a:defRPr sz="1800" b="0" i="0" u="none" strike="noStrike" cap="none" baseline="0">
                <a:solidFill>
                  <a:schemeClr val="dk1"/>
                </a:solidFill>
                <a:latin typeface="Merriweather"/>
                <a:ea typeface="Merriweather"/>
                <a:cs typeface="Merriweather"/>
                <a:sym typeface="Merriweather"/>
              </a:defRPr>
            </a:lvl7pPr>
            <a:lvl8pPr marL="3200400" marR="0" indent="0" algn="l" rtl="0">
              <a:spcBef>
                <a:spcPts val="0"/>
              </a:spcBef>
              <a:defRPr sz="1800" b="0" i="0" u="none" strike="noStrike" cap="none" baseline="0">
                <a:solidFill>
                  <a:schemeClr val="dk1"/>
                </a:solidFill>
                <a:latin typeface="Merriweather"/>
                <a:ea typeface="Merriweather"/>
                <a:cs typeface="Merriweather"/>
                <a:sym typeface="Merriweather"/>
              </a:defRPr>
            </a:lvl8pPr>
            <a:lvl9pPr marL="3657600" marR="0" indent="0" algn="l" rtl="0">
              <a:spcBef>
                <a:spcPts val="0"/>
              </a:spcBef>
              <a:defRPr sz="1800" b="0" i="0" u="none" strike="noStrike" cap="none" baseline="0">
                <a:solidFill>
                  <a:schemeClr val="dk1"/>
                </a:solidFill>
                <a:latin typeface="Merriweather"/>
                <a:ea typeface="Merriweather"/>
                <a:cs typeface="Merriweather"/>
                <a:sym typeface="Merriweather"/>
              </a:defRPr>
            </a:lvl9pPr>
          </a:lstStyle>
          <a:p>
            <a:endParaRPr lang="en-US"/>
          </a:p>
        </p:txBody>
      </p:sp>
      <p:sp>
        <p:nvSpPr>
          <p:cNvPr id="61" name="Shape 61"/>
          <p:cNvSpPr txBox="1">
            <a:spLocks noGrp="1"/>
          </p:cNvSpPr>
          <p:nvPr>
            <p:ph type="sldNum" idx="12"/>
          </p:nvPr>
        </p:nvSpPr>
        <p:spPr>
          <a:xfrm>
            <a:off x="10566400" y="6356351"/>
            <a:ext cx="1016000" cy="365125"/>
          </a:xfrm>
          <a:prstGeom prst="rect">
            <a:avLst/>
          </a:prstGeom>
          <a:noFill/>
          <a:ln>
            <a:noFill/>
          </a:ln>
        </p:spPr>
        <p:txBody>
          <a:bodyPr lIns="0" tIns="0" rIns="0" bIns="0" anchor="b" anchorCtr="0">
            <a:noAutofit/>
          </a:bodyPr>
          <a:lstStyle/>
          <a:p>
            <a:fld id="{21268A3D-2C5B-4CBF-A5AE-F59D8FAE4EBC}" type="slidenum">
              <a:rPr lang="en-US" smtClean="0"/>
              <a:t>‹#›</a:t>
            </a:fld>
            <a:endParaRPr lang="en-US"/>
          </a:p>
        </p:txBody>
      </p:sp>
    </p:spTree>
    <p:extLst>
      <p:ext uri="{BB962C8B-B14F-4D97-AF65-F5344CB8AC3E}">
        <p14:creationId xmlns:p14="http://schemas.microsoft.com/office/powerpoint/2010/main" val="996098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914401" y="514353"/>
            <a:ext cx="3657599" cy="1162049"/>
          </a:xfrm>
          <a:prstGeom prst="rect">
            <a:avLst/>
          </a:prstGeom>
          <a:noFill/>
          <a:ln>
            <a:noFill/>
          </a:ln>
        </p:spPr>
        <p:txBody>
          <a:bodyPr lIns="91425" tIns="91425" rIns="91425" bIns="91425" anchor="b" anchorCtr="0"/>
          <a:lstStyle>
            <a:lvl1pPr algn="l" rtl="0">
              <a:spcBef>
                <a:spcPts val="0"/>
              </a:spcBef>
              <a:buClr>
                <a:schemeClr val="dk2"/>
              </a:buClr>
              <a:buFont typeface="Calibri"/>
              <a:buNone/>
              <a:defRPr sz="2600" b="0">
                <a:solidFill>
                  <a:schemeClr val="dk2"/>
                </a:solidFill>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r>
              <a:rPr lang="en-US"/>
              <a:t>Click to edit Master title style</a:t>
            </a:r>
            <a:endParaRPr/>
          </a:p>
        </p:txBody>
      </p:sp>
      <p:sp>
        <p:nvSpPr>
          <p:cNvPr id="64" name="Shape 64"/>
          <p:cNvSpPr txBox="1">
            <a:spLocks noGrp="1"/>
          </p:cNvSpPr>
          <p:nvPr>
            <p:ph type="body" idx="1"/>
          </p:nvPr>
        </p:nvSpPr>
        <p:spPr>
          <a:xfrm>
            <a:off x="914401" y="1676400"/>
            <a:ext cx="3657599" cy="4572000"/>
          </a:xfrm>
          <a:prstGeom prst="rect">
            <a:avLst/>
          </a:prstGeom>
          <a:noFill/>
          <a:ln>
            <a:noFill/>
          </a:ln>
        </p:spPr>
        <p:txBody>
          <a:bodyPr lIns="91425" tIns="91425" rIns="91425" bIns="91425" anchor="t" anchorCtr="0"/>
          <a:lstStyle>
            <a:lvl1pPr marL="0" indent="0" algn="l" rtl="0">
              <a:spcBef>
                <a:spcPts val="0"/>
              </a:spcBef>
              <a:buFont typeface="Merriweather"/>
              <a:buNone/>
              <a:defRPr sz="1400"/>
            </a:lvl1pPr>
            <a:lvl2pPr indent="0" algn="l" rtl="0">
              <a:spcBef>
                <a:spcPts val="0"/>
              </a:spcBef>
              <a:buFont typeface="Merriweather"/>
              <a:buNone/>
              <a:defRPr sz="1200"/>
            </a:lvl2pPr>
            <a:lvl3pPr indent="0" algn="l" rtl="0">
              <a:spcBef>
                <a:spcPts val="0"/>
              </a:spcBef>
              <a:buFont typeface="Merriweather"/>
              <a:buNone/>
              <a:defRPr sz="1000"/>
            </a:lvl3pPr>
            <a:lvl4pPr indent="0" algn="l" rtl="0">
              <a:spcBef>
                <a:spcPts val="0"/>
              </a:spcBef>
              <a:buFont typeface="Merriweather"/>
              <a:buNone/>
              <a:defRPr sz="900"/>
            </a:lvl4pPr>
            <a:lvl5pPr indent="0" algn="l" rtl="0">
              <a:spcBef>
                <a:spcPts val="0"/>
              </a:spcBef>
              <a:buFont typeface="Merriweather"/>
              <a:buNone/>
              <a:defRPr sz="900"/>
            </a:lvl5pPr>
            <a:lvl6pPr rtl="0">
              <a:spcBef>
                <a:spcPts val="0"/>
              </a:spcBef>
              <a:defRPr sz="1800">
                <a:solidFill>
                  <a:schemeClr val="dk1"/>
                </a:solidFill>
                <a:latin typeface="Merriweather"/>
                <a:ea typeface="Merriweather"/>
                <a:cs typeface="Merriweather"/>
                <a:sym typeface="Merriweather"/>
              </a:defRPr>
            </a:lvl6pPr>
            <a:lvl7pPr rtl="0">
              <a:spcBef>
                <a:spcPts val="0"/>
              </a:spcBef>
              <a:defRPr sz="1600" baseline="0">
                <a:solidFill>
                  <a:schemeClr val="dk1"/>
                </a:solidFill>
                <a:latin typeface="Merriweather"/>
                <a:ea typeface="Merriweather"/>
                <a:cs typeface="Merriweather"/>
                <a:sym typeface="Merriweather"/>
              </a:defRPr>
            </a:lvl7pPr>
            <a:lvl8pPr rtl="0">
              <a:spcBef>
                <a:spcPts val="0"/>
              </a:spcBef>
              <a:defRPr sz="1600">
                <a:solidFill>
                  <a:schemeClr val="dk1"/>
                </a:solidFill>
                <a:latin typeface="Merriweather"/>
                <a:ea typeface="Merriweather"/>
                <a:cs typeface="Merriweather"/>
                <a:sym typeface="Merriweather"/>
              </a:defRPr>
            </a:lvl8pPr>
            <a:lvl9pPr rtl="0">
              <a:spcBef>
                <a:spcPts val="0"/>
              </a:spcBef>
              <a:defRPr sz="1400" baseline="0">
                <a:solidFill>
                  <a:schemeClr val="dk1"/>
                </a:solidFill>
                <a:latin typeface="Merriweather"/>
                <a:ea typeface="Merriweather"/>
                <a:cs typeface="Merriweather"/>
                <a:sym typeface="Merriweather"/>
              </a:defRPr>
            </a:lvl9pPr>
          </a:lstStyle>
          <a:p>
            <a:pPr lvl="0"/>
            <a:r>
              <a:rPr lang="en-US"/>
              <a:t>Edit Master text styles</a:t>
            </a:r>
          </a:p>
        </p:txBody>
      </p:sp>
      <p:sp>
        <p:nvSpPr>
          <p:cNvPr id="65" name="Shape 65"/>
          <p:cNvSpPr txBox="1">
            <a:spLocks noGrp="1"/>
          </p:cNvSpPr>
          <p:nvPr>
            <p:ph type="body" idx="2"/>
          </p:nvPr>
        </p:nvSpPr>
        <p:spPr>
          <a:xfrm>
            <a:off x="4766733" y="1676400"/>
            <a:ext cx="6815667" cy="4572000"/>
          </a:xfrm>
          <a:prstGeom prst="rect">
            <a:avLst/>
          </a:prstGeom>
          <a:noFill/>
          <a:ln>
            <a:noFill/>
          </a:ln>
        </p:spPr>
        <p:txBody>
          <a:bodyPr lIns="91425" tIns="91425" rIns="91425" bIns="91425" anchor="t" anchorCtr="0"/>
          <a:lstStyle>
            <a:lvl1pPr rtl="0">
              <a:spcBef>
                <a:spcPts val="0"/>
              </a:spcBef>
              <a:defRPr sz="2800"/>
            </a:lvl1pPr>
            <a:lvl2pPr rtl="0">
              <a:spcBef>
                <a:spcPts val="0"/>
              </a:spcBef>
              <a:defRPr sz="2600"/>
            </a:lvl2pPr>
            <a:lvl3pPr rtl="0">
              <a:spcBef>
                <a:spcPts val="0"/>
              </a:spcBef>
              <a:defRPr sz="2400"/>
            </a:lvl3pPr>
            <a:lvl4pPr rtl="0">
              <a:spcBef>
                <a:spcPts val="0"/>
              </a:spcBef>
              <a:defRPr sz="2000"/>
            </a:lvl4pPr>
            <a:lvl5pPr rtl="0">
              <a:spcBef>
                <a:spcPts val="0"/>
              </a:spcBef>
              <a:defRPr sz="1800"/>
            </a:lvl5pPr>
            <a:lvl6pPr rtl="0">
              <a:spcBef>
                <a:spcPts val="0"/>
              </a:spcBef>
              <a:defRPr sz="1800">
                <a:solidFill>
                  <a:schemeClr val="dk1"/>
                </a:solidFill>
                <a:latin typeface="Merriweather"/>
                <a:ea typeface="Merriweather"/>
                <a:cs typeface="Merriweather"/>
                <a:sym typeface="Merriweather"/>
              </a:defRPr>
            </a:lvl6pPr>
            <a:lvl7pPr rtl="0">
              <a:spcBef>
                <a:spcPts val="0"/>
              </a:spcBef>
              <a:defRPr sz="1600" baseline="0">
                <a:solidFill>
                  <a:schemeClr val="dk1"/>
                </a:solidFill>
                <a:latin typeface="Merriweather"/>
                <a:ea typeface="Merriweather"/>
                <a:cs typeface="Merriweather"/>
                <a:sym typeface="Merriweather"/>
              </a:defRPr>
            </a:lvl7pPr>
            <a:lvl8pPr rtl="0">
              <a:spcBef>
                <a:spcPts val="0"/>
              </a:spcBef>
              <a:defRPr sz="1600">
                <a:solidFill>
                  <a:schemeClr val="dk1"/>
                </a:solidFill>
                <a:latin typeface="Merriweather"/>
                <a:ea typeface="Merriweather"/>
                <a:cs typeface="Merriweather"/>
                <a:sym typeface="Merriweather"/>
              </a:defRPr>
            </a:lvl8pPr>
            <a:lvl9pPr rtl="0">
              <a:spcBef>
                <a:spcPts val="0"/>
              </a:spcBef>
              <a:defRPr sz="1400" baseline="0">
                <a:solidFill>
                  <a:schemeClr val="dk1"/>
                </a:solidFill>
                <a:latin typeface="Merriweather"/>
                <a:ea typeface="Merriweather"/>
                <a:cs typeface="Merriweather"/>
                <a:sym typeface="Merriweather"/>
              </a:defRPr>
            </a:lvl9pPr>
          </a:lstStyle>
          <a:p>
            <a:pPr lvl="0"/>
            <a:r>
              <a:rPr lang="en-US"/>
              <a:t>Edit Master text styles</a:t>
            </a:r>
          </a:p>
        </p:txBody>
      </p:sp>
      <p:sp>
        <p:nvSpPr>
          <p:cNvPr id="66" name="Shape 66"/>
          <p:cNvSpPr txBox="1">
            <a:spLocks noGrp="1"/>
          </p:cNvSpPr>
          <p:nvPr>
            <p:ph type="dt" idx="10"/>
          </p:nvPr>
        </p:nvSpPr>
        <p:spPr>
          <a:xfrm>
            <a:off x="609601" y="6356351"/>
            <a:ext cx="2844799" cy="365125"/>
          </a:xfrm>
          <a:prstGeom prst="rect">
            <a:avLst/>
          </a:prstGeom>
          <a:noFill/>
          <a:ln>
            <a:noFill/>
          </a:ln>
        </p:spPr>
        <p:txBody>
          <a:bodyPr lIns="91425" tIns="91425" rIns="91425" bIns="91425" anchor="b" anchorCtr="0"/>
          <a:lstStyle>
            <a:lvl1pPr marL="0" marR="0" indent="0" algn="l" rtl="0">
              <a:spcBef>
                <a:spcPts val="0"/>
              </a:spcBef>
              <a:defRPr sz="1200" b="0" i="0" u="none" strike="noStrike" cap="none" baseline="0">
                <a:solidFill>
                  <a:srgbClr val="035C75"/>
                </a:solidFill>
                <a:latin typeface="Merriweather"/>
                <a:ea typeface="Merriweather"/>
                <a:cs typeface="Merriweather"/>
                <a:sym typeface="Merriweather"/>
              </a:defRPr>
            </a:lvl1pPr>
            <a:lvl2pPr marL="457200" marR="0" indent="0" algn="l" rtl="0">
              <a:spcBef>
                <a:spcPts val="0"/>
              </a:spcBef>
              <a:defRPr sz="1800" b="0" i="0" u="none" strike="noStrike" cap="none" baseline="0">
                <a:solidFill>
                  <a:schemeClr val="dk1"/>
                </a:solidFill>
                <a:latin typeface="Merriweather"/>
                <a:ea typeface="Merriweather"/>
                <a:cs typeface="Merriweather"/>
                <a:sym typeface="Merriweather"/>
              </a:defRPr>
            </a:lvl2pPr>
            <a:lvl3pPr marL="914400" marR="0" indent="0" algn="l" rtl="0">
              <a:spcBef>
                <a:spcPts val="0"/>
              </a:spcBef>
              <a:defRPr sz="1800" b="0" i="0" u="none" strike="noStrike" cap="none" baseline="0">
                <a:solidFill>
                  <a:schemeClr val="dk1"/>
                </a:solidFill>
                <a:latin typeface="Merriweather"/>
                <a:ea typeface="Merriweather"/>
                <a:cs typeface="Merriweather"/>
                <a:sym typeface="Merriweather"/>
              </a:defRPr>
            </a:lvl3pPr>
            <a:lvl4pPr marL="1371600" marR="0" indent="0" algn="l" rtl="0">
              <a:spcBef>
                <a:spcPts val="0"/>
              </a:spcBef>
              <a:defRPr sz="1800" b="0" i="0" u="none" strike="noStrike" cap="none" baseline="0">
                <a:solidFill>
                  <a:schemeClr val="dk1"/>
                </a:solidFill>
                <a:latin typeface="Merriweather"/>
                <a:ea typeface="Merriweather"/>
                <a:cs typeface="Merriweather"/>
                <a:sym typeface="Merriweather"/>
              </a:defRPr>
            </a:lvl4pPr>
            <a:lvl5pPr marL="1828800" marR="0" indent="0" algn="l" rtl="0">
              <a:spcBef>
                <a:spcPts val="0"/>
              </a:spcBef>
              <a:defRPr sz="1800" b="0" i="0" u="none" strike="noStrike" cap="none" baseline="0">
                <a:solidFill>
                  <a:schemeClr val="dk1"/>
                </a:solidFill>
                <a:latin typeface="Merriweather"/>
                <a:ea typeface="Merriweather"/>
                <a:cs typeface="Merriweather"/>
                <a:sym typeface="Merriweather"/>
              </a:defRPr>
            </a:lvl5pPr>
            <a:lvl6pPr marL="2286000" marR="0" indent="0" algn="l" rtl="0">
              <a:spcBef>
                <a:spcPts val="0"/>
              </a:spcBef>
              <a:defRPr sz="1800" b="0" i="0" u="none" strike="noStrike" cap="none" baseline="0">
                <a:solidFill>
                  <a:schemeClr val="dk1"/>
                </a:solidFill>
                <a:latin typeface="Merriweather"/>
                <a:ea typeface="Merriweather"/>
                <a:cs typeface="Merriweather"/>
                <a:sym typeface="Merriweather"/>
              </a:defRPr>
            </a:lvl6pPr>
            <a:lvl7pPr marL="2743200" marR="0" indent="0" algn="l" rtl="0">
              <a:spcBef>
                <a:spcPts val="0"/>
              </a:spcBef>
              <a:defRPr sz="1800" b="0" i="0" u="none" strike="noStrike" cap="none" baseline="0">
                <a:solidFill>
                  <a:schemeClr val="dk1"/>
                </a:solidFill>
                <a:latin typeface="Merriweather"/>
                <a:ea typeface="Merriweather"/>
                <a:cs typeface="Merriweather"/>
                <a:sym typeface="Merriweather"/>
              </a:defRPr>
            </a:lvl7pPr>
            <a:lvl8pPr marL="3200400" marR="0" indent="0" algn="l" rtl="0">
              <a:spcBef>
                <a:spcPts val="0"/>
              </a:spcBef>
              <a:defRPr sz="1800" b="0" i="0" u="none" strike="noStrike" cap="none" baseline="0">
                <a:solidFill>
                  <a:schemeClr val="dk1"/>
                </a:solidFill>
                <a:latin typeface="Merriweather"/>
                <a:ea typeface="Merriweather"/>
                <a:cs typeface="Merriweather"/>
                <a:sym typeface="Merriweather"/>
              </a:defRPr>
            </a:lvl8pPr>
            <a:lvl9pPr marL="3657600" marR="0" indent="0" algn="l" rtl="0">
              <a:spcBef>
                <a:spcPts val="0"/>
              </a:spcBef>
              <a:defRPr sz="1800" b="0" i="0" u="none" strike="noStrike" cap="none" baseline="0">
                <a:solidFill>
                  <a:schemeClr val="dk1"/>
                </a:solidFill>
                <a:latin typeface="Merriweather"/>
                <a:ea typeface="Merriweather"/>
                <a:cs typeface="Merriweather"/>
                <a:sym typeface="Merriweather"/>
              </a:defRPr>
            </a:lvl9pPr>
          </a:lstStyle>
          <a:p>
            <a:fld id="{2BC12960-A159-4A77-BF76-9469164438BD}" type="datetimeFigureOut">
              <a:rPr lang="en-US" smtClean="0"/>
              <a:t>10/5/2024</a:t>
            </a:fld>
            <a:endParaRPr lang="en-US"/>
          </a:p>
        </p:txBody>
      </p:sp>
      <p:sp>
        <p:nvSpPr>
          <p:cNvPr id="67" name="Shape 67"/>
          <p:cNvSpPr txBox="1">
            <a:spLocks noGrp="1"/>
          </p:cNvSpPr>
          <p:nvPr>
            <p:ph type="ftr" idx="11"/>
          </p:nvPr>
        </p:nvSpPr>
        <p:spPr>
          <a:xfrm>
            <a:off x="3556001" y="6356351"/>
            <a:ext cx="4470399" cy="365125"/>
          </a:xfrm>
          <a:prstGeom prst="rect">
            <a:avLst/>
          </a:prstGeom>
          <a:noFill/>
          <a:ln>
            <a:noFill/>
          </a:ln>
        </p:spPr>
        <p:txBody>
          <a:bodyPr lIns="91425" tIns="91425" rIns="91425" bIns="91425" anchor="b" anchorCtr="0"/>
          <a:lstStyle>
            <a:lvl1pPr marL="0" marR="0" indent="0" algn="l" rtl="0">
              <a:spcBef>
                <a:spcPts val="0"/>
              </a:spcBef>
              <a:defRPr sz="1200" b="0" i="0" u="none" strike="noStrike" cap="none" baseline="0">
                <a:solidFill>
                  <a:srgbClr val="035C75"/>
                </a:solidFill>
                <a:latin typeface="Merriweather"/>
                <a:ea typeface="Merriweather"/>
                <a:cs typeface="Merriweather"/>
                <a:sym typeface="Merriweather"/>
              </a:defRPr>
            </a:lvl1pPr>
            <a:lvl2pPr marL="457200" marR="0" indent="0" algn="l" rtl="0">
              <a:spcBef>
                <a:spcPts val="0"/>
              </a:spcBef>
              <a:defRPr sz="1800" b="0" i="0" u="none" strike="noStrike" cap="none" baseline="0">
                <a:solidFill>
                  <a:schemeClr val="dk1"/>
                </a:solidFill>
                <a:latin typeface="Merriweather"/>
                <a:ea typeface="Merriweather"/>
                <a:cs typeface="Merriweather"/>
                <a:sym typeface="Merriweather"/>
              </a:defRPr>
            </a:lvl2pPr>
            <a:lvl3pPr marL="914400" marR="0" indent="0" algn="l" rtl="0">
              <a:spcBef>
                <a:spcPts val="0"/>
              </a:spcBef>
              <a:defRPr sz="1800" b="0" i="0" u="none" strike="noStrike" cap="none" baseline="0">
                <a:solidFill>
                  <a:schemeClr val="dk1"/>
                </a:solidFill>
                <a:latin typeface="Merriweather"/>
                <a:ea typeface="Merriweather"/>
                <a:cs typeface="Merriweather"/>
                <a:sym typeface="Merriweather"/>
              </a:defRPr>
            </a:lvl3pPr>
            <a:lvl4pPr marL="1371600" marR="0" indent="0" algn="l" rtl="0">
              <a:spcBef>
                <a:spcPts val="0"/>
              </a:spcBef>
              <a:defRPr sz="1800" b="0" i="0" u="none" strike="noStrike" cap="none" baseline="0">
                <a:solidFill>
                  <a:schemeClr val="dk1"/>
                </a:solidFill>
                <a:latin typeface="Merriweather"/>
                <a:ea typeface="Merriweather"/>
                <a:cs typeface="Merriweather"/>
                <a:sym typeface="Merriweather"/>
              </a:defRPr>
            </a:lvl4pPr>
            <a:lvl5pPr marL="1828800" marR="0" indent="0" algn="l" rtl="0">
              <a:spcBef>
                <a:spcPts val="0"/>
              </a:spcBef>
              <a:defRPr sz="1800" b="0" i="0" u="none" strike="noStrike" cap="none" baseline="0">
                <a:solidFill>
                  <a:schemeClr val="dk1"/>
                </a:solidFill>
                <a:latin typeface="Merriweather"/>
                <a:ea typeface="Merriweather"/>
                <a:cs typeface="Merriweather"/>
                <a:sym typeface="Merriweather"/>
              </a:defRPr>
            </a:lvl5pPr>
            <a:lvl6pPr marL="2286000" marR="0" indent="0" algn="l" rtl="0">
              <a:spcBef>
                <a:spcPts val="0"/>
              </a:spcBef>
              <a:defRPr sz="1800" b="0" i="0" u="none" strike="noStrike" cap="none" baseline="0">
                <a:solidFill>
                  <a:schemeClr val="dk1"/>
                </a:solidFill>
                <a:latin typeface="Merriweather"/>
                <a:ea typeface="Merriweather"/>
                <a:cs typeface="Merriweather"/>
                <a:sym typeface="Merriweather"/>
              </a:defRPr>
            </a:lvl6pPr>
            <a:lvl7pPr marL="2743200" marR="0" indent="0" algn="l" rtl="0">
              <a:spcBef>
                <a:spcPts val="0"/>
              </a:spcBef>
              <a:defRPr sz="1800" b="0" i="0" u="none" strike="noStrike" cap="none" baseline="0">
                <a:solidFill>
                  <a:schemeClr val="dk1"/>
                </a:solidFill>
                <a:latin typeface="Merriweather"/>
                <a:ea typeface="Merriweather"/>
                <a:cs typeface="Merriweather"/>
                <a:sym typeface="Merriweather"/>
              </a:defRPr>
            </a:lvl7pPr>
            <a:lvl8pPr marL="3200400" marR="0" indent="0" algn="l" rtl="0">
              <a:spcBef>
                <a:spcPts val="0"/>
              </a:spcBef>
              <a:defRPr sz="1800" b="0" i="0" u="none" strike="noStrike" cap="none" baseline="0">
                <a:solidFill>
                  <a:schemeClr val="dk1"/>
                </a:solidFill>
                <a:latin typeface="Merriweather"/>
                <a:ea typeface="Merriweather"/>
                <a:cs typeface="Merriweather"/>
                <a:sym typeface="Merriweather"/>
              </a:defRPr>
            </a:lvl8pPr>
            <a:lvl9pPr marL="3657600" marR="0" indent="0" algn="l" rtl="0">
              <a:spcBef>
                <a:spcPts val="0"/>
              </a:spcBef>
              <a:defRPr sz="1800" b="0" i="0" u="none" strike="noStrike" cap="none" baseline="0">
                <a:solidFill>
                  <a:schemeClr val="dk1"/>
                </a:solidFill>
                <a:latin typeface="Merriweather"/>
                <a:ea typeface="Merriweather"/>
                <a:cs typeface="Merriweather"/>
                <a:sym typeface="Merriweather"/>
              </a:defRPr>
            </a:lvl9pPr>
          </a:lstStyle>
          <a:p>
            <a:endParaRPr lang="en-US"/>
          </a:p>
        </p:txBody>
      </p:sp>
      <p:sp>
        <p:nvSpPr>
          <p:cNvPr id="68" name="Shape 68"/>
          <p:cNvSpPr txBox="1">
            <a:spLocks noGrp="1"/>
          </p:cNvSpPr>
          <p:nvPr>
            <p:ph type="sldNum" idx="12"/>
          </p:nvPr>
        </p:nvSpPr>
        <p:spPr>
          <a:xfrm>
            <a:off x="10566400" y="6356351"/>
            <a:ext cx="1016000" cy="365125"/>
          </a:xfrm>
          <a:prstGeom prst="rect">
            <a:avLst/>
          </a:prstGeom>
          <a:noFill/>
          <a:ln>
            <a:noFill/>
          </a:ln>
        </p:spPr>
        <p:txBody>
          <a:bodyPr lIns="0" tIns="0" rIns="0" bIns="0" anchor="b" anchorCtr="0">
            <a:noAutofit/>
          </a:bodyPr>
          <a:lstStyle/>
          <a:p>
            <a:fld id="{21268A3D-2C5B-4CBF-A5AE-F59D8FAE4EBC}" type="slidenum">
              <a:rPr lang="en-US" smtClean="0"/>
              <a:t>‹#›</a:t>
            </a:fld>
            <a:endParaRPr lang="en-US"/>
          </a:p>
        </p:txBody>
      </p:sp>
    </p:spTree>
    <p:extLst>
      <p:ext uri="{BB962C8B-B14F-4D97-AF65-F5344CB8AC3E}">
        <p14:creationId xmlns:p14="http://schemas.microsoft.com/office/powerpoint/2010/main" val="704297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9"/>
        <p:cNvGrpSpPr/>
        <p:nvPr/>
      </p:nvGrpSpPr>
      <p:grpSpPr>
        <a:xfrm>
          <a:off x="0" y="0"/>
          <a:ext cx="0" cy="0"/>
          <a:chOff x="0" y="0"/>
          <a:chExt cx="0" cy="0"/>
        </a:xfrm>
      </p:grpSpPr>
      <p:sp>
        <p:nvSpPr>
          <p:cNvPr id="70" name="Shape 70"/>
          <p:cNvSpPr/>
          <p:nvPr/>
        </p:nvSpPr>
        <p:spPr>
          <a:xfrm rot="-10380000" flipH="1">
            <a:off x="4221004" y="1108077"/>
            <a:ext cx="7010400" cy="4114799"/>
          </a:xfrm>
          <a:prstGeom prst="snipRoundRect">
            <a:avLst>
              <a:gd name="adj1" fmla="val 0"/>
              <a:gd name="adj2" fmla="val 3646"/>
            </a:avLst>
          </a:prstGeom>
          <a:solidFill>
            <a:srgbClr val="FFFFFF"/>
          </a:solidFill>
          <a:ln w="9525" cap="rnd" cmpd="sng">
            <a:solidFill>
              <a:srgbClr val="C0C0C0"/>
            </a:solidFill>
            <a:prstDash val="solid"/>
            <a:round/>
            <a:headEnd type="none" w="med" len="med"/>
            <a:tailEnd type="none" w="med" len="med"/>
          </a:ln>
        </p:spPr>
        <p:txBody>
          <a:bodyPr lIns="91425" tIns="45700" rIns="91425" bIns="45700" anchor="ctr" anchorCtr="0">
            <a:noAutofit/>
          </a:bodyPr>
          <a:lstStyle/>
          <a:p>
            <a:pPr algn="ctr" defTabSz="914400"/>
            <a:endParaRPr sz="1800" kern="0">
              <a:solidFill>
                <a:srgbClr val="FFFFFF"/>
              </a:solidFill>
              <a:latin typeface="Merriweather"/>
              <a:ea typeface="Merriweather"/>
              <a:cs typeface="Merriweather"/>
              <a:sym typeface="Merriweather"/>
              <a:rtl val="0"/>
            </a:endParaRPr>
          </a:p>
        </p:txBody>
      </p:sp>
      <p:sp>
        <p:nvSpPr>
          <p:cNvPr id="71" name="Shape 71"/>
          <p:cNvSpPr/>
          <p:nvPr/>
        </p:nvSpPr>
        <p:spPr>
          <a:xfrm rot="-10380000" flipH="1">
            <a:off x="10672179" y="5359770"/>
            <a:ext cx="207263" cy="155447"/>
          </a:xfrm>
          <a:prstGeom prst="rtTriangle">
            <a:avLst/>
          </a:prstGeom>
          <a:solidFill>
            <a:srgbClr val="FFFFFF"/>
          </a:solidFill>
          <a:ln w="12700" cap="flat" cmpd="sng">
            <a:solidFill>
              <a:srgbClr val="FFFFFF"/>
            </a:solidFill>
            <a:prstDash val="solid"/>
            <a:bevel/>
            <a:headEnd type="none" w="med" len="med"/>
            <a:tailEnd type="none" w="med" len="med"/>
          </a:ln>
        </p:spPr>
        <p:txBody>
          <a:bodyPr lIns="91425" tIns="45700" rIns="91425" bIns="45700" anchor="ctr" anchorCtr="0">
            <a:noAutofit/>
          </a:bodyPr>
          <a:lstStyle/>
          <a:p>
            <a:pPr algn="ctr" defTabSz="914400"/>
            <a:endParaRPr sz="1800" kern="0">
              <a:solidFill>
                <a:srgbClr val="FFFFFF"/>
              </a:solidFill>
              <a:latin typeface="Merriweather"/>
              <a:ea typeface="Merriweather"/>
              <a:cs typeface="Merriweather"/>
              <a:sym typeface="Merriweather"/>
              <a:rtl val="0"/>
            </a:endParaRPr>
          </a:p>
        </p:txBody>
      </p:sp>
      <p:sp>
        <p:nvSpPr>
          <p:cNvPr id="72" name="Shape 72"/>
          <p:cNvSpPr txBox="1">
            <a:spLocks noGrp="1"/>
          </p:cNvSpPr>
          <p:nvPr>
            <p:ph type="title"/>
          </p:nvPr>
        </p:nvSpPr>
        <p:spPr>
          <a:xfrm>
            <a:off x="812800" y="1176995"/>
            <a:ext cx="2950464" cy="1582620"/>
          </a:xfrm>
          <a:prstGeom prst="rect">
            <a:avLst/>
          </a:prstGeom>
          <a:noFill/>
          <a:ln>
            <a:noFill/>
          </a:ln>
        </p:spPr>
        <p:txBody>
          <a:bodyPr lIns="91425" tIns="91425" rIns="91425" bIns="91425" anchor="b" anchorCtr="0"/>
          <a:lstStyle>
            <a:lvl1pPr algn="l" rtl="0">
              <a:spcBef>
                <a:spcPts val="0"/>
              </a:spcBef>
              <a:buClr>
                <a:schemeClr val="dk2"/>
              </a:buClr>
              <a:buFont typeface="Calibri"/>
              <a:buNone/>
              <a:defRPr sz="2000" b="1">
                <a:solidFill>
                  <a:schemeClr val="dk2"/>
                </a:solidFill>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r>
              <a:rPr lang="en-US"/>
              <a:t>Click to edit Master title style</a:t>
            </a:r>
            <a:endParaRPr/>
          </a:p>
        </p:txBody>
      </p:sp>
      <p:sp>
        <p:nvSpPr>
          <p:cNvPr id="73" name="Shape 73"/>
          <p:cNvSpPr txBox="1">
            <a:spLocks noGrp="1"/>
          </p:cNvSpPr>
          <p:nvPr>
            <p:ph type="body" idx="1"/>
          </p:nvPr>
        </p:nvSpPr>
        <p:spPr>
          <a:xfrm>
            <a:off x="812801" y="2828784"/>
            <a:ext cx="2946399" cy="2179320"/>
          </a:xfrm>
          <a:prstGeom prst="rect">
            <a:avLst/>
          </a:prstGeom>
          <a:noFill/>
          <a:ln>
            <a:noFill/>
          </a:ln>
        </p:spPr>
        <p:txBody>
          <a:bodyPr lIns="91425" tIns="91425" rIns="91425" bIns="91425" anchor="t" anchorCtr="0"/>
          <a:lstStyle>
            <a:lvl1pPr marL="0" indent="0" algn="l" rtl="0">
              <a:spcBef>
                <a:spcPts val="250"/>
              </a:spcBef>
              <a:buFont typeface="Merriweather"/>
              <a:buNone/>
              <a:defRPr sz="1300"/>
            </a:lvl1pPr>
            <a:lvl2pPr rtl="0">
              <a:spcBef>
                <a:spcPts val="0"/>
              </a:spcBef>
              <a:defRPr sz="1200"/>
            </a:lvl2pPr>
            <a:lvl3pPr rtl="0">
              <a:spcBef>
                <a:spcPts val="0"/>
              </a:spcBef>
              <a:defRPr sz="1000"/>
            </a:lvl3pPr>
            <a:lvl4pPr rtl="0">
              <a:spcBef>
                <a:spcPts val="0"/>
              </a:spcBef>
              <a:defRPr sz="900"/>
            </a:lvl4pPr>
            <a:lvl5pPr rtl="0">
              <a:spcBef>
                <a:spcPts val="0"/>
              </a:spcBef>
              <a:defRPr sz="900"/>
            </a:lvl5pPr>
            <a:lvl6pPr rtl="0">
              <a:spcBef>
                <a:spcPts val="0"/>
              </a:spcBef>
              <a:defRPr sz="1800">
                <a:solidFill>
                  <a:schemeClr val="dk1"/>
                </a:solidFill>
                <a:latin typeface="Merriweather"/>
                <a:ea typeface="Merriweather"/>
                <a:cs typeface="Merriweather"/>
                <a:sym typeface="Merriweather"/>
              </a:defRPr>
            </a:lvl6pPr>
            <a:lvl7pPr rtl="0">
              <a:spcBef>
                <a:spcPts val="0"/>
              </a:spcBef>
              <a:defRPr sz="1600" baseline="0">
                <a:solidFill>
                  <a:schemeClr val="dk1"/>
                </a:solidFill>
                <a:latin typeface="Merriweather"/>
                <a:ea typeface="Merriweather"/>
                <a:cs typeface="Merriweather"/>
                <a:sym typeface="Merriweather"/>
              </a:defRPr>
            </a:lvl7pPr>
            <a:lvl8pPr rtl="0">
              <a:spcBef>
                <a:spcPts val="0"/>
              </a:spcBef>
              <a:defRPr sz="1600">
                <a:solidFill>
                  <a:schemeClr val="dk1"/>
                </a:solidFill>
                <a:latin typeface="Merriweather"/>
                <a:ea typeface="Merriweather"/>
                <a:cs typeface="Merriweather"/>
                <a:sym typeface="Merriweather"/>
              </a:defRPr>
            </a:lvl8pPr>
            <a:lvl9pPr rtl="0">
              <a:spcBef>
                <a:spcPts val="0"/>
              </a:spcBef>
              <a:defRPr sz="1400" baseline="0">
                <a:solidFill>
                  <a:schemeClr val="dk1"/>
                </a:solidFill>
                <a:latin typeface="Merriweather"/>
                <a:ea typeface="Merriweather"/>
                <a:cs typeface="Merriweather"/>
                <a:sym typeface="Merriweather"/>
              </a:defRPr>
            </a:lvl9pPr>
          </a:lstStyle>
          <a:p>
            <a:pPr lvl="0"/>
            <a:r>
              <a:rPr lang="en-US"/>
              <a:t>Edit Master text styles</a:t>
            </a:r>
          </a:p>
        </p:txBody>
      </p:sp>
      <p:sp>
        <p:nvSpPr>
          <p:cNvPr id="74" name="Shape 74"/>
          <p:cNvSpPr txBox="1">
            <a:spLocks noGrp="1"/>
          </p:cNvSpPr>
          <p:nvPr>
            <p:ph type="dt" idx="10"/>
          </p:nvPr>
        </p:nvSpPr>
        <p:spPr>
          <a:xfrm>
            <a:off x="609601" y="6356351"/>
            <a:ext cx="2844799" cy="365125"/>
          </a:xfrm>
          <a:prstGeom prst="rect">
            <a:avLst/>
          </a:prstGeom>
          <a:noFill/>
          <a:ln>
            <a:noFill/>
          </a:ln>
        </p:spPr>
        <p:txBody>
          <a:bodyPr lIns="91425" tIns="91425" rIns="91425" bIns="91425" anchor="b" anchorCtr="0"/>
          <a:lstStyle>
            <a:lvl1pPr marL="0" marR="0" indent="0" algn="l" rtl="0">
              <a:spcBef>
                <a:spcPts val="0"/>
              </a:spcBef>
              <a:defRPr sz="1200" b="0" i="0" u="none" strike="noStrike" cap="none" baseline="0">
                <a:solidFill>
                  <a:srgbClr val="035C75"/>
                </a:solidFill>
                <a:latin typeface="Merriweather"/>
                <a:ea typeface="Merriweather"/>
                <a:cs typeface="Merriweather"/>
                <a:sym typeface="Merriweather"/>
              </a:defRPr>
            </a:lvl1pPr>
            <a:lvl2pPr marL="457200" marR="0" indent="0" algn="l" rtl="0">
              <a:spcBef>
                <a:spcPts val="0"/>
              </a:spcBef>
              <a:defRPr sz="1800" b="0" i="0" u="none" strike="noStrike" cap="none" baseline="0">
                <a:solidFill>
                  <a:schemeClr val="dk1"/>
                </a:solidFill>
                <a:latin typeface="Merriweather"/>
                <a:ea typeface="Merriweather"/>
                <a:cs typeface="Merriweather"/>
                <a:sym typeface="Merriweather"/>
              </a:defRPr>
            </a:lvl2pPr>
            <a:lvl3pPr marL="914400" marR="0" indent="0" algn="l" rtl="0">
              <a:spcBef>
                <a:spcPts val="0"/>
              </a:spcBef>
              <a:defRPr sz="1800" b="0" i="0" u="none" strike="noStrike" cap="none" baseline="0">
                <a:solidFill>
                  <a:schemeClr val="dk1"/>
                </a:solidFill>
                <a:latin typeface="Merriweather"/>
                <a:ea typeface="Merriweather"/>
                <a:cs typeface="Merriweather"/>
                <a:sym typeface="Merriweather"/>
              </a:defRPr>
            </a:lvl3pPr>
            <a:lvl4pPr marL="1371600" marR="0" indent="0" algn="l" rtl="0">
              <a:spcBef>
                <a:spcPts val="0"/>
              </a:spcBef>
              <a:defRPr sz="1800" b="0" i="0" u="none" strike="noStrike" cap="none" baseline="0">
                <a:solidFill>
                  <a:schemeClr val="dk1"/>
                </a:solidFill>
                <a:latin typeface="Merriweather"/>
                <a:ea typeface="Merriweather"/>
                <a:cs typeface="Merriweather"/>
                <a:sym typeface="Merriweather"/>
              </a:defRPr>
            </a:lvl4pPr>
            <a:lvl5pPr marL="1828800" marR="0" indent="0" algn="l" rtl="0">
              <a:spcBef>
                <a:spcPts val="0"/>
              </a:spcBef>
              <a:defRPr sz="1800" b="0" i="0" u="none" strike="noStrike" cap="none" baseline="0">
                <a:solidFill>
                  <a:schemeClr val="dk1"/>
                </a:solidFill>
                <a:latin typeface="Merriweather"/>
                <a:ea typeface="Merriweather"/>
                <a:cs typeface="Merriweather"/>
                <a:sym typeface="Merriweather"/>
              </a:defRPr>
            </a:lvl5pPr>
            <a:lvl6pPr marL="2286000" marR="0" indent="0" algn="l" rtl="0">
              <a:spcBef>
                <a:spcPts val="0"/>
              </a:spcBef>
              <a:defRPr sz="1800" b="0" i="0" u="none" strike="noStrike" cap="none" baseline="0">
                <a:solidFill>
                  <a:schemeClr val="dk1"/>
                </a:solidFill>
                <a:latin typeface="Merriweather"/>
                <a:ea typeface="Merriweather"/>
                <a:cs typeface="Merriweather"/>
                <a:sym typeface="Merriweather"/>
              </a:defRPr>
            </a:lvl6pPr>
            <a:lvl7pPr marL="2743200" marR="0" indent="0" algn="l" rtl="0">
              <a:spcBef>
                <a:spcPts val="0"/>
              </a:spcBef>
              <a:defRPr sz="1800" b="0" i="0" u="none" strike="noStrike" cap="none" baseline="0">
                <a:solidFill>
                  <a:schemeClr val="dk1"/>
                </a:solidFill>
                <a:latin typeface="Merriweather"/>
                <a:ea typeface="Merriweather"/>
                <a:cs typeface="Merriweather"/>
                <a:sym typeface="Merriweather"/>
              </a:defRPr>
            </a:lvl7pPr>
            <a:lvl8pPr marL="3200400" marR="0" indent="0" algn="l" rtl="0">
              <a:spcBef>
                <a:spcPts val="0"/>
              </a:spcBef>
              <a:defRPr sz="1800" b="0" i="0" u="none" strike="noStrike" cap="none" baseline="0">
                <a:solidFill>
                  <a:schemeClr val="dk1"/>
                </a:solidFill>
                <a:latin typeface="Merriweather"/>
                <a:ea typeface="Merriweather"/>
                <a:cs typeface="Merriweather"/>
                <a:sym typeface="Merriweather"/>
              </a:defRPr>
            </a:lvl8pPr>
            <a:lvl9pPr marL="3657600" marR="0" indent="0" algn="l" rtl="0">
              <a:spcBef>
                <a:spcPts val="0"/>
              </a:spcBef>
              <a:defRPr sz="1800" b="0" i="0" u="none" strike="noStrike" cap="none" baseline="0">
                <a:solidFill>
                  <a:schemeClr val="dk1"/>
                </a:solidFill>
                <a:latin typeface="Merriweather"/>
                <a:ea typeface="Merriweather"/>
                <a:cs typeface="Merriweather"/>
                <a:sym typeface="Merriweather"/>
              </a:defRPr>
            </a:lvl9pPr>
          </a:lstStyle>
          <a:p>
            <a:fld id="{2BC12960-A159-4A77-BF76-9469164438BD}" type="datetimeFigureOut">
              <a:rPr lang="en-US" smtClean="0"/>
              <a:t>10/5/2024</a:t>
            </a:fld>
            <a:endParaRPr lang="en-US"/>
          </a:p>
        </p:txBody>
      </p:sp>
      <p:sp>
        <p:nvSpPr>
          <p:cNvPr id="75" name="Shape 75"/>
          <p:cNvSpPr txBox="1">
            <a:spLocks noGrp="1"/>
          </p:cNvSpPr>
          <p:nvPr>
            <p:ph type="ftr" idx="11"/>
          </p:nvPr>
        </p:nvSpPr>
        <p:spPr>
          <a:xfrm>
            <a:off x="3556001" y="6356351"/>
            <a:ext cx="4470399" cy="365125"/>
          </a:xfrm>
          <a:prstGeom prst="rect">
            <a:avLst/>
          </a:prstGeom>
          <a:noFill/>
          <a:ln>
            <a:noFill/>
          </a:ln>
        </p:spPr>
        <p:txBody>
          <a:bodyPr lIns="91425" tIns="91425" rIns="91425" bIns="91425" anchor="b" anchorCtr="0"/>
          <a:lstStyle>
            <a:lvl1pPr marL="0" marR="0" indent="0" algn="l" rtl="0">
              <a:spcBef>
                <a:spcPts val="0"/>
              </a:spcBef>
              <a:defRPr sz="1200" b="0" i="0" u="none" strike="noStrike" cap="none" baseline="0">
                <a:solidFill>
                  <a:srgbClr val="035C75"/>
                </a:solidFill>
                <a:latin typeface="Merriweather"/>
                <a:ea typeface="Merriweather"/>
                <a:cs typeface="Merriweather"/>
                <a:sym typeface="Merriweather"/>
              </a:defRPr>
            </a:lvl1pPr>
            <a:lvl2pPr marL="457200" marR="0" indent="0" algn="l" rtl="0">
              <a:spcBef>
                <a:spcPts val="0"/>
              </a:spcBef>
              <a:defRPr sz="1800" b="0" i="0" u="none" strike="noStrike" cap="none" baseline="0">
                <a:solidFill>
                  <a:schemeClr val="dk1"/>
                </a:solidFill>
                <a:latin typeface="Merriweather"/>
                <a:ea typeface="Merriweather"/>
                <a:cs typeface="Merriweather"/>
                <a:sym typeface="Merriweather"/>
              </a:defRPr>
            </a:lvl2pPr>
            <a:lvl3pPr marL="914400" marR="0" indent="0" algn="l" rtl="0">
              <a:spcBef>
                <a:spcPts val="0"/>
              </a:spcBef>
              <a:defRPr sz="1800" b="0" i="0" u="none" strike="noStrike" cap="none" baseline="0">
                <a:solidFill>
                  <a:schemeClr val="dk1"/>
                </a:solidFill>
                <a:latin typeface="Merriweather"/>
                <a:ea typeface="Merriweather"/>
                <a:cs typeface="Merriweather"/>
                <a:sym typeface="Merriweather"/>
              </a:defRPr>
            </a:lvl3pPr>
            <a:lvl4pPr marL="1371600" marR="0" indent="0" algn="l" rtl="0">
              <a:spcBef>
                <a:spcPts val="0"/>
              </a:spcBef>
              <a:defRPr sz="1800" b="0" i="0" u="none" strike="noStrike" cap="none" baseline="0">
                <a:solidFill>
                  <a:schemeClr val="dk1"/>
                </a:solidFill>
                <a:latin typeface="Merriweather"/>
                <a:ea typeface="Merriweather"/>
                <a:cs typeface="Merriweather"/>
                <a:sym typeface="Merriweather"/>
              </a:defRPr>
            </a:lvl4pPr>
            <a:lvl5pPr marL="1828800" marR="0" indent="0" algn="l" rtl="0">
              <a:spcBef>
                <a:spcPts val="0"/>
              </a:spcBef>
              <a:defRPr sz="1800" b="0" i="0" u="none" strike="noStrike" cap="none" baseline="0">
                <a:solidFill>
                  <a:schemeClr val="dk1"/>
                </a:solidFill>
                <a:latin typeface="Merriweather"/>
                <a:ea typeface="Merriweather"/>
                <a:cs typeface="Merriweather"/>
                <a:sym typeface="Merriweather"/>
              </a:defRPr>
            </a:lvl5pPr>
            <a:lvl6pPr marL="2286000" marR="0" indent="0" algn="l" rtl="0">
              <a:spcBef>
                <a:spcPts val="0"/>
              </a:spcBef>
              <a:defRPr sz="1800" b="0" i="0" u="none" strike="noStrike" cap="none" baseline="0">
                <a:solidFill>
                  <a:schemeClr val="dk1"/>
                </a:solidFill>
                <a:latin typeface="Merriweather"/>
                <a:ea typeface="Merriweather"/>
                <a:cs typeface="Merriweather"/>
                <a:sym typeface="Merriweather"/>
              </a:defRPr>
            </a:lvl6pPr>
            <a:lvl7pPr marL="2743200" marR="0" indent="0" algn="l" rtl="0">
              <a:spcBef>
                <a:spcPts val="0"/>
              </a:spcBef>
              <a:defRPr sz="1800" b="0" i="0" u="none" strike="noStrike" cap="none" baseline="0">
                <a:solidFill>
                  <a:schemeClr val="dk1"/>
                </a:solidFill>
                <a:latin typeface="Merriweather"/>
                <a:ea typeface="Merriweather"/>
                <a:cs typeface="Merriweather"/>
                <a:sym typeface="Merriweather"/>
              </a:defRPr>
            </a:lvl7pPr>
            <a:lvl8pPr marL="3200400" marR="0" indent="0" algn="l" rtl="0">
              <a:spcBef>
                <a:spcPts val="0"/>
              </a:spcBef>
              <a:defRPr sz="1800" b="0" i="0" u="none" strike="noStrike" cap="none" baseline="0">
                <a:solidFill>
                  <a:schemeClr val="dk1"/>
                </a:solidFill>
                <a:latin typeface="Merriweather"/>
                <a:ea typeface="Merriweather"/>
                <a:cs typeface="Merriweather"/>
                <a:sym typeface="Merriweather"/>
              </a:defRPr>
            </a:lvl8pPr>
            <a:lvl9pPr marL="3657600" marR="0" indent="0" algn="l" rtl="0">
              <a:spcBef>
                <a:spcPts val="0"/>
              </a:spcBef>
              <a:defRPr sz="1800" b="0" i="0" u="none" strike="noStrike" cap="none" baseline="0">
                <a:solidFill>
                  <a:schemeClr val="dk1"/>
                </a:solidFill>
                <a:latin typeface="Merriweather"/>
                <a:ea typeface="Merriweather"/>
                <a:cs typeface="Merriweather"/>
                <a:sym typeface="Merriweather"/>
              </a:defRPr>
            </a:lvl9pPr>
          </a:lstStyle>
          <a:p>
            <a:endParaRPr lang="en-US"/>
          </a:p>
        </p:txBody>
      </p:sp>
      <p:sp>
        <p:nvSpPr>
          <p:cNvPr id="76" name="Shape 76"/>
          <p:cNvSpPr txBox="1">
            <a:spLocks noGrp="1"/>
          </p:cNvSpPr>
          <p:nvPr>
            <p:ph type="sldNum" idx="12"/>
          </p:nvPr>
        </p:nvSpPr>
        <p:spPr>
          <a:xfrm>
            <a:off x="10769601" y="6356351"/>
            <a:ext cx="812799" cy="365125"/>
          </a:xfrm>
          <a:prstGeom prst="rect">
            <a:avLst/>
          </a:prstGeom>
          <a:noFill/>
          <a:ln>
            <a:noFill/>
          </a:ln>
        </p:spPr>
        <p:txBody>
          <a:bodyPr lIns="0" tIns="0" rIns="0" bIns="0" anchor="b" anchorCtr="0">
            <a:noAutofit/>
          </a:bodyPr>
          <a:lstStyle/>
          <a:p>
            <a:fld id="{21268A3D-2C5B-4CBF-A5AE-F59D8FAE4EBC}" type="slidenum">
              <a:rPr lang="en-US" smtClean="0"/>
              <a:t>‹#›</a:t>
            </a:fld>
            <a:endParaRPr lang="en-US"/>
          </a:p>
        </p:txBody>
      </p:sp>
      <p:sp>
        <p:nvSpPr>
          <p:cNvPr id="77" name="Shape 77"/>
          <p:cNvSpPr>
            <a:spLocks noGrp="1"/>
          </p:cNvSpPr>
          <p:nvPr>
            <p:ph type="pic" idx="2"/>
          </p:nvPr>
        </p:nvSpPr>
        <p:spPr>
          <a:xfrm rot="420000">
            <a:off x="4647723" y="1199517"/>
            <a:ext cx="6156959" cy="3931919"/>
          </a:xfrm>
          <a:prstGeom prst="rect">
            <a:avLst/>
          </a:prstGeom>
          <a:solidFill>
            <a:schemeClr val="lt2"/>
          </a:solidFill>
          <a:ln w="9525" cap="rnd" cmpd="sng">
            <a:solidFill>
              <a:srgbClr val="C0C0C0"/>
            </a:solidFill>
            <a:prstDash val="solid"/>
            <a:round/>
            <a:headEnd type="none" w="med" len="med"/>
            <a:tailEnd type="none" w="med" len="med"/>
          </a:ln>
        </p:spPr>
        <p:txBody>
          <a:bodyPr lIns="91425" tIns="91425" rIns="91425" bIns="91425" anchor="b" anchorCtr="0"/>
          <a:lstStyle>
            <a:lvl1pPr marL="0" marR="0" indent="0" algn="l" rtl="0">
              <a:spcBef>
                <a:spcPts val="0"/>
              </a:spcBef>
              <a:buClr>
                <a:srgbClr val="035C75"/>
              </a:buClr>
              <a:buFont typeface="Merriweather"/>
              <a:buNone/>
              <a:defRPr sz="3200" b="0" i="0" u="none" strike="noStrike" cap="none" baseline="0">
                <a:solidFill>
                  <a:srgbClr val="035C75"/>
                </a:solidFill>
                <a:latin typeface="Merriweather"/>
                <a:ea typeface="Merriweather"/>
                <a:cs typeface="Merriweather"/>
                <a:sym typeface="Merriweather"/>
              </a:defRPr>
            </a:lvl1pPr>
            <a:lvl2pPr marL="457200" marR="0" indent="0" algn="l" rtl="0">
              <a:spcBef>
                <a:spcPts val="0"/>
              </a:spcBef>
              <a:defRPr sz="1800" b="0" i="0" u="none" strike="noStrike" cap="none" baseline="0">
                <a:solidFill>
                  <a:schemeClr val="dk1"/>
                </a:solidFill>
                <a:latin typeface="Merriweather"/>
                <a:ea typeface="Merriweather"/>
                <a:cs typeface="Merriweather"/>
                <a:sym typeface="Merriweather"/>
              </a:defRPr>
            </a:lvl2pPr>
            <a:lvl3pPr marL="914400" marR="0" indent="0" algn="l" rtl="0">
              <a:spcBef>
                <a:spcPts val="0"/>
              </a:spcBef>
              <a:defRPr sz="1800" b="0" i="0" u="none" strike="noStrike" cap="none" baseline="0">
                <a:solidFill>
                  <a:schemeClr val="dk1"/>
                </a:solidFill>
                <a:latin typeface="Merriweather"/>
                <a:ea typeface="Merriweather"/>
                <a:cs typeface="Merriweather"/>
                <a:sym typeface="Merriweather"/>
              </a:defRPr>
            </a:lvl3pPr>
            <a:lvl4pPr marL="1371600" marR="0" indent="0" algn="l" rtl="0">
              <a:spcBef>
                <a:spcPts val="0"/>
              </a:spcBef>
              <a:defRPr sz="1800" b="0" i="0" u="none" strike="noStrike" cap="none" baseline="0">
                <a:solidFill>
                  <a:schemeClr val="dk1"/>
                </a:solidFill>
                <a:latin typeface="Merriweather"/>
                <a:ea typeface="Merriweather"/>
                <a:cs typeface="Merriweather"/>
                <a:sym typeface="Merriweather"/>
              </a:defRPr>
            </a:lvl4pPr>
            <a:lvl5pPr marL="1828800" marR="0" indent="0" algn="l" rtl="0">
              <a:spcBef>
                <a:spcPts val="0"/>
              </a:spcBef>
              <a:defRPr sz="1800" b="0" i="0" u="none" strike="noStrike" cap="none" baseline="0">
                <a:solidFill>
                  <a:schemeClr val="dk1"/>
                </a:solidFill>
                <a:latin typeface="Merriweather"/>
                <a:ea typeface="Merriweather"/>
                <a:cs typeface="Merriweather"/>
                <a:sym typeface="Merriweather"/>
              </a:defRPr>
            </a:lvl5pPr>
            <a:lvl6pPr marL="2286000" marR="0" indent="0" algn="l" rtl="0">
              <a:spcBef>
                <a:spcPts val="0"/>
              </a:spcBef>
              <a:defRPr sz="1800" b="0" i="0" u="none" strike="noStrike" cap="none" baseline="0">
                <a:solidFill>
                  <a:schemeClr val="dk1"/>
                </a:solidFill>
                <a:latin typeface="Merriweather"/>
                <a:ea typeface="Merriweather"/>
                <a:cs typeface="Merriweather"/>
                <a:sym typeface="Merriweather"/>
              </a:defRPr>
            </a:lvl6pPr>
            <a:lvl7pPr marL="2743200" marR="0" indent="0" algn="l" rtl="0">
              <a:spcBef>
                <a:spcPts val="0"/>
              </a:spcBef>
              <a:defRPr sz="1800" b="0" i="0" u="none" strike="noStrike" cap="none" baseline="0">
                <a:solidFill>
                  <a:schemeClr val="dk1"/>
                </a:solidFill>
                <a:latin typeface="Merriweather"/>
                <a:ea typeface="Merriweather"/>
                <a:cs typeface="Merriweather"/>
                <a:sym typeface="Merriweather"/>
              </a:defRPr>
            </a:lvl7pPr>
            <a:lvl8pPr marL="3200400" marR="0" indent="0" algn="l" rtl="0">
              <a:spcBef>
                <a:spcPts val="0"/>
              </a:spcBef>
              <a:defRPr sz="1800" b="0" i="0" u="none" strike="noStrike" cap="none" baseline="0">
                <a:solidFill>
                  <a:schemeClr val="dk1"/>
                </a:solidFill>
                <a:latin typeface="Merriweather"/>
                <a:ea typeface="Merriweather"/>
                <a:cs typeface="Merriweather"/>
                <a:sym typeface="Merriweather"/>
              </a:defRPr>
            </a:lvl8pPr>
            <a:lvl9pPr marL="3657600" marR="0" indent="0" algn="l" rtl="0">
              <a:spcBef>
                <a:spcPts val="0"/>
              </a:spcBef>
              <a:defRPr sz="1800" b="0" i="0" u="none" strike="noStrike" cap="none" baseline="0">
                <a:solidFill>
                  <a:schemeClr val="dk1"/>
                </a:solidFill>
                <a:latin typeface="Merriweather"/>
                <a:ea typeface="Merriweather"/>
                <a:cs typeface="Merriweather"/>
                <a:sym typeface="Merriweather"/>
              </a:defRPr>
            </a:lvl9pPr>
          </a:lstStyle>
          <a:p>
            <a:r>
              <a:rPr lang="en-US"/>
              <a:t>Click icon to add picture</a:t>
            </a:r>
            <a:endParaRPr/>
          </a:p>
        </p:txBody>
      </p:sp>
      <p:sp>
        <p:nvSpPr>
          <p:cNvPr id="78" name="Shape 78"/>
          <p:cNvSpPr/>
          <p:nvPr/>
        </p:nvSpPr>
        <p:spPr>
          <a:xfrm rot="10800000" flipH="1">
            <a:off x="-12700" y="5816599"/>
            <a:ext cx="12217399" cy="1041400"/>
          </a:xfrm>
          <a:custGeom>
            <a:avLst/>
            <a:gdLst/>
            <a:ahLst/>
            <a:cxnLst/>
            <a:rect l="0" t="0" r="0" b="0"/>
            <a:pathLst>
              <a:path w="120000" h="120000" extrusionOk="0">
                <a:moveTo>
                  <a:pt x="124" y="365"/>
                </a:moveTo>
                <a:lnTo>
                  <a:pt x="52848" y="0"/>
                </a:lnTo>
                <a:cubicBezTo>
                  <a:pt x="57089" y="18475"/>
                  <a:pt x="79584" y="67134"/>
                  <a:pt x="90935" y="67134"/>
                </a:cubicBezTo>
                <a:cubicBezTo>
                  <a:pt x="102286" y="67134"/>
                  <a:pt x="114885" y="27804"/>
                  <a:pt x="119875" y="10060"/>
                </a:cubicBezTo>
                <a:lnTo>
                  <a:pt x="120000" y="38963"/>
                </a:lnTo>
                <a:cubicBezTo>
                  <a:pt x="117879" y="47012"/>
                  <a:pt x="104282" y="80670"/>
                  <a:pt x="89438" y="80304"/>
                </a:cubicBezTo>
                <a:cubicBezTo>
                  <a:pt x="74594" y="79939"/>
                  <a:pt x="45841" y="30182"/>
                  <a:pt x="30935" y="36768"/>
                </a:cubicBezTo>
                <a:cubicBezTo>
                  <a:pt x="15592" y="38231"/>
                  <a:pt x="5613" y="88170"/>
                  <a:pt x="0" y="120000"/>
                </a:cubicBezTo>
                <a:lnTo>
                  <a:pt x="124" y="365"/>
                </a:lnTo>
                <a:close/>
              </a:path>
            </a:pathLst>
          </a:custGeom>
          <a:gradFill>
            <a:gsLst>
              <a:gs pos="0">
                <a:srgbClr val="0079AD">
                  <a:alpha val="44705"/>
                </a:srgbClr>
              </a:gs>
              <a:gs pos="100000">
                <a:srgbClr val="00E9F7">
                  <a:alpha val="54901"/>
                </a:srgbClr>
              </a:gs>
            </a:gsLst>
            <a:lin ang="5400000" scaled="0"/>
          </a:gradFill>
          <a:ln>
            <a:noFill/>
          </a:ln>
        </p:spPr>
        <p:txBody>
          <a:bodyPr lIns="91425" tIns="45700" rIns="91425" bIns="45700" anchor="t" anchorCtr="0">
            <a:noAutofit/>
          </a:bodyPr>
          <a:lstStyle/>
          <a:p>
            <a:pPr defTabSz="914400"/>
            <a:endParaRPr sz="1800" kern="0">
              <a:solidFill>
                <a:srgbClr val="000000"/>
              </a:solidFill>
              <a:latin typeface="Merriweather"/>
              <a:ea typeface="Merriweather"/>
              <a:cs typeface="Merriweather"/>
              <a:sym typeface="Merriweather"/>
              <a:rtl val="0"/>
            </a:endParaRPr>
          </a:p>
        </p:txBody>
      </p:sp>
      <p:sp>
        <p:nvSpPr>
          <p:cNvPr id="79" name="Shape 79"/>
          <p:cNvSpPr/>
          <p:nvPr/>
        </p:nvSpPr>
        <p:spPr>
          <a:xfrm rot="10800000" flipH="1">
            <a:off x="5842001" y="6219825"/>
            <a:ext cx="6349999" cy="638174"/>
          </a:xfrm>
          <a:custGeom>
            <a:avLst/>
            <a:gdLst/>
            <a:ahLst/>
            <a:cxnLst/>
            <a:rect l="0" t="0" r="0" b="0"/>
            <a:pathLst>
              <a:path w="120000" h="120000" extrusionOk="0">
                <a:moveTo>
                  <a:pt x="0" y="0"/>
                </a:moveTo>
                <a:cubicBezTo>
                  <a:pt x="6960" y="20571"/>
                  <a:pt x="46720" y="107495"/>
                  <a:pt x="66720" y="113747"/>
                </a:cubicBezTo>
                <a:cubicBezTo>
                  <a:pt x="86720" y="120000"/>
                  <a:pt x="111120" y="56268"/>
                  <a:pt x="120000" y="37512"/>
                </a:cubicBezTo>
                <a:lnTo>
                  <a:pt x="120000" y="1210"/>
                </a:lnTo>
                <a:lnTo>
                  <a:pt x="0" y="0"/>
                </a:lnTo>
                <a:close/>
              </a:path>
            </a:pathLst>
          </a:custGeom>
          <a:gradFill>
            <a:gsLst>
              <a:gs pos="0">
                <a:srgbClr val="00ABB4">
                  <a:alpha val="29803"/>
                </a:srgbClr>
              </a:gs>
              <a:gs pos="80000">
                <a:srgbClr val="0099E4">
                  <a:alpha val="44705"/>
                </a:srgbClr>
              </a:gs>
              <a:gs pos="100000">
                <a:srgbClr val="0099E4">
                  <a:alpha val="44705"/>
                </a:srgbClr>
              </a:gs>
            </a:gsLst>
            <a:lin ang="5400000" scaled="0"/>
          </a:gradFill>
          <a:ln>
            <a:noFill/>
          </a:ln>
        </p:spPr>
        <p:txBody>
          <a:bodyPr lIns="91425" tIns="45700" rIns="91425" bIns="45700" anchor="t" anchorCtr="0">
            <a:noAutofit/>
          </a:bodyPr>
          <a:lstStyle/>
          <a:p>
            <a:pPr defTabSz="914400"/>
            <a:endParaRPr sz="1800" kern="0">
              <a:solidFill>
                <a:srgbClr val="000000"/>
              </a:solidFill>
              <a:latin typeface="Merriweather"/>
              <a:ea typeface="Merriweather"/>
              <a:cs typeface="Merriweather"/>
              <a:sym typeface="Merriweather"/>
              <a:rtl val="0"/>
            </a:endParaRPr>
          </a:p>
        </p:txBody>
      </p:sp>
    </p:spTree>
    <p:extLst>
      <p:ext uri="{BB962C8B-B14F-4D97-AF65-F5344CB8AC3E}">
        <p14:creationId xmlns:p14="http://schemas.microsoft.com/office/powerpoint/2010/main" val="2290091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609600" y="704087"/>
            <a:ext cx="10972800" cy="1143000"/>
          </a:xfrm>
          <a:prstGeom prst="rect">
            <a:avLst/>
          </a:prstGeom>
          <a:noFill/>
          <a:ln>
            <a:noFill/>
          </a:ln>
        </p:spPr>
        <p:txBody>
          <a:bodyPr lIns="91425" tIns="91425" rIns="91425" bIns="91425" anchor="b" anchorCtr="0"/>
          <a:lstStyle>
            <a:lvl1pPr algn="l" rtl="0">
              <a:spcBef>
                <a:spcPts val="0"/>
              </a:spcBef>
              <a:buClr>
                <a:schemeClr val="dk2"/>
              </a:buClr>
              <a:buFont typeface="Calibri"/>
              <a:buNone/>
              <a:defRPr sz="5000" b="0">
                <a:solidFill>
                  <a:schemeClr val="dk2"/>
                </a:solidFill>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r>
              <a:rPr lang="en-US"/>
              <a:t>Click to edit Master title style</a:t>
            </a:r>
            <a:endParaRPr/>
          </a:p>
        </p:txBody>
      </p:sp>
      <p:sp>
        <p:nvSpPr>
          <p:cNvPr id="82" name="Shape 82"/>
          <p:cNvSpPr txBox="1">
            <a:spLocks noGrp="1"/>
          </p:cNvSpPr>
          <p:nvPr>
            <p:ph type="body" idx="1"/>
          </p:nvPr>
        </p:nvSpPr>
        <p:spPr>
          <a:xfrm rot="5400000">
            <a:off x="3901439" y="-1356361"/>
            <a:ext cx="4389119" cy="10972800"/>
          </a:xfrm>
          <a:prstGeom prst="rect">
            <a:avLst/>
          </a:prstGeom>
          <a:noFill/>
          <a:ln>
            <a:noFill/>
          </a:ln>
        </p:spPr>
        <p:txBody>
          <a:bodyPr lIns="91425" tIns="91425" rIns="91425" bIns="91425" anchor="t" anchorCtr="0"/>
          <a:lstStyle>
            <a:lvl1pPr marL="274320" indent="-117475" algn="l" rtl="0">
              <a:spcBef>
                <a:spcPts val="520"/>
              </a:spcBef>
              <a:buClr>
                <a:schemeClr val="accent3"/>
              </a:buClr>
              <a:buFont typeface="Noto Symbol"/>
              <a:buChar char="●"/>
              <a:defRPr sz="2600">
                <a:solidFill>
                  <a:schemeClr val="dk1"/>
                </a:solidFill>
                <a:latin typeface="Merriweather"/>
                <a:ea typeface="Merriweather"/>
                <a:cs typeface="Merriweather"/>
                <a:sym typeface="Merriweather"/>
              </a:defRPr>
            </a:lvl1pPr>
            <a:lvl2pPr marL="640080" indent="-129540" algn="l" rtl="0">
              <a:spcBef>
                <a:spcPts val="480"/>
              </a:spcBef>
              <a:buClr>
                <a:schemeClr val="accent1"/>
              </a:buClr>
              <a:buFont typeface="Noto Symbol"/>
              <a:buChar char="●"/>
              <a:defRPr sz="2400">
                <a:solidFill>
                  <a:schemeClr val="dk1"/>
                </a:solidFill>
                <a:latin typeface="Merriweather"/>
                <a:ea typeface="Merriweather"/>
                <a:cs typeface="Merriweather"/>
                <a:sym typeface="Merriweather"/>
              </a:defRPr>
            </a:lvl2pPr>
            <a:lvl3pPr marL="914400" indent="-160655" algn="l" rtl="0">
              <a:spcBef>
                <a:spcPts val="420"/>
              </a:spcBef>
              <a:buClr>
                <a:schemeClr val="accent2"/>
              </a:buClr>
              <a:buFont typeface="Noto Symbol"/>
              <a:buChar char="●"/>
              <a:defRPr sz="2100">
                <a:solidFill>
                  <a:schemeClr val="dk1"/>
                </a:solidFill>
                <a:latin typeface="Merriweather"/>
                <a:ea typeface="Merriweather"/>
                <a:cs typeface="Merriweather"/>
                <a:sym typeface="Merriweather"/>
              </a:defRPr>
            </a:lvl3pPr>
            <a:lvl4pPr marL="1188720" indent="-128269" algn="l" rtl="0">
              <a:spcBef>
                <a:spcPts val="400"/>
              </a:spcBef>
              <a:buClr>
                <a:schemeClr val="accent3"/>
              </a:buClr>
              <a:buFont typeface="Noto Symbol"/>
              <a:buChar char="●"/>
              <a:defRPr sz="2000">
                <a:solidFill>
                  <a:schemeClr val="dk1"/>
                </a:solidFill>
                <a:latin typeface="Merriweather"/>
                <a:ea typeface="Merriweather"/>
                <a:cs typeface="Merriweather"/>
                <a:sym typeface="Merriweather"/>
              </a:defRPr>
            </a:lvl4pPr>
            <a:lvl5pPr marL="1463040" indent="-135889" algn="l" rtl="0">
              <a:spcBef>
                <a:spcPts val="400"/>
              </a:spcBef>
              <a:buClr>
                <a:schemeClr val="accent4"/>
              </a:buClr>
              <a:buFont typeface="Noto Symbol"/>
              <a:buChar char="●"/>
              <a:defRPr sz="2000">
                <a:solidFill>
                  <a:schemeClr val="dk1"/>
                </a:solidFill>
                <a:latin typeface="Merriweather"/>
                <a:ea typeface="Merriweather"/>
                <a:cs typeface="Merriweather"/>
                <a:sym typeface="Merriweather"/>
              </a:defRPr>
            </a:lvl5pPr>
            <a:lvl6pPr marL="1737360" indent="-121920" algn="l" rtl="0">
              <a:spcBef>
                <a:spcPts val="360"/>
              </a:spcBef>
              <a:buClr>
                <a:schemeClr val="accent5"/>
              </a:buClr>
              <a:buFont typeface="Noto Symbol"/>
              <a:buChar char="●"/>
              <a:defRPr sz="1800">
                <a:solidFill>
                  <a:schemeClr val="dk1"/>
                </a:solidFill>
                <a:latin typeface="Merriweather"/>
                <a:ea typeface="Merriweather"/>
                <a:cs typeface="Merriweather"/>
                <a:sym typeface="Merriweather"/>
              </a:defRPr>
            </a:lvl6pPr>
            <a:lvl7pPr marL="1920240" indent="-111760" algn="l" rtl="0">
              <a:spcBef>
                <a:spcPts val="320"/>
              </a:spcBef>
              <a:buClr>
                <a:schemeClr val="accent6"/>
              </a:buClr>
              <a:buFont typeface="Noto Symbol"/>
              <a:buChar char="●"/>
              <a:defRPr sz="1600" baseline="0">
                <a:solidFill>
                  <a:schemeClr val="dk1"/>
                </a:solidFill>
                <a:latin typeface="Merriweather"/>
                <a:ea typeface="Merriweather"/>
                <a:cs typeface="Merriweather"/>
                <a:sym typeface="Merriweather"/>
              </a:defRPr>
            </a:lvl7pPr>
            <a:lvl8pPr marL="2194560" indent="-86360" algn="l" rtl="0">
              <a:spcBef>
                <a:spcPts val="320"/>
              </a:spcBef>
              <a:buClr>
                <a:schemeClr val="dk2"/>
              </a:buClr>
              <a:buFont typeface="Merriweather"/>
              <a:buChar char="•"/>
              <a:defRPr sz="1600">
                <a:solidFill>
                  <a:schemeClr val="dk1"/>
                </a:solidFill>
                <a:latin typeface="Merriweather"/>
                <a:ea typeface="Merriweather"/>
                <a:cs typeface="Merriweather"/>
                <a:sym typeface="Merriweather"/>
              </a:defRPr>
            </a:lvl8pPr>
            <a:lvl9pPr marL="2468880" indent="-93979" algn="l" rtl="0">
              <a:spcBef>
                <a:spcPts val="280"/>
              </a:spcBef>
              <a:buClr>
                <a:schemeClr val="dk2"/>
              </a:buClr>
              <a:buFont typeface="Merriweather"/>
              <a:buChar char="•"/>
              <a:defRPr sz="1400" baseline="0">
                <a:solidFill>
                  <a:schemeClr val="dk1"/>
                </a:solidFill>
                <a:latin typeface="Merriweather"/>
                <a:ea typeface="Merriweather"/>
                <a:cs typeface="Merriweather"/>
                <a:sym typeface="Merriweather"/>
              </a:defRPr>
            </a:lvl9pPr>
          </a:lstStyle>
          <a:p>
            <a:pPr lvl="0"/>
            <a:r>
              <a:rPr lang="en-US"/>
              <a:t>Edit Master text styles</a:t>
            </a:r>
          </a:p>
        </p:txBody>
      </p:sp>
      <p:sp>
        <p:nvSpPr>
          <p:cNvPr id="83" name="Shape 83"/>
          <p:cNvSpPr txBox="1">
            <a:spLocks noGrp="1"/>
          </p:cNvSpPr>
          <p:nvPr>
            <p:ph type="dt" idx="10"/>
          </p:nvPr>
        </p:nvSpPr>
        <p:spPr>
          <a:xfrm>
            <a:off x="609601" y="6356351"/>
            <a:ext cx="2844799" cy="365125"/>
          </a:xfrm>
          <a:prstGeom prst="rect">
            <a:avLst/>
          </a:prstGeom>
          <a:noFill/>
          <a:ln>
            <a:noFill/>
          </a:ln>
        </p:spPr>
        <p:txBody>
          <a:bodyPr lIns="91425" tIns="91425" rIns="91425" bIns="91425" anchor="b" anchorCtr="0"/>
          <a:lstStyle>
            <a:lvl1pPr marL="0" marR="0" indent="0" algn="l" rtl="0">
              <a:spcBef>
                <a:spcPts val="0"/>
              </a:spcBef>
              <a:defRPr sz="1200" b="0" i="0" u="none" strike="noStrike" cap="none" baseline="0">
                <a:solidFill>
                  <a:srgbClr val="035C75"/>
                </a:solidFill>
                <a:latin typeface="Merriweather"/>
                <a:ea typeface="Merriweather"/>
                <a:cs typeface="Merriweather"/>
                <a:sym typeface="Merriweather"/>
              </a:defRPr>
            </a:lvl1pPr>
            <a:lvl2pPr marL="457200" marR="0" indent="0" algn="l" rtl="0">
              <a:spcBef>
                <a:spcPts val="0"/>
              </a:spcBef>
              <a:defRPr sz="1800" b="0" i="0" u="none" strike="noStrike" cap="none" baseline="0">
                <a:solidFill>
                  <a:schemeClr val="dk1"/>
                </a:solidFill>
                <a:latin typeface="Merriweather"/>
                <a:ea typeface="Merriweather"/>
                <a:cs typeface="Merriweather"/>
                <a:sym typeface="Merriweather"/>
              </a:defRPr>
            </a:lvl2pPr>
            <a:lvl3pPr marL="914400" marR="0" indent="0" algn="l" rtl="0">
              <a:spcBef>
                <a:spcPts val="0"/>
              </a:spcBef>
              <a:defRPr sz="1800" b="0" i="0" u="none" strike="noStrike" cap="none" baseline="0">
                <a:solidFill>
                  <a:schemeClr val="dk1"/>
                </a:solidFill>
                <a:latin typeface="Merriweather"/>
                <a:ea typeface="Merriweather"/>
                <a:cs typeface="Merriweather"/>
                <a:sym typeface="Merriweather"/>
              </a:defRPr>
            </a:lvl3pPr>
            <a:lvl4pPr marL="1371600" marR="0" indent="0" algn="l" rtl="0">
              <a:spcBef>
                <a:spcPts val="0"/>
              </a:spcBef>
              <a:defRPr sz="1800" b="0" i="0" u="none" strike="noStrike" cap="none" baseline="0">
                <a:solidFill>
                  <a:schemeClr val="dk1"/>
                </a:solidFill>
                <a:latin typeface="Merriweather"/>
                <a:ea typeface="Merriweather"/>
                <a:cs typeface="Merriweather"/>
                <a:sym typeface="Merriweather"/>
              </a:defRPr>
            </a:lvl4pPr>
            <a:lvl5pPr marL="1828800" marR="0" indent="0" algn="l" rtl="0">
              <a:spcBef>
                <a:spcPts val="0"/>
              </a:spcBef>
              <a:defRPr sz="1800" b="0" i="0" u="none" strike="noStrike" cap="none" baseline="0">
                <a:solidFill>
                  <a:schemeClr val="dk1"/>
                </a:solidFill>
                <a:latin typeface="Merriweather"/>
                <a:ea typeface="Merriweather"/>
                <a:cs typeface="Merriweather"/>
                <a:sym typeface="Merriweather"/>
              </a:defRPr>
            </a:lvl5pPr>
            <a:lvl6pPr marL="2286000" marR="0" indent="0" algn="l" rtl="0">
              <a:spcBef>
                <a:spcPts val="0"/>
              </a:spcBef>
              <a:defRPr sz="1800" b="0" i="0" u="none" strike="noStrike" cap="none" baseline="0">
                <a:solidFill>
                  <a:schemeClr val="dk1"/>
                </a:solidFill>
                <a:latin typeface="Merriweather"/>
                <a:ea typeface="Merriweather"/>
                <a:cs typeface="Merriweather"/>
                <a:sym typeface="Merriweather"/>
              </a:defRPr>
            </a:lvl6pPr>
            <a:lvl7pPr marL="2743200" marR="0" indent="0" algn="l" rtl="0">
              <a:spcBef>
                <a:spcPts val="0"/>
              </a:spcBef>
              <a:defRPr sz="1800" b="0" i="0" u="none" strike="noStrike" cap="none" baseline="0">
                <a:solidFill>
                  <a:schemeClr val="dk1"/>
                </a:solidFill>
                <a:latin typeface="Merriweather"/>
                <a:ea typeface="Merriweather"/>
                <a:cs typeface="Merriweather"/>
                <a:sym typeface="Merriweather"/>
              </a:defRPr>
            </a:lvl7pPr>
            <a:lvl8pPr marL="3200400" marR="0" indent="0" algn="l" rtl="0">
              <a:spcBef>
                <a:spcPts val="0"/>
              </a:spcBef>
              <a:defRPr sz="1800" b="0" i="0" u="none" strike="noStrike" cap="none" baseline="0">
                <a:solidFill>
                  <a:schemeClr val="dk1"/>
                </a:solidFill>
                <a:latin typeface="Merriweather"/>
                <a:ea typeface="Merriweather"/>
                <a:cs typeface="Merriweather"/>
                <a:sym typeface="Merriweather"/>
              </a:defRPr>
            </a:lvl8pPr>
            <a:lvl9pPr marL="3657600" marR="0" indent="0" algn="l" rtl="0">
              <a:spcBef>
                <a:spcPts val="0"/>
              </a:spcBef>
              <a:defRPr sz="1800" b="0" i="0" u="none" strike="noStrike" cap="none" baseline="0">
                <a:solidFill>
                  <a:schemeClr val="dk1"/>
                </a:solidFill>
                <a:latin typeface="Merriweather"/>
                <a:ea typeface="Merriweather"/>
                <a:cs typeface="Merriweather"/>
                <a:sym typeface="Merriweather"/>
              </a:defRPr>
            </a:lvl9pPr>
          </a:lstStyle>
          <a:p>
            <a:fld id="{2BC12960-A159-4A77-BF76-9469164438BD}" type="datetimeFigureOut">
              <a:rPr lang="en-US" smtClean="0"/>
              <a:t>10/5/2024</a:t>
            </a:fld>
            <a:endParaRPr lang="en-US"/>
          </a:p>
        </p:txBody>
      </p:sp>
      <p:sp>
        <p:nvSpPr>
          <p:cNvPr id="84" name="Shape 84"/>
          <p:cNvSpPr txBox="1">
            <a:spLocks noGrp="1"/>
          </p:cNvSpPr>
          <p:nvPr>
            <p:ph type="ftr" idx="11"/>
          </p:nvPr>
        </p:nvSpPr>
        <p:spPr>
          <a:xfrm>
            <a:off x="3556001" y="6356351"/>
            <a:ext cx="4470399" cy="365125"/>
          </a:xfrm>
          <a:prstGeom prst="rect">
            <a:avLst/>
          </a:prstGeom>
          <a:noFill/>
          <a:ln>
            <a:noFill/>
          </a:ln>
        </p:spPr>
        <p:txBody>
          <a:bodyPr lIns="91425" tIns="91425" rIns="91425" bIns="91425" anchor="b" anchorCtr="0"/>
          <a:lstStyle>
            <a:lvl1pPr marL="0" marR="0" indent="0" algn="l" rtl="0">
              <a:spcBef>
                <a:spcPts val="0"/>
              </a:spcBef>
              <a:defRPr sz="1200" b="0" i="0" u="none" strike="noStrike" cap="none" baseline="0">
                <a:solidFill>
                  <a:srgbClr val="035C75"/>
                </a:solidFill>
                <a:latin typeface="Merriweather"/>
                <a:ea typeface="Merriweather"/>
                <a:cs typeface="Merriweather"/>
                <a:sym typeface="Merriweather"/>
              </a:defRPr>
            </a:lvl1pPr>
            <a:lvl2pPr marL="457200" marR="0" indent="0" algn="l" rtl="0">
              <a:spcBef>
                <a:spcPts val="0"/>
              </a:spcBef>
              <a:defRPr sz="1800" b="0" i="0" u="none" strike="noStrike" cap="none" baseline="0">
                <a:solidFill>
                  <a:schemeClr val="dk1"/>
                </a:solidFill>
                <a:latin typeface="Merriweather"/>
                <a:ea typeface="Merriweather"/>
                <a:cs typeface="Merriweather"/>
                <a:sym typeface="Merriweather"/>
              </a:defRPr>
            </a:lvl2pPr>
            <a:lvl3pPr marL="914400" marR="0" indent="0" algn="l" rtl="0">
              <a:spcBef>
                <a:spcPts val="0"/>
              </a:spcBef>
              <a:defRPr sz="1800" b="0" i="0" u="none" strike="noStrike" cap="none" baseline="0">
                <a:solidFill>
                  <a:schemeClr val="dk1"/>
                </a:solidFill>
                <a:latin typeface="Merriweather"/>
                <a:ea typeface="Merriweather"/>
                <a:cs typeface="Merriweather"/>
                <a:sym typeface="Merriweather"/>
              </a:defRPr>
            </a:lvl3pPr>
            <a:lvl4pPr marL="1371600" marR="0" indent="0" algn="l" rtl="0">
              <a:spcBef>
                <a:spcPts val="0"/>
              </a:spcBef>
              <a:defRPr sz="1800" b="0" i="0" u="none" strike="noStrike" cap="none" baseline="0">
                <a:solidFill>
                  <a:schemeClr val="dk1"/>
                </a:solidFill>
                <a:latin typeface="Merriweather"/>
                <a:ea typeface="Merriweather"/>
                <a:cs typeface="Merriweather"/>
                <a:sym typeface="Merriweather"/>
              </a:defRPr>
            </a:lvl4pPr>
            <a:lvl5pPr marL="1828800" marR="0" indent="0" algn="l" rtl="0">
              <a:spcBef>
                <a:spcPts val="0"/>
              </a:spcBef>
              <a:defRPr sz="1800" b="0" i="0" u="none" strike="noStrike" cap="none" baseline="0">
                <a:solidFill>
                  <a:schemeClr val="dk1"/>
                </a:solidFill>
                <a:latin typeface="Merriweather"/>
                <a:ea typeface="Merriweather"/>
                <a:cs typeface="Merriweather"/>
                <a:sym typeface="Merriweather"/>
              </a:defRPr>
            </a:lvl5pPr>
            <a:lvl6pPr marL="2286000" marR="0" indent="0" algn="l" rtl="0">
              <a:spcBef>
                <a:spcPts val="0"/>
              </a:spcBef>
              <a:defRPr sz="1800" b="0" i="0" u="none" strike="noStrike" cap="none" baseline="0">
                <a:solidFill>
                  <a:schemeClr val="dk1"/>
                </a:solidFill>
                <a:latin typeface="Merriweather"/>
                <a:ea typeface="Merriweather"/>
                <a:cs typeface="Merriweather"/>
                <a:sym typeface="Merriweather"/>
              </a:defRPr>
            </a:lvl6pPr>
            <a:lvl7pPr marL="2743200" marR="0" indent="0" algn="l" rtl="0">
              <a:spcBef>
                <a:spcPts val="0"/>
              </a:spcBef>
              <a:defRPr sz="1800" b="0" i="0" u="none" strike="noStrike" cap="none" baseline="0">
                <a:solidFill>
                  <a:schemeClr val="dk1"/>
                </a:solidFill>
                <a:latin typeface="Merriweather"/>
                <a:ea typeface="Merriweather"/>
                <a:cs typeface="Merriweather"/>
                <a:sym typeface="Merriweather"/>
              </a:defRPr>
            </a:lvl7pPr>
            <a:lvl8pPr marL="3200400" marR="0" indent="0" algn="l" rtl="0">
              <a:spcBef>
                <a:spcPts val="0"/>
              </a:spcBef>
              <a:defRPr sz="1800" b="0" i="0" u="none" strike="noStrike" cap="none" baseline="0">
                <a:solidFill>
                  <a:schemeClr val="dk1"/>
                </a:solidFill>
                <a:latin typeface="Merriweather"/>
                <a:ea typeface="Merriweather"/>
                <a:cs typeface="Merriweather"/>
                <a:sym typeface="Merriweather"/>
              </a:defRPr>
            </a:lvl8pPr>
            <a:lvl9pPr marL="3657600" marR="0" indent="0" algn="l" rtl="0">
              <a:spcBef>
                <a:spcPts val="0"/>
              </a:spcBef>
              <a:defRPr sz="1800" b="0" i="0" u="none" strike="noStrike" cap="none" baseline="0">
                <a:solidFill>
                  <a:schemeClr val="dk1"/>
                </a:solidFill>
                <a:latin typeface="Merriweather"/>
                <a:ea typeface="Merriweather"/>
                <a:cs typeface="Merriweather"/>
                <a:sym typeface="Merriweather"/>
              </a:defRPr>
            </a:lvl9pPr>
          </a:lstStyle>
          <a:p>
            <a:endParaRPr lang="en-US"/>
          </a:p>
        </p:txBody>
      </p:sp>
      <p:sp>
        <p:nvSpPr>
          <p:cNvPr id="85" name="Shape 85"/>
          <p:cNvSpPr txBox="1">
            <a:spLocks noGrp="1"/>
          </p:cNvSpPr>
          <p:nvPr>
            <p:ph type="sldNum" idx="12"/>
          </p:nvPr>
        </p:nvSpPr>
        <p:spPr>
          <a:xfrm>
            <a:off x="10566400" y="6356351"/>
            <a:ext cx="1016000" cy="365125"/>
          </a:xfrm>
          <a:prstGeom prst="rect">
            <a:avLst/>
          </a:prstGeom>
          <a:noFill/>
          <a:ln>
            <a:noFill/>
          </a:ln>
        </p:spPr>
        <p:txBody>
          <a:bodyPr lIns="0" tIns="0" rIns="0" bIns="0" anchor="b" anchorCtr="0">
            <a:noAutofit/>
          </a:bodyPr>
          <a:lstStyle/>
          <a:p>
            <a:fld id="{21268A3D-2C5B-4CBF-A5AE-F59D8FAE4EBC}" type="slidenum">
              <a:rPr lang="en-US" smtClean="0"/>
              <a:t>‹#›</a:t>
            </a:fld>
            <a:endParaRPr lang="en-US"/>
          </a:p>
        </p:txBody>
      </p:sp>
    </p:spTree>
    <p:extLst>
      <p:ext uri="{BB962C8B-B14F-4D97-AF65-F5344CB8AC3E}">
        <p14:creationId xmlns:p14="http://schemas.microsoft.com/office/powerpoint/2010/main" val="39171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6"/>
        <p:cNvGrpSpPr/>
        <p:nvPr/>
      </p:nvGrpSpPr>
      <p:grpSpPr>
        <a:xfrm>
          <a:off x="0" y="0"/>
          <a:ext cx="0" cy="0"/>
          <a:chOff x="0" y="0"/>
          <a:chExt cx="0" cy="0"/>
        </a:xfrm>
      </p:grpSpPr>
      <p:sp>
        <p:nvSpPr>
          <p:cNvPr id="87" name="Shape 87"/>
          <p:cNvSpPr txBox="1">
            <a:spLocks noGrp="1"/>
          </p:cNvSpPr>
          <p:nvPr>
            <p:ph type="title"/>
          </p:nvPr>
        </p:nvSpPr>
        <p:spPr>
          <a:xfrm rot="5400000">
            <a:off x="7604919" y="2148682"/>
            <a:ext cx="5211763" cy="2743200"/>
          </a:xfrm>
          <a:prstGeom prst="rect">
            <a:avLst/>
          </a:prstGeom>
          <a:noFill/>
          <a:ln>
            <a:noFill/>
          </a:ln>
        </p:spPr>
        <p:txBody>
          <a:bodyPr lIns="91425" tIns="91425" rIns="91425" bIns="91425" anchor="b" anchorCtr="0"/>
          <a:lstStyle>
            <a:lvl1pPr algn="l" rtl="0">
              <a:spcBef>
                <a:spcPts val="0"/>
              </a:spcBef>
              <a:buClr>
                <a:schemeClr val="dk2"/>
              </a:buClr>
              <a:buFont typeface="Calibri"/>
              <a:buNone/>
              <a:defRPr sz="5000" b="0">
                <a:solidFill>
                  <a:schemeClr val="dk2"/>
                </a:solidFill>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r>
              <a:rPr lang="en-US"/>
              <a:t>Click to edit Master title style</a:t>
            </a:r>
            <a:endParaRPr/>
          </a:p>
        </p:txBody>
      </p:sp>
      <p:sp>
        <p:nvSpPr>
          <p:cNvPr id="88" name="Shape 88"/>
          <p:cNvSpPr txBox="1">
            <a:spLocks noGrp="1"/>
          </p:cNvSpPr>
          <p:nvPr>
            <p:ph type="body" idx="1"/>
          </p:nvPr>
        </p:nvSpPr>
        <p:spPr>
          <a:xfrm rot="5400000">
            <a:off x="2016919" y="-492918"/>
            <a:ext cx="5211763" cy="8026399"/>
          </a:xfrm>
          <a:prstGeom prst="rect">
            <a:avLst/>
          </a:prstGeom>
          <a:noFill/>
          <a:ln>
            <a:noFill/>
          </a:ln>
        </p:spPr>
        <p:txBody>
          <a:bodyPr lIns="91425" tIns="91425" rIns="91425" bIns="91425" anchor="t" anchorCtr="0"/>
          <a:lstStyle>
            <a:lvl1pPr marL="274320" indent="-117475" algn="l" rtl="0">
              <a:spcBef>
                <a:spcPts val="520"/>
              </a:spcBef>
              <a:buClr>
                <a:schemeClr val="accent3"/>
              </a:buClr>
              <a:buFont typeface="Noto Symbol"/>
              <a:buChar char="●"/>
              <a:defRPr sz="2600">
                <a:solidFill>
                  <a:schemeClr val="dk1"/>
                </a:solidFill>
                <a:latin typeface="Merriweather"/>
                <a:ea typeface="Merriweather"/>
                <a:cs typeface="Merriweather"/>
                <a:sym typeface="Merriweather"/>
              </a:defRPr>
            </a:lvl1pPr>
            <a:lvl2pPr marL="640080" indent="-129540" algn="l" rtl="0">
              <a:spcBef>
                <a:spcPts val="480"/>
              </a:spcBef>
              <a:buClr>
                <a:schemeClr val="accent1"/>
              </a:buClr>
              <a:buFont typeface="Noto Symbol"/>
              <a:buChar char="●"/>
              <a:defRPr sz="2400">
                <a:solidFill>
                  <a:schemeClr val="dk1"/>
                </a:solidFill>
                <a:latin typeface="Merriweather"/>
                <a:ea typeface="Merriweather"/>
                <a:cs typeface="Merriweather"/>
                <a:sym typeface="Merriweather"/>
              </a:defRPr>
            </a:lvl2pPr>
            <a:lvl3pPr marL="914400" indent="-160655" algn="l" rtl="0">
              <a:spcBef>
                <a:spcPts val="420"/>
              </a:spcBef>
              <a:buClr>
                <a:schemeClr val="accent2"/>
              </a:buClr>
              <a:buFont typeface="Noto Symbol"/>
              <a:buChar char="●"/>
              <a:defRPr sz="2100">
                <a:solidFill>
                  <a:schemeClr val="dk1"/>
                </a:solidFill>
                <a:latin typeface="Merriweather"/>
                <a:ea typeface="Merriweather"/>
                <a:cs typeface="Merriweather"/>
                <a:sym typeface="Merriweather"/>
              </a:defRPr>
            </a:lvl3pPr>
            <a:lvl4pPr marL="1188720" indent="-128269" algn="l" rtl="0">
              <a:spcBef>
                <a:spcPts val="400"/>
              </a:spcBef>
              <a:buClr>
                <a:schemeClr val="accent3"/>
              </a:buClr>
              <a:buFont typeface="Noto Symbol"/>
              <a:buChar char="●"/>
              <a:defRPr sz="2000">
                <a:solidFill>
                  <a:schemeClr val="dk1"/>
                </a:solidFill>
                <a:latin typeface="Merriweather"/>
                <a:ea typeface="Merriweather"/>
                <a:cs typeface="Merriweather"/>
                <a:sym typeface="Merriweather"/>
              </a:defRPr>
            </a:lvl4pPr>
            <a:lvl5pPr marL="1463040" indent="-135889" algn="l" rtl="0">
              <a:spcBef>
                <a:spcPts val="400"/>
              </a:spcBef>
              <a:buClr>
                <a:schemeClr val="accent4"/>
              </a:buClr>
              <a:buFont typeface="Noto Symbol"/>
              <a:buChar char="●"/>
              <a:defRPr sz="2000">
                <a:solidFill>
                  <a:schemeClr val="dk1"/>
                </a:solidFill>
                <a:latin typeface="Merriweather"/>
                <a:ea typeface="Merriweather"/>
                <a:cs typeface="Merriweather"/>
                <a:sym typeface="Merriweather"/>
              </a:defRPr>
            </a:lvl5pPr>
            <a:lvl6pPr marL="1737360" indent="-121920" algn="l" rtl="0">
              <a:spcBef>
                <a:spcPts val="360"/>
              </a:spcBef>
              <a:buClr>
                <a:schemeClr val="accent5"/>
              </a:buClr>
              <a:buFont typeface="Noto Symbol"/>
              <a:buChar char="●"/>
              <a:defRPr sz="1800">
                <a:solidFill>
                  <a:schemeClr val="dk1"/>
                </a:solidFill>
                <a:latin typeface="Merriweather"/>
                <a:ea typeface="Merriweather"/>
                <a:cs typeface="Merriweather"/>
                <a:sym typeface="Merriweather"/>
              </a:defRPr>
            </a:lvl6pPr>
            <a:lvl7pPr marL="1920240" indent="-111760" algn="l" rtl="0">
              <a:spcBef>
                <a:spcPts val="320"/>
              </a:spcBef>
              <a:buClr>
                <a:schemeClr val="accent6"/>
              </a:buClr>
              <a:buFont typeface="Noto Symbol"/>
              <a:buChar char="●"/>
              <a:defRPr sz="1600" baseline="0">
                <a:solidFill>
                  <a:schemeClr val="dk1"/>
                </a:solidFill>
                <a:latin typeface="Merriweather"/>
                <a:ea typeface="Merriweather"/>
                <a:cs typeface="Merriweather"/>
                <a:sym typeface="Merriweather"/>
              </a:defRPr>
            </a:lvl7pPr>
            <a:lvl8pPr marL="2194560" indent="-86360" algn="l" rtl="0">
              <a:spcBef>
                <a:spcPts val="320"/>
              </a:spcBef>
              <a:buClr>
                <a:schemeClr val="dk2"/>
              </a:buClr>
              <a:buFont typeface="Merriweather"/>
              <a:buChar char="•"/>
              <a:defRPr sz="1600">
                <a:solidFill>
                  <a:schemeClr val="dk1"/>
                </a:solidFill>
                <a:latin typeface="Merriweather"/>
                <a:ea typeface="Merriweather"/>
                <a:cs typeface="Merriweather"/>
                <a:sym typeface="Merriweather"/>
              </a:defRPr>
            </a:lvl8pPr>
            <a:lvl9pPr marL="2468880" indent="-93979" algn="l" rtl="0">
              <a:spcBef>
                <a:spcPts val="280"/>
              </a:spcBef>
              <a:buClr>
                <a:schemeClr val="dk2"/>
              </a:buClr>
              <a:buFont typeface="Merriweather"/>
              <a:buChar char="•"/>
              <a:defRPr sz="1400" baseline="0">
                <a:solidFill>
                  <a:schemeClr val="dk1"/>
                </a:solidFill>
                <a:latin typeface="Merriweather"/>
                <a:ea typeface="Merriweather"/>
                <a:cs typeface="Merriweather"/>
                <a:sym typeface="Merriweather"/>
              </a:defRPr>
            </a:lvl9pPr>
          </a:lstStyle>
          <a:p>
            <a:pPr lvl="0"/>
            <a:r>
              <a:rPr lang="en-US"/>
              <a:t>Edit Master text styles</a:t>
            </a:r>
          </a:p>
        </p:txBody>
      </p:sp>
      <p:sp>
        <p:nvSpPr>
          <p:cNvPr id="89" name="Shape 89"/>
          <p:cNvSpPr txBox="1">
            <a:spLocks noGrp="1"/>
          </p:cNvSpPr>
          <p:nvPr>
            <p:ph type="dt" idx="10"/>
          </p:nvPr>
        </p:nvSpPr>
        <p:spPr>
          <a:xfrm>
            <a:off x="609601" y="6356351"/>
            <a:ext cx="2844799" cy="365125"/>
          </a:xfrm>
          <a:prstGeom prst="rect">
            <a:avLst/>
          </a:prstGeom>
          <a:noFill/>
          <a:ln>
            <a:noFill/>
          </a:ln>
        </p:spPr>
        <p:txBody>
          <a:bodyPr lIns="91425" tIns="91425" rIns="91425" bIns="91425" anchor="b" anchorCtr="0"/>
          <a:lstStyle>
            <a:lvl1pPr marL="0" marR="0" indent="0" algn="l" rtl="0">
              <a:spcBef>
                <a:spcPts val="0"/>
              </a:spcBef>
              <a:defRPr sz="1200" b="0" i="0" u="none" strike="noStrike" cap="none" baseline="0">
                <a:solidFill>
                  <a:srgbClr val="035C75"/>
                </a:solidFill>
                <a:latin typeface="Merriweather"/>
                <a:ea typeface="Merriweather"/>
                <a:cs typeface="Merriweather"/>
                <a:sym typeface="Merriweather"/>
              </a:defRPr>
            </a:lvl1pPr>
            <a:lvl2pPr marL="457200" marR="0" indent="0" algn="l" rtl="0">
              <a:spcBef>
                <a:spcPts val="0"/>
              </a:spcBef>
              <a:defRPr sz="1800" b="0" i="0" u="none" strike="noStrike" cap="none" baseline="0">
                <a:solidFill>
                  <a:schemeClr val="dk1"/>
                </a:solidFill>
                <a:latin typeface="Merriweather"/>
                <a:ea typeface="Merriweather"/>
                <a:cs typeface="Merriweather"/>
                <a:sym typeface="Merriweather"/>
              </a:defRPr>
            </a:lvl2pPr>
            <a:lvl3pPr marL="914400" marR="0" indent="0" algn="l" rtl="0">
              <a:spcBef>
                <a:spcPts val="0"/>
              </a:spcBef>
              <a:defRPr sz="1800" b="0" i="0" u="none" strike="noStrike" cap="none" baseline="0">
                <a:solidFill>
                  <a:schemeClr val="dk1"/>
                </a:solidFill>
                <a:latin typeface="Merriweather"/>
                <a:ea typeface="Merriweather"/>
                <a:cs typeface="Merriweather"/>
                <a:sym typeface="Merriweather"/>
              </a:defRPr>
            </a:lvl3pPr>
            <a:lvl4pPr marL="1371600" marR="0" indent="0" algn="l" rtl="0">
              <a:spcBef>
                <a:spcPts val="0"/>
              </a:spcBef>
              <a:defRPr sz="1800" b="0" i="0" u="none" strike="noStrike" cap="none" baseline="0">
                <a:solidFill>
                  <a:schemeClr val="dk1"/>
                </a:solidFill>
                <a:latin typeface="Merriweather"/>
                <a:ea typeface="Merriweather"/>
                <a:cs typeface="Merriweather"/>
                <a:sym typeface="Merriweather"/>
              </a:defRPr>
            </a:lvl4pPr>
            <a:lvl5pPr marL="1828800" marR="0" indent="0" algn="l" rtl="0">
              <a:spcBef>
                <a:spcPts val="0"/>
              </a:spcBef>
              <a:defRPr sz="1800" b="0" i="0" u="none" strike="noStrike" cap="none" baseline="0">
                <a:solidFill>
                  <a:schemeClr val="dk1"/>
                </a:solidFill>
                <a:latin typeface="Merriweather"/>
                <a:ea typeface="Merriweather"/>
                <a:cs typeface="Merriweather"/>
                <a:sym typeface="Merriweather"/>
              </a:defRPr>
            </a:lvl5pPr>
            <a:lvl6pPr marL="2286000" marR="0" indent="0" algn="l" rtl="0">
              <a:spcBef>
                <a:spcPts val="0"/>
              </a:spcBef>
              <a:defRPr sz="1800" b="0" i="0" u="none" strike="noStrike" cap="none" baseline="0">
                <a:solidFill>
                  <a:schemeClr val="dk1"/>
                </a:solidFill>
                <a:latin typeface="Merriweather"/>
                <a:ea typeface="Merriweather"/>
                <a:cs typeface="Merriweather"/>
                <a:sym typeface="Merriweather"/>
              </a:defRPr>
            </a:lvl6pPr>
            <a:lvl7pPr marL="2743200" marR="0" indent="0" algn="l" rtl="0">
              <a:spcBef>
                <a:spcPts val="0"/>
              </a:spcBef>
              <a:defRPr sz="1800" b="0" i="0" u="none" strike="noStrike" cap="none" baseline="0">
                <a:solidFill>
                  <a:schemeClr val="dk1"/>
                </a:solidFill>
                <a:latin typeface="Merriweather"/>
                <a:ea typeface="Merriweather"/>
                <a:cs typeface="Merriweather"/>
                <a:sym typeface="Merriweather"/>
              </a:defRPr>
            </a:lvl7pPr>
            <a:lvl8pPr marL="3200400" marR="0" indent="0" algn="l" rtl="0">
              <a:spcBef>
                <a:spcPts val="0"/>
              </a:spcBef>
              <a:defRPr sz="1800" b="0" i="0" u="none" strike="noStrike" cap="none" baseline="0">
                <a:solidFill>
                  <a:schemeClr val="dk1"/>
                </a:solidFill>
                <a:latin typeface="Merriweather"/>
                <a:ea typeface="Merriweather"/>
                <a:cs typeface="Merriweather"/>
                <a:sym typeface="Merriweather"/>
              </a:defRPr>
            </a:lvl8pPr>
            <a:lvl9pPr marL="3657600" marR="0" indent="0" algn="l" rtl="0">
              <a:spcBef>
                <a:spcPts val="0"/>
              </a:spcBef>
              <a:defRPr sz="1800" b="0" i="0" u="none" strike="noStrike" cap="none" baseline="0">
                <a:solidFill>
                  <a:schemeClr val="dk1"/>
                </a:solidFill>
                <a:latin typeface="Merriweather"/>
                <a:ea typeface="Merriweather"/>
                <a:cs typeface="Merriweather"/>
                <a:sym typeface="Merriweather"/>
              </a:defRPr>
            </a:lvl9pPr>
          </a:lstStyle>
          <a:p>
            <a:fld id="{2BC12960-A159-4A77-BF76-9469164438BD}" type="datetimeFigureOut">
              <a:rPr lang="en-US" smtClean="0"/>
              <a:t>10/5/2024</a:t>
            </a:fld>
            <a:endParaRPr lang="en-US"/>
          </a:p>
        </p:txBody>
      </p:sp>
      <p:sp>
        <p:nvSpPr>
          <p:cNvPr id="90" name="Shape 90"/>
          <p:cNvSpPr txBox="1">
            <a:spLocks noGrp="1"/>
          </p:cNvSpPr>
          <p:nvPr>
            <p:ph type="ftr" idx="11"/>
          </p:nvPr>
        </p:nvSpPr>
        <p:spPr>
          <a:xfrm>
            <a:off x="3556001" y="6356351"/>
            <a:ext cx="4470399" cy="365125"/>
          </a:xfrm>
          <a:prstGeom prst="rect">
            <a:avLst/>
          </a:prstGeom>
          <a:noFill/>
          <a:ln>
            <a:noFill/>
          </a:ln>
        </p:spPr>
        <p:txBody>
          <a:bodyPr lIns="91425" tIns="91425" rIns="91425" bIns="91425" anchor="b" anchorCtr="0"/>
          <a:lstStyle>
            <a:lvl1pPr marL="0" marR="0" indent="0" algn="l" rtl="0">
              <a:spcBef>
                <a:spcPts val="0"/>
              </a:spcBef>
              <a:defRPr sz="1200" b="0" i="0" u="none" strike="noStrike" cap="none" baseline="0">
                <a:solidFill>
                  <a:srgbClr val="035C75"/>
                </a:solidFill>
                <a:latin typeface="Merriweather"/>
                <a:ea typeface="Merriweather"/>
                <a:cs typeface="Merriweather"/>
                <a:sym typeface="Merriweather"/>
              </a:defRPr>
            </a:lvl1pPr>
            <a:lvl2pPr marL="457200" marR="0" indent="0" algn="l" rtl="0">
              <a:spcBef>
                <a:spcPts val="0"/>
              </a:spcBef>
              <a:defRPr sz="1800" b="0" i="0" u="none" strike="noStrike" cap="none" baseline="0">
                <a:solidFill>
                  <a:schemeClr val="dk1"/>
                </a:solidFill>
                <a:latin typeface="Merriweather"/>
                <a:ea typeface="Merriweather"/>
                <a:cs typeface="Merriweather"/>
                <a:sym typeface="Merriweather"/>
              </a:defRPr>
            </a:lvl2pPr>
            <a:lvl3pPr marL="914400" marR="0" indent="0" algn="l" rtl="0">
              <a:spcBef>
                <a:spcPts val="0"/>
              </a:spcBef>
              <a:defRPr sz="1800" b="0" i="0" u="none" strike="noStrike" cap="none" baseline="0">
                <a:solidFill>
                  <a:schemeClr val="dk1"/>
                </a:solidFill>
                <a:latin typeface="Merriweather"/>
                <a:ea typeface="Merriweather"/>
                <a:cs typeface="Merriweather"/>
                <a:sym typeface="Merriweather"/>
              </a:defRPr>
            </a:lvl3pPr>
            <a:lvl4pPr marL="1371600" marR="0" indent="0" algn="l" rtl="0">
              <a:spcBef>
                <a:spcPts val="0"/>
              </a:spcBef>
              <a:defRPr sz="1800" b="0" i="0" u="none" strike="noStrike" cap="none" baseline="0">
                <a:solidFill>
                  <a:schemeClr val="dk1"/>
                </a:solidFill>
                <a:latin typeface="Merriweather"/>
                <a:ea typeface="Merriweather"/>
                <a:cs typeface="Merriweather"/>
                <a:sym typeface="Merriweather"/>
              </a:defRPr>
            </a:lvl4pPr>
            <a:lvl5pPr marL="1828800" marR="0" indent="0" algn="l" rtl="0">
              <a:spcBef>
                <a:spcPts val="0"/>
              </a:spcBef>
              <a:defRPr sz="1800" b="0" i="0" u="none" strike="noStrike" cap="none" baseline="0">
                <a:solidFill>
                  <a:schemeClr val="dk1"/>
                </a:solidFill>
                <a:latin typeface="Merriweather"/>
                <a:ea typeface="Merriweather"/>
                <a:cs typeface="Merriweather"/>
                <a:sym typeface="Merriweather"/>
              </a:defRPr>
            </a:lvl5pPr>
            <a:lvl6pPr marL="2286000" marR="0" indent="0" algn="l" rtl="0">
              <a:spcBef>
                <a:spcPts val="0"/>
              </a:spcBef>
              <a:defRPr sz="1800" b="0" i="0" u="none" strike="noStrike" cap="none" baseline="0">
                <a:solidFill>
                  <a:schemeClr val="dk1"/>
                </a:solidFill>
                <a:latin typeface="Merriweather"/>
                <a:ea typeface="Merriweather"/>
                <a:cs typeface="Merriweather"/>
                <a:sym typeface="Merriweather"/>
              </a:defRPr>
            </a:lvl6pPr>
            <a:lvl7pPr marL="2743200" marR="0" indent="0" algn="l" rtl="0">
              <a:spcBef>
                <a:spcPts val="0"/>
              </a:spcBef>
              <a:defRPr sz="1800" b="0" i="0" u="none" strike="noStrike" cap="none" baseline="0">
                <a:solidFill>
                  <a:schemeClr val="dk1"/>
                </a:solidFill>
                <a:latin typeface="Merriweather"/>
                <a:ea typeface="Merriweather"/>
                <a:cs typeface="Merriweather"/>
                <a:sym typeface="Merriweather"/>
              </a:defRPr>
            </a:lvl7pPr>
            <a:lvl8pPr marL="3200400" marR="0" indent="0" algn="l" rtl="0">
              <a:spcBef>
                <a:spcPts val="0"/>
              </a:spcBef>
              <a:defRPr sz="1800" b="0" i="0" u="none" strike="noStrike" cap="none" baseline="0">
                <a:solidFill>
                  <a:schemeClr val="dk1"/>
                </a:solidFill>
                <a:latin typeface="Merriweather"/>
                <a:ea typeface="Merriweather"/>
                <a:cs typeface="Merriweather"/>
                <a:sym typeface="Merriweather"/>
              </a:defRPr>
            </a:lvl8pPr>
            <a:lvl9pPr marL="3657600" marR="0" indent="0" algn="l" rtl="0">
              <a:spcBef>
                <a:spcPts val="0"/>
              </a:spcBef>
              <a:defRPr sz="1800" b="0" i="0" u="none" strike="noStrike" cap="none" baseline="0">
                <a:solidFill>
                  <a:schemeClr val="dk1"/>
                </a:solidFill>
                <a:latin typeface="Merriweather"/>
                <a:ea typeface="Merriweather"/>
                <a:cs typeface="Merriweather"/>
                <a:sym typeface="Merriweather"/>
              </a:defRPr>
            </a:lvl9pPr>
          </a:lstStyle>
          <a:p>
            <a:endParaRPr lang="en-US"/>
          </a:p>
        </p:txBody>
      </p:sp>
      <p:sp>
        <p:nvSpPr>
          <p:cNvPr id="91" name="Shape 91"/>
          <p:cNvSpPr txBox="1">
            <a:spLocks noGrp="1"/>
          </p:cNvSpPr>
          <p:nvPr>
            <p:ph type="sldNum" idx="12"/>
          </p:nvPr>
        </p:nvSpPr>
        <p:spPr>
          <a:xfrm>
            <a:off x="10566400" y="6356351"/>
            <a:ext cx="1016000" cy="365125"/>
          </a:xfrm>
          <a:prstGeom prst="rect">
            <a:avLst/>
          </a:prstGeom>
          <a:noFill/>
          <a:ln>
            <a:noFill/>
          </a:ln>
        </p:spPr>
        <p:txBody>
          <a:bodyPr lIns="0" tIns="0" rIns="0" bIns="0" anchor="b" anchorCtr="0">
            <a:noAutofit/>
          </a:bodyPr>
          <a:lstStyle/>
          <a:p>
            <a:fld id="{21268A3D-2C5B-4CBF-A5AE-F59D8FAE4EBC}" type="slidenum">
              <a:rPr lang="en-US" smtClean="0"/>
              <a:t>‹#›</a:t>
            </a:fld>
            <a:endParaRPr lang="en-US"/>
          </a:p>
        </p:txBody>
      </p:sp>
    </p:spTree>
    <p:extLst>
      <p:ext uri="{BB962C8B-B14F-4D97-AF65-F5344CB8AC3E}">
        <p14:creationId xmlns:p14="http://schemas.microsoft.com/office/powerpoint/2010/main" val="1119053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a:latin typeface="Garamond" panose="02020404030301010803" pitchFamily="18" charset="0"/>
                <a:cs typeface="+mn-cs"/>
              </a:defRPr>
            </a:lvl1pPr>
          </a:lstStyle>
          <a:p>
            <a:fld id="{2BC12960-A159-4A77-BF76-9469164438BD}" type="datetimeFigureOut">
              <a:rPr lang="en-US" smtClean="0"/>
              <a:t>10/5/2024</a:t>
            </a:fld>
            <a:endParaRPr lang="en-US"/>
          </a:p>
        </p:txBody>
      </p:sp>
      <p:sp>
        <p:nvSpPr>
          <p:cNvPr id="5" name="Footer Placeholder 4"/>
          <p:cNvSpPr>
            <a:spLocks noGrp="1"/>
          </p:cNvSpPr>
          <p:nvPr>
            <p:ph type="ftr" sz="quarter" idx="11"/>
          </p:nvPr>
        </p:nvSpPr>
        <p:spPr/>
        <p:txBody>
          <a:bodyPr/>
          <a:lstStyle>
            <a:lvl1pPr>
              <a:defRPr>
                <a:latin typeface="Garamond" panose="02020404030301010803" pitchFamily="18" charset="0"/>
                <a:cs typeface="+mn-cs"/>
              </a:defRPr>
            </a:lvl1pPr>
          </a:lstStyle>
          <a:p>
            <a:endParaRPr lang="en-US"/>
          </a:p>
        </p:txBody>
      </p:sp>
      <p:sp>
        <p:nvSpPr>
          <p:cNvPr id="6" name="Slide Number Placeholder 5"/>
          <p:cNvSpPr>
            <a:spLocks noGrp="1"/>
          </p:cNvSpPr>
          <p:nvPr>
            <p:ph type="sldNum" sz="quarter" idx="12"/>
          </p:nvPr>
        </p:nvSpPr>
        <p:spPr/>
        <p:txBody>
          <a:bodyPr/>
          <a:lstStyle>
            <a:lvl1pPr>
              <a:defRPr>
                <a:latin typeface="Garamond" panose="02020404030301010803" pitchFamily="18" charset="0"/>
              </a:defRPr>
            </a:lvl1pPr>
          </a:lstStyle>
          <a:p>
            <a:fld id="{21268A3D-2C5B-4CBF-A5AE-F59D8FAE4EBC}" type="slidenum">
              <a:rPr lang="en-US" smtClean="0"/>
              <a:t>‹#›</a:t>
            </a:fld>
            <a:endParaRPr lang="en-US"/>
          </a:p>
        </p:txBody>
      </p:sp>
    </p:spTree>
    <p:extLst>
      <p:ext uri="{BB962C8B-B14F-4D97-AF65-F5344CB8AC3E}">
        <p14:creationId xmlns:p14="http://schemas.microsoft.com/office/powerpoint/2010/main" val="38318639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22810" y="1905000"/>
            <a:ext cx="4417703" cy="762000"/>
          </a:xfrm>
        </p:spPr>
        <p:txBody>
          <a:bodyPr anchor="ctr"/>
          <a:lstStyle>
            <a:lvl1pPr marL="0" indent="0">
              <a:buNone/>
              <a:defRPr sz="1800" b="0"/>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a:t>Edit Master text styles</a:t>
            </a:r>
          </a:p>
        </p:txBody>
      </p:sp>
      <p:sp>
        <p:nvSpPr>
          <p:cNvPr id="4" name="Content Placeholder 3"/>
          <p:cNvSpPr>
            <a:spLocks noGrp="1"/>
          </p:cNvSpPr>
          <p:nvPr>
            <p:ph sz="half" idx="2"/>
          </p:nvPr>
        </p:nvSpPr>
        <p:spPr>
          <a:xfrm>
            <a:off x="1522810" y="2743202"/>
            <a:ext cx="4417703" cy="3429001"/>
          </a:xfrm>
        </p:spPr>
        <p:txBody>
          <a:bodyPr/>
          <a:lstStyle>
            <a:lvl1pPr>
              <a:defRPr sz="1800"/>
            </a:lvl1pPr>
            <a:lvl2pPr>
              <a:defRPr sz="1500"/>
            </a:lvl2pPr>
            <a:lvl3pPr>
              <a:defRPr sz="1350"/>
            </a:lvl3pPr>
            <a:lvl4pPr>
              <a:defRPr sz="1200"/>
            </a:lvl4pPr>
            <a:lvl5pPr>
              <a:defRPr sz="1200"/>
            </a:lvl5pPr>
            <a:lvl6pPr marL="1440564">
              <a:defRPr sz="1200"/>
            </a:lvl6pPr>
            <a:lvl7pPr marL="1440564">
              <a:defRPr sz="1200"/>
            </a:lvl7pPr>
            <a:lvl8pPr marL="1440564">
              <a:defRPr sz="1200" baseline="0"/>
            </a:lvl8pPr>
            <a:lvl9pPr marL="1440564">
              <a:defRPr sz="12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8439" y="1905000"/>
            <a:ext cx="4417703" cy="762000"/>
          </a:xfrm>
        </p:spPr>
        <p:txBody>
          <a:bodyPr anchor="ctr"/>
          <a:lstStyle>
            <a:lvl1pPr marL="0" indent="0">
              <a:buNone/>
              <a:defRPr sz="1800" b="0"/>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a:t>Edit Master text styles</a:t>
            </a:r>
          </a:p>
        </p:txBody>
      </p:sp>
      <p:sp>
        <p:nvSpPr>
          <p:cNvPr id="6" name="Content Placeholder 5"/>
          <p:cNvSpPr>
            <a:spLocks noGrp="1"/>
          </p:cNvSpPr>
          <p:nvPr>
            <p:ph sz="quarter" idx="4"/>
          </p:nvPr>
        </p:nvSpPr>
        <p:spPr>
          <a:xfrm>
            <a:off x="6248439" y="2743202"/>
            <a:ext cx="4417703" cy="3429001"/>
          </a:xfrm>
        </p:spPr>
        <p:txBody>
          <a:bodyPr/>
          <a:lstStyle>
            <a:lvl1pPr>
              <a:defRPr sz="1800"/>
            </a:lvl1pPr>
            <a:lvl2pPr>
              <a:defRPr sz="1500"/>
            </a:lvl2pPr>
            <a:lvl3pPr>
              <a:defRPr sz="1350"/>
            </a:lvl3pPr>
            <a:lvl4pPr>
              <a:defRPr sz="1200"/>
            </a:lvl4pPr>
            <a:lvl5pPr marL="1440564">
              <a:defRPr sz="1200"/>
            </a:lvl5pPr>
            <a:lvl6pPr marL="1440564">
              <a:defRPr sz="1200"/>
            </a:lvl6pPr>
            <a:lvl7pPr marL="1440564">
              <a:defRPr sz="1200"/>
            </a:lvl7pPr>
            <a:lvl8pPr marL="1440564">
              <a:defRPr sz="1200"/>
            </a:lvl8pPr>
            <a:lvl9pPr marL="1440564">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lvl1pPr>
              <a:defRPr>
                <a:latin typeface="Garamond" panose="02020404030301010803" pitchFamily="18" charset="0"/>
                <a:cs typeface="+mn-cs"/>
              </a:defRPr>
            </a:lvl1pPr>
          </a:lstStyle>
          <a:p>
            <a:fld id="{2BC12960-A159-4A77-BF76-9469164438BD}" type="datetimeFigureOut">
              <a:rPr lang="en-US" smtClean="0"/>
              <a:t>10/5/2024</a:t>
            </a:fld>
            <a:endParaRPr lang="en-US"/>
          </a:p>
        </p:txBody>
      </p:sp>
      <p:sp>
        <p:nvSpPr>
          <p:cNvPr id="8" name="Footer Placeholder 7"/>
          <p:cNvSpPr>
            <a:spLocks noGrp="1"/>
          </p:cNvSpPr>
          <p:nvPr>
            <p:ph type="ftr" sz="quarter" idx="11"/>
          </p:nvPr>
        </p:nvSpPr>
        <p:spPr/>
        <p:txBody>
          <a:bodyPr/>
          <a:lstStyle>
            <a:lvl1pPr>
              <a:defRPr>
                <a:latin typeface="Garamond" panose="02020404030301010803" pitchFamily="18" charset="0"/>
                <a:cs typeface="+mn-cs"/>
              </a:defRPr>
            </a:lvl1pPr>
          </a:lstStyle>
          <a:p>
            <a:endParaRPr lang="en-US"/>
          </a:p>
        </p:txBody>
      </p:sp>
      <p:sp>
        <p:nvSpPr>
          <p:cNvPr id="9" name="Slide Number Placeholder 8"/>
          <p:cNvSpPr>
            <a:spLocks noGrp="1"/>
          </p:cNvSpPr>
          <p:nvPr>
            <p:ph type="sldNum" sz="quarter" idx="12"/>
          </p:nvPr>
        </p:nvSpPr>
        <p:spPr/>
        <p:txBody>
          <a:bodyPr/>
          <a:lstStyle>
            <a:lvl1pPr>
              <a:defRPr>
                <a:latin typeface="Garamond" panose="02020404030301010803" pitchFamily="18" charset="0"/>
              </a:defRPr>
            </a:lvl1pPr>
          </a:lstStyle>
          <a:p>
            <a:fld id="{21268A3D-2C5B-4CBF-A5AE-F59D8FAE4EBC}" type="slidenum">
              <a:rPr lang="en-US" smtClean="0"/>
              <a:t>‹#›</a:t>
            </a:fld>
            <a:endParaRPr lang="en-US"/>
          </a:p>
        </p:txBody>
      </p:sp>
    </p:spTree>
    <p:extLst>
      <p:ext uri="{BB962C8B-B14F-4D97-AF65-F5344CB8AC3E}">
        <p14:creationId xmlns:p14="http://schemas.microsoft.com/office/powerpoint/2010/main" val="98271003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BC12960-A159-4A77-BF76-9469164438BD}"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31812" y="4529540"/>
            <a:ext cx="779767" cy="365125"/>
          </a:xfrm>
        </p:spPr>
        <p:txBody>
          <a:bodyPr/>
          <a:lstStyle/>
          <a:p>
            <a:fld id="{21268A3D-2C5B-4CBF-A5AE-F59D8FAE4EBC}" type="slidenum">
              <a:rPr lang="en-US" smtClean="0"/>
              <a:t>‹#›</a:t>
            </a:fld>
            <a:endParaRPr lang="en-US"/>
          </a:p>
        </p:txBody>
      </p:sp>
    </p:spTree>
    <p:extLst>
      <p:ext uri="{BB962C8B-B14F-4D97-AF65-F5344CB8AC3E}">
        <p14:creationId xmlns:p14="http://schemas.microsoft.com/office/powerpoint/2010/main" val="577692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6">
            <a:alphaModFix/>
          </a:blip>
          <a:tile tx="0" ty="0" sx="65000" sy="65000" flip="none" algn="tl"/>
        </a:blipFill>
        <a:effectLst/>
      </p:bgPr>
    </p:bg>
    <p:spTree>
      <p:nvGrpSpPr>
        <p:cNvPr id="1" name="Shape 8"/>
        <p:cNvGrpSpPr/>
        <p:nvPr/>
      </p:nvGrpSpPr>
      <p:grpSpPr>
        <a:xfrm>
          <a:off x="0" y="0"/>
          <a:ext cx="0" cy="0"/>
          <a:chOff x="0" y="0"/>
          <a:chExt cx="0" cy="0"/>
        </a:xfrm>
      </p:grpSpPr>
      <p:sp>
        <p:nvSpPr>
          <p:cNvPr id="9" name="Shape 9"/>
          <p:cNvSpPr/>
          <p:nvPr/>
        </p:nvSpPr>
        <p:spPr>
          <a:xfrm>
            <a:off x="-12700" y="-7144"/>
            <a:ext cx="12217399" cy="1041400"/>
          </a:xfrm>
          <a:custGeom>
            <a:avLst/>
            <a:gdLst/>
            <a:ahLst/>
            <a:cxnLst/>
            <a:rect l="0" t="0" r="0" b="0"/>
            <a:pathLst>
              <a:path w="120000" h="120000" extrusionOk="0">
                <a:moveTo>
                  <a:pt x="124" y="365"/>
                </a:moveTo>
                <a:lnTo>
                  <a:pt x="52848" y="0"/>
                </a:lnTo>
                <a:cubicBezTo>
                  <a:pt x="57089" y="18475"/>
                  <a:pt x="79584" y="67134"/>
                  <a:pt x="90935" y="67134"/>
                </a:cubicBezTo>
                <a:cubicBezTo>
                  <a:pt x="102286" y="67134"/>
                  <a:pt x="114885" y="27804"/>
                  <a:pt x="119875" y="10060"/>
                </a:cubicBezTo>
                <a:lnTo>
                  <a:pt x="120000" y="38963"/>
                </a:lnTo>
                <a:cubicBezTo>
                  <a:pt x="117879" y="47012"/>
                  <a:pt x="104282" y="80670"/>
                  <a:pt x="89438" y="80304"/>
                </a:cubicBezTo>
                <a:cubicBezTo>
                  <a:pt x="74594" y="79939"/>
                  <a:pt x="45841" y="30182"/>
                  <a:pt x="30935" y="36768"/>
                </a:cubicBezTo>
                <a:cubicBezTo>
                  <a:pt x="15592" y="38231"/>
                  <a:pt x="5613" y="88170"/>
                  <a:pt x="0" y="120000"/>
                </a:cubicBezTo>
                <a:lnTo>
                  <a:pt x="124" y="365"/>
                </a:lnTo>
                <a:close/>
              </a:path>
            </a:pathLst>
          </a:custGeom>
          <a:gradFill>
            <a:gsLst>
              <a:gs pos="0">
                <a:srgbClr val="0079AD">
                  <a:alpha val="44705"/>
                </a:srgbClr>
              </a:gs>
              <a:gs pos="100000">
                <a:srgbClr val="00E9F7">
                  <a:alpha val="54901"/>
                </a:srgbClr>
              </a:gs>
            </a:gsLst>
            <a:lin ang="5400000" scaled="0"/>
          </a:gradFill>
          <a:ln>
            <a:noFill/>
          </a:ln>
        </p:spPr>
        <p:txBody>
          <a:bodyPr lIns="91425" tIns="45700" rIns="91425" bIns="45700" anchor="t" anchorCtr="0">
            <a:noAutofit/>
          </a:bodyPr>
          <a:lstStyle/>
          <a:p>
            <a:pPr defTabSz="914400"/>
            <a:endParaRPr sz="1800" kern="0">
              <a:solidFill>
                <a:srgbClr val="000000"/>
              </a:solidFill>
              <a:latin typeface="Merriweather"/>
              <a:ea typeface="Merriweather"/>
              <a:cs typeface="Merriweather"/>
              <a:sym typeface="Merriweather"/>
              <a:rtl val="0"/>
            </a:endParaRPr>
          </a:p>
        </p:txBody>
      </p:sp>
      <p:sp>
        <p:nvSpPr>
          <p:cNvPr id="10" name="Shape 10"/>
          <p:cNvSpPr/>
          <p:nvPr/>
        </p:nvSpPr>
        <p:spPr>
          <a:xfrm>
            <a:off x="5842001" y="-7144"/>
            <a:ext cx="6349999" cy="638174"/>
          </a:xfrm>
          <a:custGeom>
            <a:avLst/>
            <a:gdLst/>
            <a:ahLst/>
            <a:cxnLst/>
            <a:rect l="0" t="0" r="0" b="0"/>
            <a:pathLst>
              <a:path w="120000" h="120000" extrusionOk="0">
                <a:moveTo>
                  <a:pt x="0" y="0"/>
                </a:moveTo>
                <a:cubicBezTo>
                  <a:pt x="6960" y="20571"/>
                  <a:pt x="46720" y="107495"/>
                  <a:pt x="66720" y="113747"/>
                </a:cubicBezTo>
                <a:cubicBezTo>
                  <a:pt x="86720" y="120000"/>
                  <a:pt x="111120" y="56268"/>
                  <a:pt x="120000" y="37512"/>
                </a:cubicBezTo>
                <a:lnTo>
                  <a:pt x="120000" y="1210"/>
                </a:lnTo>
                <a:lnTo>
                  <a:pt x="0" y="0"/>
                </a:lnTo>
                <a:close/>
              </a:path>
            </a:pathLst>
          </a:custGeom>
          <a:gradFill>
            <a:gsLst>
              <a:gs pos="0">
                <a:srgbClr val="00ABB4">
                  <a:alpha val="29803"/>
                </a:srgbClr>
              </a:gs>
              <a:gs pos="80000">
                <a:srgbClr val="0099E4">
                  <a:alpha val="44705"/>
                </a:srgbClr>
              </a:gs>
              <a:gs pos="100000">
                <a:srgbClr val="0099E4">
                  <a:alpha val="44705"/>
                </a:srgbClr>
              </a:gs>
            </a:gsLst>
            <a:lin ang="5400000" scaled="0"/>
          </a:gradFill>
          <a:ln>
            <a:noFill/>
          </a:ln>
        </p:spPr>
        <p:txBody>
          <a:bodyPr lIns="91425" tIns="45700" rIns="91425" bIns="45700" anchor="t" anchorCtr="0">
            <a:noAutofit/>
          </a:bodyPr>
          <a:lstStyle/>
          <a:p>
            <a:pPr defTabSz="914400"/>
            <a:endParaRPr sz="1800" kern="0">
              <a:solidFill>
                <a:srgbClr val="000000"/>
              </a:solidFill>
              <a:latin typeface="Merriweather"/>
              <a:ea typeface="Merriweather"/>
              <a:cs typeface="Merriweather"/>
              <a:sym typeface="Merriweather"/>
              <a:rtl val="0"/>
            </a:endParaRPr>
          </a:p>
        </p:txBody>
      </p:sp>
      <p:sp>
        <p:nvSpPr>
          <p:cNvPr id="11" name="Shape 11"/>
          <p:cNvSpPr txBox="1">
            <a:spLocks noGrp="1"/>
          </p:cNvSpPr>
          <p:nvPr>
            <p:ph type="title"/>
          </p:nvPr>
        </p:nvSpPr>
        <p:spPr>
          <a:xfrm>
            <a:off x="609600" y="704087"/>
            <a:ext cx="10972800" cy="1143000"/>
          </a:xfrm>
          <a:prstGeom prst="rect">
            <a:avLst/>
          </a:prstGeom>
          <a:noFill/>
          <a:ln>
            <a:noFill/>
          </a:ln>
        </p:spPr>
        <p:txBody>
          <a:bodyPr lIns="91425" tIns="91425" rIns="91425" bIns="91425" anchor="b" anchorCtr="0"/>
          <a:lstStyle>
            <a:lvl1pPr marL="0" marR="0" indent="0" algn="l" rtl="0">
              <a:spcBef>
                <a:spcPts val="0"/>
              </a:spcBef>
              <a:buClr>
                <a:schemeClr val="dk2"/>
              </a:buClr>
              <a:buFont typeface="Calibri"/>
              <a:buNone/>
              <a:defRPr sz="5000" b="0" i="0" u="none" strike="noStrike" cap="none" baseline="0">
                <a:solidFill>
                  <a:schemeClr val="dk2"/>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2" name="Shape 12"/>
          <p:cNvSpPr txBox="1">
            <a:spLocks noGrp="1"/>
          </p:cNvSpPr>
          <p:nvPr>
            <p:ph type="body" idx="1"/>
          </p:nvPr>
        </p:nvSpPr>
        <p:spPr>
          <a:xfrm>
            <a:off x="609600" y="1935481"/>
            <a:ext cx="10972800" cy="4389119"/>
          </a:xfrm>
          <a:prstGeom prst="rect">
            <a:avLst/>
          </a:prstGeom>
          <a:noFill/>
          <a:ln>
            <a:noFill/>
          </a:ln>
        </p:spPr>
        <p:txBody>
          <a:bodyPr lIns="91425" tIns="91425" rIns="91425" bIns="91425" anchor="t" anchorCtr="0"/>
          <a:lstStyle>
            <a:lvl1pPr marL="274320" marR="0" indent="-117475" algn="l" rtl="0">
              <a:spcBef>
                <a:spcPts val="520"/>
              </a:spcBef>
              <a:buClr>
                <a:schemeClr val="accent3"/>
              </a:buClr>
              <a:buFont typeface="Noto Symbol"/>
              <a:buChar char="●"/>
              <a:defRPr sz="2600" b="0" i="0" u="none" strike="noStrike" cap="none" baseline="0">
                <a:solidFill>
                  <a:schemeClr val="dk1"/>
                </a:solidFill>
                <a:latin typeface="Merriweather"/>
                <a:ea typeface="Merriweather"/>
                <a:cs typeface="Merriweather"/>
                <a:sym typeface="Merriweather"/>
              </a:defRPr>
            </a:lvl1pPr>
            <a:lvl2pPr marL="640080" marR="0" indent="-129540" algn="l" rtl="0">
              <a:spcBef>
                <a:spcPts val="480"/>
              </a:spcBef>
              <a:buClr>
                <a:schemeClr val="accent1"/>
              </a:buClr>
              <a:buFont typeface="Noto Symbol"/>
              <a:buChar char="●"/>
              <a:defRPr sz="2400" b="0" i="0" u="none" strike="noStrike" cap="none" baseline="0">
                <a:solidFill>
                  <a:schemeClr val="dk1"/>
                </a:solidFill>
                <a:latin typeface="Merriweather"/>
                <a:ea typeface="Merriweather"/>
                <a:cs typeface="Merriweather"/>
                <a:sym typeface="Merriweather"/>
              </a:defRPr>
            </a:lvl2pPr>
            <a:lvl3pPr marL="914400" marR="0" indent="-160655" algn="l" rtl="0">
              <a:spcBef>
                <a:spcPts val="420"/>
              </a:spcBef>
              <a:buClr>
                <a:schemeClr val="accent2"/>
              </a:buClr>
              <a:buFont typeface="Noto Symbol"/>
              <a:buChar char="●"/>
              <a:defRPr sz="2100" b="0" i="0" u="none" strike="noStrike" cap="none" baseline="0">
                <a:solidFill>
                  <a:schemeClr val="dk1"/>
                </a:solidFill>
                <a:latin typeface="Merriweather"/>
                <a:ea typeface="Merriweather"/>
                <a:cs typeface="Merriweather"/>
                <a:sym typeface="Merriweather"/>
              </a:defRPr>
            </a:lvl3pPr>
            <a:lvl4pPr marL="1188720" marR="0" indent="-128269" algn="l" rtl="0">
              <a:spcBef>
                <a:spcPts val="400"/>
              </a:spcBef>
              <a:buClr>
                <a:schemeClr val="accent3"/>
              </a:buClr>
              <a:buFont typeface="Noto Symbol"/>
              <a:buChar char="●"/>
              <a:defRPr sz="2000" b="0" i="0" u="none" strike="noStrike" cap="none" baseline="0">
                <a:solidFill>
                  <a:schemeClr val="dk1"/>
                </a:solidFill>
                <a:latin typeface="Merriweather"/>
                <a:ea typeface="Merriweather"/>
                <a:cs typeface="Merriweather"/>
                <a:sym typeface="Merriweather"/>
              </a:defRPr>
            </a:lvl4pPr>
            <a:lvl5pPr marL="1463040" marR="0" indent="-135889" algn="l" rtl="0">
              <a:spcBef>
                <a:spcPts val="400"/>
              </a:spcBef>
              <a:buClr>
                <a:schemeClr val="accent4"/>
              </a:buClr>
              <a:buFont typeface="Noto Symbol"/>
              <a:buChar char="●"/>
              <a:defRPr sz="2000" b="0" i="0" u="none" strike="noStrike" cap="none" baseline="0">
                <a:solidFill>
                  <a:schemeClr val="dk1"/>
                </a:solidFill>
                <a:latin typeface="Merriweather"/>
                <a:ea typeface="Merriweather"/>
                <a:cs typeface="Merriweather"/>
                <a:sym typeface="Merriweather"/>
              </a:defRPr>
            </a:lvl5pPr>
            <a:lvl6pPr marL="1737360" marR="0" indent="-121920" algn="l" rtl="0">
              <a:spcBef>
                <a:spcPts val="360"/>
              </a:spcBef>
              <a:buClr>
                <a:schemeClr val="accent5"/>
              </a:buClr>
              <a:buFont typeface="Noto Symbol"/>
              <a:buChar char="●"/>
              <a:defRPr sz="1800" b="0" i="0" u="none" strike="noStrike" cap="none" baseline="0">
                <a:solidFill>
                  <a:schemeClr val="dk1"/>
                </a:solidFill>
                <a:latin typeface="Merriweather"/>
                <a:ea typeface="Merriweather"/>
                <a:cs typeface="Merriweather"/>
                <a:sym typeface="Merriweather"/>
              </a:defRPr>
            </a:lvl6pPr>
            <a:lvl7pPr marL="1920240" marR="0" indent="-111760" algn="l" rtl="0">
              <a:spcBef>
                <a:spcPts val="320"/>
              </a:spcBef>
              <a:buClr>
                <a:schemeClr val="accent6"/>
              </a:buClr>
              <a:buFont typeface="Noto Symbol"/>
              <a:buChar char="●"/>
              <a:defRPr sz="1600" b="0" i="0" u="none" strike="noStrike" cap="none" baseline="0">
                <a:solidFill>
                  <a:schemeClr val="dk1"/>
                </a:solidFill>
                <a:latin typeface="Merriweather"/>
                <a:ea typeface="Merriweather"/>
                <a:cs typeface="Merriweather"/>
                <a:sym typeface="Merriweather"/>
              </a:defRPr>
            </a:lvl7pPr>
            <a:lvl8pPr marL="2194560" marR="0" indent="-86360" algn="l" rtl="0">
              <a:spcBef>
                <a:spcPts val="320"/>
              </a:spcBef>
              <a:buClr>
                <a:schemeClr val="dk2"/>
              </a:buClr>
              <a:buFont typeface="Merriweather"/>
              <a:buChar char="•"/>
              <a:defRPr sz="1600" b="0" i="0" u="none" strike="noStrike" cap="none" baseline="0">
                <a:solidFill>
                  <a:schemeClr val="dk1"/>
                </a:solidFill>
                <a:latin typeface="Merriweather"/>
                <a:ea typeface="Merriweather"/>
                <a:cs typeface="Merriweather"/>
                <a:sym typeface="Merriweather"/>
              </a:defRPr>
            </a:lvl8pPr>
            <a:lvl9pPr marL="2468880" marR="0" indent="-93979" algn="l" rtl="0">
              <a:spcBef>
                <a:spcPts val="280"/>
              </a:spcBef>
              <a:buClr>
                <a:schemeClr val="dk2"/>
              </a:buClr>
              <a:buFont typeface="Merriweather"/>
              <a:buChar char="•"/>
              <a:defRPr sz="1400" b="0" i="0" u="none" strike="noStrike" cap="none" baseline="0">
                <a:solidFill>
                  <a:schemeClr val="dk1"/>
                </a:solidFill>
                <a:latin typeface="Merriweather"/>
                <a:ea typeface="Merriweather"/>
                <a:cs typeface="Merriweather"/>
                <a:sym typeface="Merriweather"/>
              </a:defRPr>
            </a:lvl9pPr>
          </a:lstStyle>
          <a:p>
            <a:endParaRPr/>
          </a:p>
        </p:txBody>
      </p:sp>
      <p:sp>
        <p:nvSpPr>
          <p:cNvPr id="13" name="Shape 13"/>
          <p:cNvSpPr txBox="1">
            <a:spLocks noGrp="1"/>
          </p:cNvSpPr>
          <p:nvPr>
            <p:ph type="dt" idx="10"/>
          </p:nvPr>
        </p:nvSpPr>
        <p:spPr>
          <a:xfrm>
            <a:off x="609601" y="6356351"/>
            <a:ext cx="2844799" cy="365125"/>
          </a:xfrm>
          <a:prstGeom prst="rect">
            <a:avLst/>
          </a:prstGeom>
          <a:noFill/>
          <a:ln>
            <a:noFill/>
          </a:ln>
        </p:spPr>
        <p:txBody>
          <a:bodyPr lIns="91425" tIns="91425" rIns="91425" bIns="91425" anchor="b" anchorCtr="0"/>
          <a:lstStyle>
            <a:lvl1pPr marL="0" marR="0" indent="0" algn="l" rtl="0">
              <a:spcBef>
                <a:spcPts val="0"/>
              </a:spcBef>
              <a:defRPr sz="1200" b="0" i="0" u="none" strike="noStrike" cap="none" baseline="0">
                <a:solidFill>
                  <a:srgbClr val="035C75"/>
                </a:solidFill>
                <a:latin typeface="Merriweather"/>
                <a:ea typeface="Merriweather"/>
                <a:cs typeface="Merriweather"/>
                <a:sym typeface="Merriweather"/>
              </a:defRPr>
            </a:lvl1pPr>
            <a:lvl2pPr marL="457200" marR="0" indent="0" algn="l" rtl="0">
              <a:spcBef>
                <a:spcPts val="0"/>
              </a:spcBef>
              <a:defRPr sz="1800" b="0" i="0" u="none" strike="noStrike" cap="none" baseline="0">
                <a:solidFill>
                  <a:schemeClr val="dk1"/>
                </a:solidFill>
                <a:latin typeface="Merriweather"/>
                <a:ea typeface="Merriweather"/>
                <a:cs typeface="Merriweather"/>
                <a:sym typeface="Merriweather"/>
              </a:defRPr>
            </a:lvl2pPr>
            <a:lvl3pPr marL="914400" marR="0" indent="0" algn="l" rtl="0">
              <a:spcBef>
                <a:spcPts val="0"/>
              </a:spcBef>
              <a:defRPr sz="1800" b="0" i="0" u="none" strike="noStrike" cap="none" baseline="0">
                <a:solidFill>
                  <a:schemeClr val="dk1"/>
                </a:solidFill>
                <a:latin typeface="Merriweather"/>
                <a:ea typeface="Merriweather"/>
                <a:cs typeface="Merriweather"/>
                <a:sym typeface="Merriweather"/>
              </a:defRPr>
            </a:lvl3pPr>
            <a:lvl4pPr marL="1371600" marR="0" indent="0" algn="l" rtl="0">
              <a:spcBef>
                <a:spcPts val="0"/>
              </a:spcBef>
              <a:defRPr sz="1800" b="0" i="0" u="none" strike="noStrike" cap="none" baseline="0">
                <a:solidFill>
                  <a:schemeClr val="dk1"/>
                </a:solidFill>
                <a:latin typeface="Merriweather"/>
                <a:ea typeface="Merriweather"/>
                <a:cs typeface="Merriweather"/>
                <a:sym typeface="Merriweather"/>
              </a:defRPr>
            </a:lvl4pPr>
            <a:lvl5pPr marL="1828800" marR="0" indent="0" algn="l" rtl="0">
              <a:spcBef>
                <a:spcPts val="0"/>
              </a:spcBef>
              <a:defRPr sz="1800" b="0" i="0" u="none" strike="noStrike" cap="none" baseline="0">
                <a:solidFill>
                  <a:schemeClr val="dk1"/>
                </a:solidFill>
                <a:latin typeface="Merriweather"/>
                <a:ea typeface="Merriweather"/>
                <a:cs typeface="Merriweather"/>
                <a:sym typeface="Merriweather"/>
              </a:defRPr>
            </a:lvl5pPr>
            <a:lvl6pPr marL="2286000" marR="0" indent="0" algn="l" rtl="0">
              <a:spcBef>
                <a:spcPts val="0"/>
              </a:spcBef>
              <a:defRPr sz="1800" b="0" i="0" u="none" strike="noStrike" cap="none" baseline="0">
                <a:solidFill>
                  <a:schemeClr val="dk1"/>
                </a:solidFill>
                <a:latin typeface="Merriweather"/>
                <a:ea typeface="Merriweather"/>
                <a:cs typeface="Merriweather"/>
                <a:sym typeface="Merriweather"/>
              </a:defRPr>
            </a:lvl6pPr>
            <a:lvl7pPr marL="2743200" marR="0" indent="0" algn="l" rtl="0">
              <a:spcBef>
                <a:spcPts val="0"/>
              </a:spcBef>
              <a:defRPr sz="1800" b="0" i="0" u="none" strike="noStrike" cap="none" baseline="0">
                <a:solidFill>
                  <a:schemeClr val="dk1"/>
                </a:solidFill>
                <a:latin typeface="Merriweather"/>
                <a:ea typeface="Merriweather"/>
                <a:cs typeface="Merriweather"/>
                <a:sym typeface="Merriweather"/>
              </a:defRPr>
            </a:lvl7pPr>
            <a:lvl8pPr marL="3200400" marR="0" indent="0" algn="l" rtl="0">
              <a:spcBef>
                <a:spcPts val="0"/>
              </a:spcBef>
              <a:defRPr sz="1800" b="0" i="0" u="none" strike="noStrike" cap="none" baseline="0">
                <a:solidFill>
                  <a:schemeClr val="dk1"/>
                </a:solidFill>
                <a:latin typeface="Merriweather"/>
                <a:ea typeface="Merriweather"/>
                <a:cs typeface="Merriweather"/>
                <a:sym typeface="Merriweather"/>
              </a:defRPr>
            </a:lvl8pPr>
            <a:lvl9pPr marL="3657600" marR="0" indent="0" algn="l" rtl="0">
              <a:spcBef>
                <a:spcPts val="0"/>
              </a:spcBef>
              <a:defRPr sz="1800" b="0" i="0" u="none" strike="noStrike" cap="none" baseline="0">
                <a:solidFill>
                  <a:schemeClr val="dk1"/>
                </a:solidFill>
                <a:latin typeface="Merriweather"/>
                <a:ea typeface="Merriweather"/>
                <a:cs typeface="Merriweather"/>
                <a:sym typeface="Merriweather"/>
              </a:defRPr>
            </a:lvl9pPr>
          </a:lstStyle>
          <a:p>
            <a:fld id="{2BC12960-A159-4A77-BF76-9469164438BD}" type="datetimeFigureOut">
              <a:rPr lang="en-US" smtClean="0"/>
              <a:t>10/5/2024</a:t>
            </a:fld>
            <a:endParaRPr lang="en-US"/>
          </a:p>
        </p:txBody>
      </p:sp>
      <p:sp>
        <p:nvSpPr>
          <p:cNvPr id="14" name="Shape 14"/>
          <p:cNvSpPr txBox="1">
            <a:spLocks noGrp="1"/>
          </p:cNvSpPr>
          <p:nvPr>
            <p:ph type="ftr" idx="11"/>
          </p:nvPr>
        </p:nvSpPr>
        <p:spPr>
          <a:xfrm>
            <a:off x="3556001" y="6356351"/>
            <a:ext cx="4470399" cy="365125"/>
          </a:xfrm>
          <a:prstGeom prst="rect">
            <a:avLst/>
          </a:prstGeom>
          <a:noFill/>
          <a:ln>
            <a:noFill/>
          </a:ln>
        </p:spPr>
        <p:txBody>
          <a:bodyPr lIns="91425" tIns="91425" rIns="91425" bIns="91425" anchor="b" anchorCtr="0"/>
          <a:lstStyle>
            <a:lvl1pPr marL="0" marR="0" indent="0" algn="l" rtl="0">
              <a:spcBef>
                <a:spcPts val="0"/>
              </a:spcBef>
              <a:defRPr sz="1200" b="0" i="0" u="none" strike="noStrike" cap="none" baseline="0">
                <a:solidFill>
                  <a:srgbClr val="035C75"/>
                </a:solidFill>
                <a:latin typeface="Merriweather"/>
                <a:ea typeface="Merriweather"/>
                <a:cs typeface="Merriweather"/>
                <a:sym typeface="Merriweather"/>
              </a:defRPr>
            </a:lvl1pPr>
            <a:lvl2pPr marL="457200" marR="0" indent="0" algn="l" rtl="0">
              <a:spcBef>
                <a:spcPts val="0"/>
              </a:spcBef>
              <a:defRPr sz="1800" b="0" i="0" u="none" strike="noStrike" cap="none" baseline="0">
                <a:solidFill>
                  <a:schemeClr val="dk1"/>
                </a:solidFill>
                <a:latin typeface="Merriweather"/>
                <a:ea typeface="Merriweather"/>
                <a:cs typeface="Merriweather"/>
                <a:sym typeface="Merriweather"/>
              </a:defRPr>
            </a:lvl2pPr>
            <a:lvl3pPr marL="914400" marR="0" indent="0" algn="l" rtl="0">
              <a:spcBef>
                <a:spcPts val="0"/>
              </a:spcBef>
              <a:defRPr sz="1800" b="0" i="0" u="none" strike="noStrike" cap="none" baseline="0">
                <a:solidFill>
                  <a:schemeClr val="dk1"/>
                </a:solidFill>
                <a:latin typeface="Merriweather"/>
                <a:ea typeface="Merriweather"/>
                <a:cs typeface="Merriweather"/>
                <a:sym typeface="Merriweather"/>
              </a:defRPr>
            </a:lvl3pPr>
            <a:lvl4pPr marL="1371600" marR="0" indent="0" algn="l" rtl="0">
              <a:spcBef>
                <a:spcPts val="0"/>
              </a:spcBef>
              <a:defRPr sz="1800" b="0" i="0" u="none" strike="noStrike" cap="none" baseline="0">
                <a:solidFill>
                  <a:schemeClr val="dk1"/>
                </a:solidFill>
                <a:latin typeface="Merriweather"/>
                <a:ea typeface="Merriweather"/>
                <a:cs typeface="Merriweather"/>
                <a:sym typeface="Merriweather"/>
              </a:defRPr>
            </a:lvl4pPr>
            <a:lvl5pPr marL="1828800" marR="0" indent="0" algn="l" rtl="0">
              <a:spcBef>
                <a:spcPts val="0"/>
              </a:spcBef>
              <a:defRPr sz="1800" b="0" i="0" u="none" strike="noStrike" cap="none" baseline="0">
                <a:solidFill>
                  <a:schemeClr val="dk1"/>
                </a:solidFill>
                <a:latin typeface="Merriweather"/>
                <a:ea typeface="Merriweather"/>
                <a:cs typeface="Merriweather"/>
                <a:sym typeface="Merriweather"/>
              </a:defRPr>
            </a:lvl5pPr>
            <a:lvl6pPr marL="2286000" marR="0" indent="0" algn="l" rtl="0">
              <a:spcBef>
                <a:spcPts val="0"/>
              </a:spcBef>
              <a:defRPr sz="1800" b="0" i="0" u="none" strike="noStrike" cap="none" baseline="0">
                <a:solidFill>
                  <a:schemeClr val="dk1"/>
                </a:solidFill>
                <a:latin typeface="Merriweather"/>
                <a:ea typeface="Merriweather"/>
                <a:cs typeface="Merriweather"/>
                <a:sym typeface="Merriweather"/>
              </a:defRPr>
            </a:lvl6pPr>
            <a:lvl7pPr marL="2743200" marR="0" indent="0" algn="l" rtl="0">
              <a:spcBef>
                <a:spcPts val="0"/>
              </a:spcBef>
              <a:defRPr sz="1800" b="0" i="0" u="none" strike="noStrike" cap="none" baseline="0">
                <a:solidFill>
                  <a:schemeClr val="dk1"/>
                </a:solidFill>
                <a:latin typeface="Merriweather"/>
                <a:ea typeface="Merriweather"/>
                <a:cs typeface="Merriweather"/>
                <a:sym typeface="Merriweather"/>
              </a:defRPr>
            </a:lvl7pPr>
            <a:lvl8pPr marL="3200400" marR="0" indent="0" algn="l" rtl="0">
              <a:spcBef>
                <a:spcPts val="0"/>
              </a:spcBef>
              <a:defRPr sz="1800" b="0" i="0" u="none" strike="noStrike" cap="none" baseline="0">
                <a:solidFill>
                  <a:schemeClr val="dk1"/>
                </a:solidFill>
                <a:latin typeface="Merriweather"/>
                <a:ea typeface="Merriweather"/>
                <a:cs typeface="Merriweather"/>
                <a:sym typeface="Merriweather"/>
              </a:defRPr>
            </a:lvl8pPr>
            <a:lvl9pPr marL="3657600" marR="0" indent="0" algn="l" rtl="0">
              <a:spcBef>
                <a:spcPts val="0"/>
              </a:spcBef>
              <a:defRPr sz="1800" b="0" i="0" u="none" strike="noStrike" cap="none" baseline="0">
                <a:solidFill>
                  <a:schemeClr val="dk1"/>
                </a:solidFill>
                <a:latin typeface="Merriweather"/>
                <a:ea typeface="Merriweather"/>
                <a:cs typeface="Merriweather"/>
                <a:sym typeface="Merriweather"/>
              </a:defRPr>
            </a:lvl9pPr>
          </a:lstStyle>
          <a:p>
            <a:endParaRPr lang="en-US"/>
          </a:p>
        </p:txBody>
      </p:sp>
      <p:sp>
        <p:nvSpPr>
          <p:cNvPr id="15" name="Shape 15"/>
          <p:cNvSpPr txBox="1">
            <a:spLocks noGrp="1"/>
          </p:cNvSpPr>
          <p:nvPr>
            <p:ph type="sldNum" idx="12"/>
          </p:nvPr>
        </p:nvSpPr>
        <p:spPr>
          <a:xfrm>
            <a:off x="10566400" y="6356351"/>
            <a:ext cx="1016000" cy="365125"/>
          </a:xfrm>
          <a:prstGeom prst="rect">
            <a:avLst/>
          </a:prstGeom>
          <a:noFill/>
          <a:ln>
            <a:noFill/>
          </a:ln>
        </p:spPr>
        <p:txBody>
          <a:bodyPr lIns="0" tIns="0" rIns="0" bIns="0" anchor="b" anchorCtr="0">
            <a:noAutofit/>
          </a:bodyPr>
          <a:lstStyle/>
          <a:p>
            <a:fld id="{21268A3D-2C5B-4CBF-A5AE-F59D8FAE4EBC}" type="slidenum">
              <a:rPr lang="en-US" smtClean="0"/>
              <a:t>‹#›</a:t>
            </a:fld>
            <a:endParaRPr lang="en-US"/>
          </a:p>
        </p:txBody>
      </p:sp>
      <p:grpSp>
        <p:nvGrpSpPr>
          <p:cNvPr id="16" name="Shape 16"/>
          <p:cNvGrpSpPr/>
          <p:nvPr/>
        </p:nvGrpSpPr>
        <p:grpSpPr>
          <a:xfrm>
            <a:off x="-39058" y="-16113"/>
            <a:ext cx="12264340" cy="1086266"/>
            <a:chOff x="-29322" y="-1971"/>
            <a:chExt cx="9198255" cy="1086266"/>
          </a:xfrm>
        </p:grpSpPr>
        <p:sp>
          <p:nvSpPr>
            <p:cNvPr id="17" name="Shape 17"/>
            <p:cNvSpPr/>
            <p:nvPr/>
          </p:nvSpPr>
          <p:spPr>
            <a:xfrm rot="-164308">
              <a:off x="-19044" y="216549"/>
              <a:ext cx="9163050" cy="649223"/>
            </a:xfrm>
            <a:custGeom>
              <a:avLst/>
              <a:gdLst/>
              <a:ahLst/>
              <a:cxnLst/>
              <a:rect l="0" t="0" r="0" b="0"/>
              <a:pathLst>
                <a:path w="120000" h="120000" extrusionOk="0">
                  <a:moveTo>
                    <a:pt x="0" y="109876"/>
                  </a:moveTo>
                  <a:cubicBezTo>
                    <a:pt x="5862" y="83943"/>
                    <a:pt x="19189" y="31279"/>
                    <a:pt x="33430" y="32075"/>
                  </a:cubicBezTo>
                  <a:cubicBezTo>
                    <a:pt x="47671" y="32872"/>
                    <a:pt x="71018" y="120000"/>
                    <a:pt x="85446" y="114654"/>
                  </a:cubicBezTo>
                  <a:cubicBezTo>
                    <a:pt x="99875" y="109308"/>
                    <a:pt x="112806" y="23886"/>
                    <a:pt x="120000" y="0"/>
                  </a:cubicBezTo>
                </a:path>
              </a:pathLst>
            </a:custGeom>
            <a:noFill/>
            <a:ln w="10775" cap="flat" cmpd="sng">
              <a:solidFill>
                <a:srgbClr val="09B6BE"/>
              </a:solidFill>
              <a:prstDash val="solid"/>
              <a:round/>
              <a:headEnd type="none" w="med" len="med"/>
              <a:tailEnd type="none" w="med" len="med"/>
            </a:ln>
          </p:spPr>
          <p:txBody>
            <a:bodyPr lIns="91425" tIns="45700" rIns="91425" bIns="45700" anchor="t" anchorCtr="0">
              <a:noAutofit/>
            </a:bodyPr>
            <a:lstStyle/>
            <a:p>
              <a:pPr defTabSz="914400"/>
              <a:endParaRPr sz="1800" kern="0">
                <a:solidFill>
                  <a:srgbClr val="000000"/>
                </a:solidFill>
                <a:latin typeface="Merriweather"/>
                <a:ea typeface="Merriweather"/>
                <a:cs typeface="Merriweather"/>
                <a:sym typeface="Merriweather"/>
                <a:rtl val="0"/>
              </a:endParaRPr>
            </a:p>
          </p:txBody>
        </p:sp>
        <p:sp>
          <p:nvSpPr>
            <p:cNvPr id="18" name="Shape 18"/>
            <p:cNvSpPr/>
            <p:nvPr/>
          </p:nvSpPr>
          <p:spPr>
            <a:xfrm rot="-164308">
              <a:off x="-14309" y="290002"/>
              <a:ext cx="9175812" cy="530351"/>
            </a:xfrm>
            <a:custGeom>
              <a:avLst/>
              <a:gdLst/>
              <a:ahLst/>
              <a:cxnLst/>
              <a:rect l="0" t="0" r="0" b="0"/>
              <a:pathLst>
                <a:path w="120000" h="120000" extrusionOk="0">
                  <a:moveTo>
                    <a:pt x="0" y="102857"/>
                  </a:moveTo>
                  <a:cubicBezTo>
                    <a:pt x="5681" y="90913"/>
                    <a:pt x="19791" y="30070"/>
                    <a:pt x="34089" y="32037"/>
                  </a:cubicBezTo>
                  <a:cubicBezTo>
                    <a:pt x="48387" y="34004"/>
                    <a:pt x="71467" y="120000"/>
                    <a:pt x="85785" y="114660"/>
                  </a:cubicBezTo>
                  <a:cubicBezTo>
                    <a:pt x="100104" y="109320"/>
                    <a:pt x="112882" y="23887"/>
                    <a:pt x="120000" y="0"/>
                  </a:cubicBezTo>
                </a:path>
              </a:pathLst>
            </a:custGeom>
            <a:noFill/>
            <a:ln w="9525" cap="flat" cmpd="sng">
              <a:solidFill>
                <a:schemeClr val="accent4"/>
              </a:solidFill>
              <a:prstDash val="solid"/>
              <a:round/>
              <a:headEnd type="none" w="med" len="med"/>
              <a:tailEnd type="none" w="med" len="med"/>
            </a:ln>
          </p:spPr>
          <p:txBody>
            <a:bodyPr lIns="91425" tIns="45700" rIns="91425" bIns="45700" anchor="t" anchorCtr="0">
              <a:noAutofit/>
            </a:bodyPr>
            <a:lstStyle/>
            <a:p>
              <a:pPr defTabSz="914400"/>
              <a:endParaRPr sz="1800" kern="0">
                <a:solidFill>
                  <a:srgbClr val="000000"/>
                </a:solidFill>
                <a:latin typeface="Merriweather"/>
                <a:ea typeface="Merriweather"/>
                <a:cs typeface="Merriweather"/>
                <a:sym typeface="Merriweather"/>
                <a:rtl val="0"/>
              </a:endParaRPr>
            </a:p>
          </p:txBody>
        </p:sp>
      </p:grpSp>
    </p:spTree>
    <p:extLst>
      <p:ext uri="{BB962C8B-B14F-4D97-AF65-F5344CB8AC3E}">
        <p14:creationId xmlns:p14="http://schemas.microsoft.com/office/powerpoint/2010/main" val="4132928686"/>
      </p:ext>
    </p:extLst>
  </p:cSld>
  <p:clrMap bg1="lt1" tx1="dk1" bg2="dk2" tx2="lt2" accent1="accent1" accent2="accent2" accent3="accent3" accent4="accent4" accent5="accent5" accent6="accent6" hlink="hlink" folHlink="folHlink"/>
  <p:sldLayoutIdLst>
    <p:sldLayoutId id="2147483695" r:id="rId1"/>
    <p:sldLayoutId id="2147483698" r:id="rId2"/>
    <p:sldLayoutId id="2147483699" r:id="rId3"/>
    <p:sldLayoutId id="2147483700" r:id="rId4"/>
    <p:sldLayoutId id="2147483701" r:id="rId5"/>
    <p:sldLayoutId id="2147483702" r:id="rId6"/>
    <p:sldLayoutId id="2147483703" r:id="rId7"/>
    <p:sldLayoutId id="2147483704" r:id="rId8"/>
    <p:sldLayoutId id="2147483706" r:id="rId9"/>
    <p:sldLayoutId id="2147483721" r:id="rId10"/>
    <p:sldLayoutId id="2147483722" r:id="rId11"/>
    <p:sldLayoutId id="2147483723" r:id="rId12"/>
    <p:sldLayoutId id="2147483724" r:id="rId13"/>
    <p:sldLayoutId id="2147483725" r:id="rId14"/>
  </p:sldLayoutIdLst>
  <p:txStyles>
    <p:title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the-ntg.org/publications-2/examining-adults-with-neuroatypical-conditions-for-mci%2Fdementia-during-cognitive-impairment-assessments%3A-report-of-the-neuroatypical-conditions-expert-consultative-panel" TargetMode="External"/><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hyperlink" Target="https://link.springer.com/book/10.1007/978-3-319-61720-6" TargetMode="External"/><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hyperlink" Target="https://www.the-ntg.org/ntg-edsd" TargetMode="Externa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tags" Target="../tags/tag1.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image" Target="../media/image21.jpeg"/><Relationship Id="rId18" Type="http://schemas.openxmlformats.org/officeDocument/2006/relationships/image" Target="../media/image26.png"/><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1.xml"/><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5" Type="http://schemas.openxmlformats.org/officeDocument/2006/relationships/image" Target="../media/image23.pn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 Id="rId14" Type="http://schemas.openxmlformats.org/officeDocument/2006/relationships/image" Target="../media/image22.gif"/></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3.jpeg"/><Relationship Id="rId4" Type="http://schemas.openxmlformats.org/officeDocument/2006/relationships/image" Target="../media/image62.jpe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hyperlink" Target="mailto:sethkeller@aol.com" TargetMode="External"/><Relationship Id="rId4" Type="http://schemas.openxmlformats.org/officeDocument/2006/relationships/image" Target="../media/image85.png"/><Relationship Id="rId9" Type="http://schemas.openxmlformats.org/officeDocument/2006/relationships/image" Target="../media/image89.jpg"/></Relationships>
</file>

<file path=ppt/slides/_rels/slide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CF957-C5A7-AD43-B674-5A5DD233EF5E}"/>
              </a:ext>
            </a:extLst>
          </p:cNvPr>
          <p:cNvSpPr>
            <a:spLocks noGrp="1"/>
          </p:cNvSpPr>
          <p:nvPr>
            <p:ph type="ctrTitle"/>
          </p:nvPr>
        </p:nvSpPr>
        <p:spPr>
          <a:xfrm>
            <a:off x="82832" y="166156"/>
            <a:ext cx="11803358" cy="2262781"/>
          </a:xfrm>
        </p:spPr>
        <p:txBody>
          <a:bodyPr>
            <a:normAutofit/>
          </a:bodyPr>
          <a:lstStyle/>
          <a:p>
            <a:pPr algn="ctr"/>
            <a:r>
              <a:rPr lang="en-US" sz="4000" b="1" dirty="0"/>
              <a:t>Aging Individuals with IDD and Dementia</a:t>
            </a:r>
            <a:r>
              <a:rPr lang="en-US" sz="2000" dirty="0"/>
              <a:t> </a:t>
            </a:r>
            <a:br>
              <a:rPr lang="en-US" sz="2000" dirty="0"/>
            </a:br>
            <a:br>
              <a:rPr lang="en-US" sz="2000" dirty="0"/>
            </a:br>
            <a:endParaRPr lang="en-US" sz="2000" dirty="0"/>
          </a:p>
        </p:txBody>
      </p:sp>
      <p:sp>
        <p:nvSpPr>
          <p:cNvPr id="6" name="TextBox 5">
            <a:extLst>
              <a:ext uri="{FF2B5EF4-FFF2-40B4-BE49-F238E27FC236}">
                <a16:creationId xmlns:a16="http://schemas.microsoft.com/office/drawing/2014/main" id="{E4337B80-9716-C0F3-16D5-C05AB2E067F1}"/>
              </a:ext>
            </a:extLst>
          </p:cNvPr>
          <p:cNvSpPr txBox="1"/>
          <p:nvPr/>
        </p:nvSpPr>
        <p:spPr>
          <a:xfrm>
            <a:off x="4188556" y="3021715"/>
            <a:ext cx="4531690" cy="1569660"/>
          </a:xfrm>
          <a:prstGeom prst="rect">
            <a:avLst/>
          </a:prstGeom>
          <a:noFill/>
        </p:spPr>
        <p:txBody>
          <a:bodyPr wrap="none" rtlCol="0">
            <a:spAutoFit/>
          </a:bodyPr>
          <a:lstStyle/>
          <a:p>
            <a:r>
              <a:rPr lang="en-US" sz="2400" dirty="0"/>
              <a:t>Seth M. Keller, MD, FAAN</a:t>
            </a:r>
          </a:p>
          <a:p>
            <a:r>
              <a:rPr lang="en-US" sz="2400" dirty="0"/>
              <a:t>Co-President NTG</a:t>
            </a:r>
            <a:br>
              <a:rPr lang="en-US" sz="2400" dirty="0"/>
            </a:br>
            <a:r>
              <a:rPr lang="en-US" sz="2400" dirty="0"/>
              <a:t>Past President AADMD</a:t>
            </a:r>
          </a:p>
          <a:p>
            <a:r>
              <a:rPr lang="en-US" sz="2400" dirty="0"/>
              <a:t>Founder Adult IDD Section AAN</a:t>
            </a:r>
          </a:p>
        </p:txBody>
      </p:sp>
      <p:pic>
        <p:nvPicPr>
          <p:cNvPr id="7" name="Picture 6">
            <a:extLst>
              <a:ext uri="{FF2B5EF4-FFF2-40B4-BE49-F238E27FC236}">
                <a16:creationId xmlns:a16="http://schemas.microsoft.com/office/drawing/2014/main" id="{BAF5C46D-8500-4797-DC95-D2547A78EB46}"/>
              </a:ext>
            </a:extLst>
          </p:cNvPr>
          <p:cNvPicPr>
            <a:picLocks noChangeAspect="1"/>
          </p:cNvPicPr>
          <p:nvPr/>
        </p:nvPicPr>
        <p:blipFill>
          <a:blip r:embed="rId2"/>
          <a:stretch>
            <a:fillRect/>
          </a:stretch>
        </p:blipFill>
        <p:spPr>
          <a:xfrm>
            <a:off x="957778" y="5131021"/>
            <a:ext cx="2251939" cy="1429422"/>
          </a:xfrm>
          <a:prstGeom prst="rect">
            <a:avLst/>
          </a:prstGeom>
        </p:spPr>
      </p:pic>
      <p:pic>
        <p:nvPicPr>
          <p:cNvPr id="8" name="Picture 7">
            <a:extLst>
              <a:ext uri="{FF2B5EF4-FFF2-40B4-BE49-F238E27FC236}">
                <a16:creationId xmlns:a16="http://schemas.microsoft.com/office/drawing/2014/main" id="{B42A16B7-A8A8-DA3C-0623-129264499C6B}"/>
              </a:ext>
            </a:extLst>
          </p:cNvPr>
          <p:cNvPicPr>
            <a:picLocks noChangeAspect="1"/>
          </p:cNvPicPr>
          <p:nvPr/>
        </p:nvPicPr>
        <p:blipFill>
          <a:blip r:embed="rId3"/>
          <a:stretch>
            <a:fillRect/>
          </a:stretch>
        </p:blipFill>
        <p:spPr>
          <a:xfrm>
            <a:off x="4429484" y="5273364"/>
            <a:ext cx="3333032" cy="984576"/>
          </a:xfrm>
          <a:prstGeom prst="rect">
            <a:avLst/>
          </a:prstGeom>
        </p:spPr>
      </p:pic>
      <p:pic>
        <p:nvPicPr>
          <p:cNvPr id="3" name="Picture 2">
            <a:extLst>
              <a:ext uri="{FF2B5EF4-FFF2-40B4-BE49-F238E27FC236}">
                <a16:creationId xmlns:a16="http://schemas.microsoft.com/office/drawing/2014/main" id="{63342CA4-469A-0FFB-A114-FCA2BA114847}"/>
              </a:ext>
            </a:extLst>
          </p:cNvPr>
          <p:cNvPicPr>
            <a:picLocks noChangeAspect="1"/>
          </p:cNvPicPr>
          <p:nvPr/>
        </p:nvPicPr>
        <p:blipFill>
          <a:blip r:embed="rId4"/>
          <a:stretch>
            <a:fillRect/>
          </a:stretch>
        </p:blipFill>
        <p:spPr>
          <a:xfrm>
            <a:off x="846945" y="2698760"/>
            <a:ext cx="2837092" cy="1892615"/>
          </a:xfrm>
          <a:prstGeom prst="rect">
            <a:avLst/>
          </a:prstGeom>
          <a:effectLst>
            <a:softEdge rad="76200"/>
          </a:effectLst>
        </p:spPr>
      </p:pic>
      <p:pic>
        <p:nvPicPr>
          <p:cNvPr id="5" name="Picture 4">
            <a:extLst>
              <a:ext uri="{FF2B5EF4-FFF2-40B4-BE49-F238E27FC236}">
                <a16:creationId xmlns:a16="http://schemas.microsoft.com/office/drawing/2014/main" id="{A7E601DF-8570-9597-0E9A-BA33BD4C652F}"/>
              </a:ext>
            </a:extLst>
          </p:cNvPr>
          <p:cNvPicPr>
            <a:picLocks noChangeAspect="1"/>
          </p:cNvPicPr>
          <p:nvPr/>
        </p:nvPicPr>
        <p:blipFill>
          <a:blip r:embed="rId5"/>
          <a:stretch>
            <a:fillRect/>
          </a:stretch>
        </p:blipFill>
        <p:spPr>
          <a:xfrm>
            <a:off x="9445345" y="1928018"/>
            <a:ext cx="2002585" cy="3001963"/>
          </a:xfrm>
          <a:prstGeom prst="rect">
            <a:avLst/>
          </a:prstGeom>
          <a:effectLst>
            <a:softEdge rad="76200"/>
          </a:effectLst>
        </p:spPr>
      </p:pic>
      <p:pic>
        <p:nvPicPr>
          <p:cNvPr id="9" name="Picture 8">
            <a:extLst>
              <a:ext uri="{FF2B5EF4-FFF2-40B4-BE49-F238E27FC236}">
                <a16:creationId xmlns:a16="http://schemas.microsoft.com/office/drawing/2014/main" id="{55628518-BABC-0F58-7B8E-A1263144A557}"/>
              </a:ext>
            </a:extLst>
          </p:cNvPr>
          <p:cNvPicPr>
            <a:picLocks noChangeAspect="1"/>
          </p:cNvPicPr>
          <p:nvPr/>
        </p:nvPicPr>
        <p:blipFill>
          <a:blip r:embed="rId6"/>
          <a:stretch>
            <a:fillRect/>
          </a:stretch>
        </p:blipFill>
        <p:spPr>
          <a:xfrm>
            <a:off x="8881126" y="5182461"/>
            <a:ext cx="1657782" cy="1075479"/>
          </a:xfrm>
          <a:prstGeom prst="rect">
            <a:avLst/>
          </a:prstGeom>
        </p:spPr>
      </p:pic>
      <p:sp>
        <p:nvSpPr>
          <p:cNvPr id="4" name="TextBox 3">
            <a:extLst>
              <a:ext uri="{FF2B5EF4-FFF2-40B4-BE49-F238E27FC236}">
                <a16:creationId xmlns:a16="http://schemas.microsoft.com/office/drawing/2014/main" id="{DD797AD5-1756-5BC6-5012-CC40AB1A8FA8}"/>
              </a:ext>
            </a:extLst>
          </p:cNvPr>
          <p:cNvSpPr txBox="1"/>
          <p:nvPr/>
        </p:nvSpPr>
        <p:spPr>
          <a:xfrm>
            <a:off x="4377559" y="2081048"/>
            <a:ext cx="2648482" cy="461665"/>
          </a:xfrm>
          <a:prstGeom prst="rect">
            <a:avLst/>
          </a:prstGeom>
          <a:noFill/>
        </p:spPr>
        <p:txBody>
          <a:bodyPr wrap="none" rtlCol="0">
            <a:spAutoFit/>
          </a:bodyPr>
          <a:lstStyle/>
          <a:p>
            <a:r>
              <a:rPr lang="en-US" sz="2400" b="1" dirty="0"/>
              <a:t>October 15, 2024</a:t>
            </a:r>
          </a:p>
        </p:txBody>
      </p:sp>
    </p:spTree>
    <p:extLst>
      <p:ext uri="{BB962C8B-B14F-4D97-AF65-F5344CB8AC3E}">
        <p14:creationId xmlns:p14="http://schemas.microsoft.com/office/powerpoint/2010/main" val="4170518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A4B20A7C-28A6-DC8A-4BEC-E551EE508203}"/>
              </a:ext>
            </a:extLst>
          </p:cNvPr>
          <p:cNvSpPr>
            <a:spLocks noChangeArrowheads="1"/>
          </p:cNvSpPr>
          <p:nvPr/>
        </p:nvSpPr>
        <p:spPr bwMode="auto">
          <a:xfrm>
            <a:off x="6545263" y="3367088"/>
            <a:ext cx="1219200" cy="838200"/>
          </a:xfrm>
          <a:prstGeom prst="rect">
            <a:avLst/>
          </a:prstGeom>
          <a:solidFill>
            <a:srgbClr val="FFFF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FFFF"/>
            </a:extrusionClr>
            <a:contourClr>
              <a:srgbClr val="FFFFFF"/>
            </a:contourClr>
          </a:sp3d>
        </p:spPr>
        <p:txBody>
          <a:bodyP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2531" name="Freeform 3">
            <a:extLst>
              <a:ext uri="{FF2B5EF4-FFF2-40B4-BE49-F238E27FC236}">
                <a16:creationId xmlns:a16="http://schemas.microsoft.com/office/drawing/2014/main" id="{7CF27895-159C-6456-92F0-F7FE98F5CF12}"/>
              </a:ext>
            </a:extLst>
          </p:cNvPr>
          <p:cNvSpPr>
            <a:spLocks/>
          </p:cNvSpPr>
          <p:nvPr/>
        </p:nvSpPr>
        <p:spPr bwMode="auto">
          <a:xfrm>
            <a:off x="2438400" y="738188"/>
            <a:ext cx="7315200" cy="2214562"/>
          </a:xfrm>
          <a:custGeom>
            <a:avLst/>
            <a:gdLst>
              <a:gd name="T0" fmla="*/ 2147483646 w 10296"/>
              <a:gd name="T1" fmla="*/ 2147483646 h 3147"/>
              <a:gd name="T2" fmla="*/ 2147483646 w 10296"/>
              <a:gd name="T3" fmla="*/ 2147483646 h 3147"/>
              <a:gd name="T4" fmla="*/ 2147483646 w 10296"/>
              <a:gd name="T5" fmla="*/ 2147483646 h 3147"/>
              <a:gd name="T6" fmla="*/ 2147483646 w 10296"/>
              <a:gd name="T7" fmla="*/ 2147483646 h 3147"/>
              <a:gd name="T8" fmla="*/ 2147483646 w 10296"/>
              <a:gd name="T9" fmla="*/ 2147483646 h 3147"/>
              <a:gd name="T10" fmla="*/ 2147483646 w 10296"/>
              <a:gd name="T11" fmla="*/ 2147483646 h 3147"/>
              <a:gd name="T12" fmla="*/ 2147483646 w 10296"/>
              <a:gd name="T13" fmla="*/ 2147483646 h 3147"/>
              <a:gd name="T14" fmla="*/ 2147483646 w 10296"/>
              <a:gd name="T15" fmla="*/ 2147483646 h 3147"/>
              <a:gd name="T16" fmla="*/ 2147483646 w 10296"/>
              <a:gd name="T17" fmla="*/ 2147483646 h 3147"/>
              <a:gd name="T18" fmla="*/ 2147483646 w 10296"/>
              <a:gd name="T19" fmla="*/ 2147483646 h 3147"/>
              <a:gd name="T20" fmla="*/ 2147483646 w 10296"/>
              <a:gd name="T21" fmla="*/ 2147483646 h 3147"/>
              <a:gd name="T22" fmla="*/ 2147483646 w 10296"/>
              <a:gd name="T23" fmla="*/ 2147483646 h 3147"/>
              <a:gd name="T24" fmla="*/ 2147483646 w 10296"/>
              <a:gd name="T25" fmla="*/ 2147483646 h 3147"/>
              <a:gd name="T26" fmla="*/ 2147483646 w 10296"/>
              <a:gd name="T27" fmla="*/ 2147483646 h 3147"/>
              <a:gd name="T28" fmla="*/ 2147483646 w 10296"/>
              <a:gd name="T29" fmla="*/ 2147483646 h 3147"/>
              <a:gd name="T30" fmla="*/ 2147483646 w 10296"/>
              <a:gd name="T31" fmla="*/ 2147483646 h 3147"/>
              <a:gd name="T32" fmla="*/ 2147483646 w 10296"/>
              <a:gd name="T33" fmla="*/ 2147483646 h 3147"/>
              <a:gd name="T34" fmla="*/ 2147483646 w 10296"/>
              <a:gd name="T35" fmla="*/ 2147483646 h 3147"/>
              <a:gd name="T36" fmla="*/ 2147483646 w 10296"/>
              <a:gd name="T37" fmla="*/ 2147483646 h 3147"/>
              <a:gd name="T38" fmla="*/ 2147483646 w 10296"/>
              <a:gd name="T39" fmla="*/ 2147483646 h 3147"/>
              <a:gd name="T40" fmla="*/ 2147483646 w 10296"/>
              <a:gd name="T41" fmla="*/ 2147483646 h 3147"/>
              <a:gd name="T42" fmla="*/ 2147483646 w 10296"/>
              <a:gd name="T43" fmla="*/ 2147483646 h 3147"/>
              <a:gd name="T44" fmla="*/ 2147483646 w 10296"/>
              <a:gd name="T45" fmla="*/ 2147483646 h 3147"/>
              <a:gd name="T46" fmla="*/ 2147483646 w 10296"/>
              <a:gd name="T47" fmla="*/ 2147483646 h 3147"/>
              <a:gd name="T48" fmla="*/ 2147483646 w 10296"/>
              <a:gd name="T49" fmla="*/ 2147483646 h 3147"/>
              <a:gd name="T50" fmla="*/ 2147483646 w 10296"/>
              <a:gd name="T51" fmla="*/ 0 h 3147"/>
              <a:gd name="T52" fmla="*/ 2147483646 w 10296"/>
              <a:gd name="T53" fmla="*/ 2147483646 h 3147"/>
              <a:gd name="T54" fmla="*/ 2147483646 w 10296"/>
              <a:gd name="T55" fmla="*/ 2147483646 h 3147"/>
              <a:gd name="T56" fmla="*/ 2147483646 w 10296"/>
              <a:gd name="T57" fmla="*/ 2147483646 h 3147"/>
              <a:gd name="T58" fmla="*/ 2147483646 w 10296"/>
              <a:gd name="T59" fmla="*/ 2147483646 h 3147"/>
              <a:gd name="T60" fmla="*/ 2147483646 w 10296"/>
              <a:gd name="T61" fmla="*/ 2147483646 h 3147"/>
              <a:gd name="T62" fmla="*/ 2147483646 w 10296"/>
              <a:gd name="T63" fmla="*/ 2147483646 h 3147"/>
              <a:gd name="T64" fmla="*/ 2147483646 w 10296"/>
              <a:gd name="T65" fmla="*/ 2147483646 h 3147"/>
              <a:gd name="T66" fmla="*/ 2147483646 w 10296"/>
              <a:gd name="T67" fmla="*/ 2147483646 h 3147"/>
              <a:gd name="T68" fmla="*/ 2147483646 w 10296"/>
              <a:gd name="T69" fmla="*/ 2147483646 h 3147"/>
              <a:gd name="T70" fmla="*/ 2147483646 w 10296"/>
              <a:gd name="T71" fmla="*/ 2147483646 h 3147"/>
              <a:gd name="T72" fmla="*/ 2147483646 w 10296"/>
              <a:gd name="T73" fmla="*/ 2147483646 h 3147"/>
              <a:gd name="T74" fmla="*/ 2147483646 w 10296"/>
              <a:gd name="T75" fmla="*/ 2147483646 h 3147"/>
              <a:gd name="T76" fmla="*/ 2147483646 w 10296"/>
              <a:gd name="T77" fmla="*/ 2147483646 h 3147"/>
              <a:gd name="T78" fmla="*/ 2147483646 w 10296"/>
              <a:gd name="T79" fmla="*/ 2147483646 h 3147"/>
              <a:gd name="T80" fmla="*/ 2147483646 w 10296"/>
              <a:gd name="T81" fmla="*/ 2147483646 h 3147"/>
              <a:gd name="T82" fmla="*/ 2147483646 w 10296"/>
              <a:gd name="T83" fmla="*/ 2147483646 h 3147"/>
              <a:gd name="T84" fmla="*/ 2147483646 w 10296"/>
              <a:gd name="T85" fmla="*/ 2147483646 h 3147"/>
              <a:gd name="T86" fmla="*/ 2147483646 w 10296"/>
              <a:gd name="T87" fmla="*/ 2147483646 h 3147"/>
              <a:gd name="T88" fmla="*/ 2147483646 w 10296"/>
              <a:gd name="T89" fmla="*/ 2147483646 h 3147"/>
              <a:gd name="T90" fmla="*/ 2147483646 w 10296"/>
              <a:gd name="T91" fmla="*/ 2147483646 h 3147"/>
              <a:gd name="T92" fmla="*/ 2147483646 w 10296"/>
              <a:gd name="T93" fmla="*/ 2147483646 h 3147"/>
              <a:gd name="T94" fmla="*/ 2147483646 w 10296"/>
              <a:gd name="T95" fmla="*/ 2147483646 h 3147"/>
              <a:gd name="T96" fmla="*/ 2147483646 w 10296"/>
              <a:gd name="T97" fmla="*/ 2147483646 h 3147"/>
              <a:gd name="T98" fmla="*/ 2147483646 w 10296"/>
              <a:gd name="T99" fmla="*/ 2147483646 h 3147"/>
              <a:gd name="T100" fmla="*/ 2147483646 w 10296"/>
              <a:gd name="T101" fmla="*/ 2147483646 h 3147"/>
              <a:gd name="T102" fmla="*/ 2147483646 w 10296"/>
              <a:gd name="T103" fmla="*/ 2147483646 h 3147"/>
              <a:gd name="T104" fmla="*/ 2147483646 w 10296"/>
              <a:gd name="T105" fmla="*/ 2147483646 h 3147"/>
              <a:gd name="T106" fmla="*/ 2147483646 w 10296"/>
              <a:gd name="T107" fmla="*/ 2147483646 h 3147"/>
              <a:gd name="T108" fmla="*/ 2147483646 w 10296"/>
              <a:gd name="T109" fmla="*/ 2147483646 h 3147"/>
              <a:gd name="T110" fmla="*/ 2147483646 w 10296"/>
              <a:gd name="T111" fmla="*/ 2147483646 h 3147"/>
              <a:gd name="T112" fmla="*/ 2147483646 w 10296"/>
              <a:gd name="T113" fmla="*/ 2147483646 h 3147"/>
              <a:gd name="T114" fmla="*/ 2147483646 w 10296"/>
              <a:gd name="T115" fmla="*/ 2147483646 h 3147"/>
              <a:gd name="T116" fmla="*/ 2147483646 w 10296"/>
              <a:gd name="T117" fmla="*/ 2147483646 h 314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296"/>
              <a:gd name="T178" fmla="*/ 0 h 3147"/>
              <a:gd name="T179" fmla="*/ 10296 w 10296"/>
              <a:gd name="T180" fmla="*/ 3147 h 314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296" h="3147">
                <a:moveTo>
                  <a:pt x="4812" y="149"/>
                </a:moveTo>
                <a:lnTo>
                  <a:pt x="4430" y="174"/>
                </a:lnTo>
                <a:lnTo>
                  <a:pt x="4049" y="216"/>
                </a:lnTo>
                <a:lnTo>
                  <a:pt x="3656" y="282"/>
                </a:lnTo>
                <a:lnTo>
                  <a:pt x="3264" y="365"/>
                </a:lnTo>
                <a:lnTo>
                  <a:pt x="2882" y="464"/>
                </a:lnTo>
                <a:lnTo>
                  <a:pt x="2501" y="580"/>
                </a:lnTo>
                <a:lnTo>
                  <a:pt x="2142" y="721"/>
                </a:lnTo>
                <a:lnTo>
                  <a:pt x="1795" y="878"/>
                </a:lnTo>
                <a:lnTo>
                  <a:pt x="1469" y="1052"/>
                </a:lnTo>
                <a:lnTo>
                  <a:pt x="1178" y="1251"/>
                </a:lnTo>
                <a:lnTo>
                  <a:pt x="908" y="1466"/>
                </a:lnTo>
                <a:lnTo>
                  <a:pt x="673" y="1706"/>
                </a:lnTo>
                <a:lnTo>
                  <a:pt x="471" y="1963"/>
                </a:lnTo>
                <a:lnTo>
                  <a:pt x="325" y="2245"/>
                </a:lnTo>
                <a:lnTo>
                  <a:pt x="224" y="2543"/>
                </a:lnTo>
                <a:lnTo>
                  <a:pt x="168" y="2866"/>
                </a:lnTo>
                <a:lnTo>
                  <a:pt x="213" y="2841"/>
                </a:lnTo>
                <a:lnTo>
                  <a:pt x="280" y="2808"/>
                </a:lnTo>
                <a:lnTo>
                  <a:pt x="336" y="2783"/>
                </a:lnTo>
                <a:lnTo>
                  <a:pt x="415" y="2758"/>
                </a:lnTo>
                <a:lnTo>
                  <a:pt x="482" y="2742"/>
                </a:lnTo>
                <a:lnTo>
                  <a:pt x="561" y="2725"/>
                </a:lnTo>
                <a:lnTo>
                  <a:pt x="639" y="2708"/>
                </a:lnTo>
                <a:lnTo>
                  <a:pt x="718" y="2708"/>
                </a:lnTo>
                <a:lnTo>
                  <a:pt x="819" y="2717"/>
                </a:lnTo>
                <a:lnTo>
                  <a:pt x="920" y="2733"/>
                </a:lnTo>
                <a:lnTo>
                  <a:pt x="1009" y="2758"/>
                </a:lnTo>
                <a:lnTo>
                  <a:pt x="1099" y="2783"/>
                </a:lnTo>
                <a:lnTo>
                  <a:pt x="1178" y="2816"/>
                </a:lnTo>
                <a:lnTo>
                  <a:pt x="1245" y="2849"/>
                </a:lnTo>
                <a:lnTo>
                  <a:pt x="1312" y="2882"/>
                </a:lnTo>
                <a:lnTo>
                  <a:pt x="1357" y="2907"/>
                </a:lnTo>
                <a:lnTo>
                  <a:pt x="1402" y="2882"/>
                </a:lnTo>
                <a:lnTo>
                  <a:pt x="1458" y="2849"/>
                </a:lnTo>
                <a:lnTo>
                  <a:pt x="1525" y="2816"/>
                </a:lnTo>
                <a:lnTo>
                  <a:pt x="1604" y="2783"/>
                </a:lnTo>
                <a:lnTo>
                  <a:pt x="1694" y="2758"/>
                </a:lnTo>
                <a:lnTo>
                  <a:pt x="1783" y="2733"/>
                </a:lnTo>
                <a:lnTo>
                  <a:pt x="1884" y="2717"/>
                </a:lnTo>
                <a:lnTo>
                  <a:pt x="1985" y="2708"/>
                </a:lnTo>
                <a:lnTo>
                  <a:pt x="2086" y="2717"/>
                </a:lnTo>
                <a:lnTo>
                  <a:pt x="2187" y="2733"/>
                </a:lnTo>
                <a:lnTo>
                  <a:pt x="2277" y="2758"/>
                </a:lnTo>
                <a:lnTo>
                  <a:pt x="2367" y="2783"/>
                </a:lnTo>
                <a:lnTo>
                  <a:pt x="2445" y="2816"/>
                </a:lnTo>
                <a:lnTo>
                  <a:pt x="2512" y="2849"/>
                </a:lnTo>
                <a:lnTo>
                  <a:pt x="2568" y="2882"/>
                </a:lnTo>
                <a:lnTo>
                  <a:pt x="2613" y="2907"/>
                </a:lnTo>
                <a:lnTo>
                  <a:pt x="2658" y="2882"/>
                </a:lnTo>
                <a:lnTo>
                  <a:pt x="2714" y="2849"/>
                </a:lnTo>
                <a:lnTo>
                  <a:pt x="2781" y="2816"/>
                </a:lnTo>
                <a:lnTo>
                  <a:pt x="2860" y="2783"/>
                </a:lnTo>
                <a:lnTo>
                  <a:pt x="2939" y="2750"/>
                </a:lnTo>
                <a:lnTo>
                  <a:pt x="3039" y="2733"/>
                </a:lnTo>
                <a:lnTo>
                  <a:pt x="3140" y="2717"/>
                </a:lnTo>
                <a:lnTo>
                  <a:pt x="3253" y="2708"/>
                </a:lnTo>
                <a:lnTo>
                  <a:pt x="3365" y="2717"/>
                </a:lnTo>
                <a:lnTo>
                  <a:pt x="3466" y="2733"/>
                </a:lnTo>
                <a:lnTo>
                  <a:pt x="3567" y="2750"/>
                </a:lnTo>
                <a:lnTo>
                  <a:pt x="3645" y="2783"/>
                </a:lnTo>
                <a:lnTo>
                  <a:pt x="3724" y="2816"/>
                </a:lnTo>
                <a:lnTo>
                  <a:pt x="3791" y="2849"/>
                </a:lnTo>
                <a:lnTo>
                  <a:pt x="3847" y="2882"/>
                </a:lnTo>
                <a:lnTo>
                  <a:pt x="3892" y="2907"/>
                </a:lnTo>
                <a:lnTo>
                  <a:pt x="3937" y="2882"/>
                </a:lnTo>
                <a:lnTo>
                  <a:pt x="4004" y="2849"/>
                </a:lnTo>
                <a:lnTo>
                  <a:pt x="4071" y="2816"/>
                </a:lnTo>
                <a:lnTo>
                  <a:pt x="4161" y="2783"/>
                </a:lnTo>
                <a:lnTo>
                  <a:pt x="4240" y="2758"/>
                </a:lnTo>
                <a:lnTo>
                  <a:pt x="4329" y="2733"/>
                </a:lnTo>
                <a:lnTo>
                  <a:pt x="4430" y="2717"/>
                </a:lnTo>
                <a:lnTo>
                  <a:pt x="4520" y="2708"/>
                </a:lnTo>
                <a:lnTo>
                  <a:pt x="4621" y="2717"/>
                </a:lnTo>
                <a:lnTo>
                  <a:pt x="4711" y="2733"/>
                </a:lnTo>
                <a:lnTo>
                  <a:pt x="4812" y="2758"/>
                </a:lnTo>
                <a:lnTo>
                  <a:pt x="4890" y="2783"/>
                </a:lnTo>
                <a:lnTo>
                  <a:pt x="4980" y="2824"/>
                </a:lnTo>
                <a:lnTo>
                  <a:pt x="5047" y="2858"/>
                </a:lnTo>
                <a:lnTo>
                  <a:pt x="5114" y="2891"/>
                </a:lnTo>
                <a:lnTo>
                  <a:pt x="5159" y="2916"/>
                </a:lnTo>
                <a:lnTo>
                  <a:pt x="5204" y="2891"/>
                </a:lnTo>
                <a:lnTo>
                  <a:pt x="5260" y="2858"/>
                </a:lnTo>
                <a:lnTo>
                  <a:pt x="5327" y="2824"/>
                </a:lnTo>
                <a:lnTo>
                  <a:pt x="5406" y="2783"/>
                </a:lnTo>
                <a:lnTo>
                  <a:pt x="5484" y="2758"/>
                </a:lnTo>
                <a:lnTo>
                  <a:pt x="5585" y="2733"/>
                </a:lnTo>
                <a:lnTo>
                  <a:pt x="5675" y="2717"/>
                </a:lnTo>
                <a:lnTo>
                  <a:pt x="5776" y="2708"/>
                </a:lnTo>
                <a:lnTo>
                  <a:pt x="5888" y="2717"/>
                </a:lnTo>
                <a:lnTo>
                  <a:pt x="5989" y="2733"/>
                </a:lnTo>
                <a:lnTo>
                  <a:pt x="6079" y="2758"/>
                </a:lnTo>
                <a:lnTo>
                  <a:pt x="6169" y="2783"/>
                </a:lnTo>
                <a:lnTo>
                  <a:pt x="6247" y="2816"/>
                </a:lnTo>
                <a:lnTo>
                  <a:pt x="6314" y="2849"/>
                </a:lnTo>
                <a:lnTo>
                  <a:pt x="6371" y="2882"/>
                </a:lnTo>
                <a:lnTo>
                  <a:pt x="6415" y="2907"/>
                </a:lnTo>
                <a:lnTo>
                  <a:pt x="6460" y="2882"/>
                </a:lnTo>
                <a:lnTo>
                  <a:pt x="6516" y="2849"/>
                </a:lnTo>
                <a:lnTo>
                  <a:pt x="6595" y="2816"/>
                </a:lnTo>
                <a:lnTo>
                  <a:pt x="6673" y="2783"/>
                </a:lnTo>
                <a:lnTo>
                  <a:pt x="6763" y="2750"/>
                </a:lnTo>
                <a:lnTo>
                  <a:pt x="6853" y="2725"/>
                </a:lnTo>
                <a:lnTo>
                  <a:pt x="6954" y="2708"/>
                </a:lnTo>
                <a:lnTo>
                  <a:pt x="7055" y="2708"/>
                </a:lnTo>
                <a:lnTo>
                  <a:pt x="7156" y="2717"/>
                </a:lnTo>
                <a:lnTo>
                  <a:pt x="7245" y="2733"/>
                </a:lnTo>
                <a:lnTo>
                  <a:pt x="7335" y="2758"/>
                </a:lnTo>
                <a:lnTo>
                  <a:pt x="7425" y="2791"/>
                </a:lnTo>
                <a:lnTo>
                  <a:pt x="7503" y="2824"/>
                </a:lnTo>
                <a:lnTo>
                  <a:pt x="7571" y="2849"/>
                </a:lnTo>
                <a:lnTo>
                  <a:pt x="7638" y="2882"/>
                </a:lnTo>
                <a:lnTo>
                  <a:pt x="7683" y="2907"/>
                </a:lnTo>
                <a:lnTo>
                  <a:pt x="7728" y="2882"/>
                </a:lnTo>
                <a:lnTo>
                  <a:pt x="7784" y="2849"/>
                </a:lnTo>
                <a:lnTo>
                  <a:pt x="7851" y="2816"/>
                </a:lnTo>
                <a:lnTo>
                  <a:pt x="7929" y="2783"/>
                </a:lnTo>
                <a:lnTo>
                  <a:pt x="8019" y="2750"/>
                </a:lnTo>
                <a:lnTo>
                  <a:pt x="8109" y="2725"/>
                </a:lnTo>
                <a:lnTo>
                  <a:pt x="8210" y="2708"/>
                </a:lnTo>
                <a:lnTo>
                  <a:pt x="8322" y="2708"/>
                </a:lnTo>
                <a:lnTo>
                  <a:pt x="8423" y="2717"/>
                </a:lnTo>
                <a:lnTo>
                  <a:pt x="8524" y="2733"/>
                </a:lnTo>
                <a:lnTo>
                  <a:pt x="8614" y="2758"/>
                </a:lnTo>
                <a:lnTo>
                  <a:pt x="8703" y="2791"/>
                </a:lnTo>
                <a:lnTo>
                  <a:pt x="8782" y="2824"/>
                </a:lnTo>
                <a:lnTo>
                  <a:pt x="8849" y="2858"/>
                </a:lnTo>
                <a:lnTo>
                  <a:pt x="8905" y="2891"/>
                </a:lnTo>
                <a:lnTo>
                  <a:pt x="8950" y="2916"/>
                </a:lnTo>
                <a:lnTo>
                  <a:pt x="8995" y="2891"/>
                </a:lnTo>
                <a:lnTo>
                  <a:pt x="9062" y="2858"/>
                </a:lnTo>
                <a:lnTo>
                  <a:pt x="9130" y="2824"/>
                </a:lnTo>
                <a:lnTo>
                  <a:pt x="9219" y="2783"/>
                </a:lnTo>
                <a:lnTo>
                  <a:pt x="9298" y="2758"/>
                </a:lnTo>
                <a:lnTo>
                  <a:pt x="9399" y="2733"/>
                </a:lnTo>
                <a:lnTo>
                  <a:pt x="9488" y="2717"/>
                </a:lnTo>
                <a:lnTo>
                  <a:pt x="9589" y="2708"/>
                </a:lnTo>
                <a:lnTo>
                  <a:pt x="9668" y="2708"/>
                </a:lnTo>
                <a:lnTo>
                  <a:pt x="9746" y="2725"/>
                </a:lnTo>
                <a:lnTo>
                  <a:pt x="9814" y="2742"/>
                </a:lnTo>
                <a:lnTo>
                  <a:pt x="9892" y="2758"/>
                </a:lnTo>
                <a:lnTo>
                  <a:pt x="9960" y="2783"/>
                </a:lnTo>
                <a:lnTo>
                  <a:pt x="10027" y="2816"/>
                </a:lnTo>
                <a:lnTo>
                  <a:pt x="10083" y="2841"/>
                </a:lnTo>
                <a:lnTo>
                  <a:pt x="10139" y="2866"/>
                </a:lnTo>
                <a:lnTo>
                  <a:pt x="10117" y="2675"/>
                </a:lnTo>
                <a:lnTo>
                  <a:pt x="10072" y="2493"/>
                </a:lnTo>
                <a:lnTo>
                  <a:pt x="10016" y="2311"/>
                </a:lnTo>
                <a:lnTo>
                  <a:pt x="9937" y="2137"/>
                </a:lnTo>
                <a:lnTo>
                  <a:pt x="9836" y="1971"/>
                </a:lnTo>
                <a:lnTo>
                  <a:pt x="9724" y="1806"/>
                </a:lnTo>
                <a:lnTo>
                  <a:pt x="9589" y="1648"/>
                </a:lnTo>
                <a:lnTo>
                  <a:pt x="9432" y="1499"/>
                </a:lnTo>
                <a:lnTo>
                  <a:pt x="9231" y="1334"/>
                </a:lnTo>
                <a:lnTo>
                  <a:pt x="9017" y="1176"/>
                </a:lnTo>
                <a:lnTo>
                  <a:pt x="8782" y="1027"/>
                </a:lnTo>
                <a:lnTo>
                  <a:pt x="8535" y="895"/>
                </a:lnTo>
                <a:lnTo>
                  <a:pt x="8266" y="771"/>
                </a:lnTo>
                <a:lnTo>
                  <a:pt x="7997" y="663"/>
                </a:lnTo>
                <a:lnTo>
                  <a:pt x="7716" y="564"/>
                </a:lnTo>
                <a:lnTo>
                  <a:pt x="7425" y="472"/>
                </a:lnTo>
                <a:lnTo>
                  <a:pt x="7133" y="398"/>
                </a:lnTo>
                <a:lnTo>
                  <a:pt x="6842" y="323"/>
                </a:lnTo>
                <a:lnTo>
                  <a:pt x="6550" y="265"/>
                </a:lnTo>
                <a:lnTo>
                  <a:pt x="6258" y="224"/>
                </a:lnTo>
                <a:lnTo>
                  <a:pt x="5967" y="191"/>
                </a:lnTo>
                <a:lnTo>
                  <a:pt x="5686" y="158"/>
                </a:lnTo>
                <a:lnTo>
                  <a:pt x="5417" y="149"/>
                </a:lnTo>
                <a:lnTo>
                  <a:pt x="5159" y="141"/>
                </a:lnTo>
                <a:lnTo>
                  <a:pt x="5114" y="141"/>
                </a:lnTo>
                <a:lnTo>
                  <a:pt x="5069" y="141"/>
                </a:lnTo>
                <a:lnTo>
                  <a:pt x="5025" y="141"/>
                </a:lnTo>
                <a:lnTo>
                  <a:pt x="4991" y="141"/>
                </a:lnTo>
                <a:lnTo>
                  <a:pt x="4946" y="149"/>
                </a:lnTo>
                <a:lnTo>
                  <a:pt x="4901" y="149"/>
                </a:lnTo>
                <a:lnTo>
                  <a:pt x="4856" y="149"/>
                </a:lnTo>
                <a:lnTo>
                  <a:pt x="4812" y="149"/>
                </a:lnTo>
                <a:lnTo>
                  <a:pt x="4789" y="9"/>
                </a:lnTo>
                <a:lnTo>
                  <a:pt x="4834" y="9"/>
                </a:lnTo>
                <a:lnTo>
                  <a:pt x="4879" y="0"/>
                </a:lnTo>
                <a:lnTo>
                  <a:pt x="4924" y="0"/>
                </a:lnTo>
                <a:lnTo>
                  <a:pt x="4980" y="0"/>
                </a:lnTo>
                <a:lnTo>
                  <a:pt x="5025" y="0"/>
                </a:lnTo>
                <a:lnTo>
                  <a:pt x="5069" y="0"/>
                </a:lnTo>
                <a:lnTo>
                  <a:pt x="5114" y="0"/>
                </a:lnTo>
                <a:lnTo>
                  <a:pt x="5159" y="0"/>
                </a:lnTo>
                <a:lnTo>
                  <a:pt x="5428" y="9"/>
                </a:lnTo>
                <a:lnTo>
                  <a:pt x="5698" y="25"/>
                </a:lnTo>
                <a:lnTo>
                  <a:pt x="5989" y="50"/>
                </a:lnTo>
                <a:lnTo>
                  <a:pt x="6281" y="83"/>
                </a:lnTo>
                <a:lnTo>
                  <a:pt x="6584" y="133"/>
                </a:lnTo>
                <a:lnTo>
                  <a:pt x="6886" y="191"/>
                </a:lnTo>
                <a:lnTo>
                  <a:pt x="7178" y="257"/>
                </a:lnTo>
                <a:lnTo>
                  <a:pt x="7481" y="340"/>
                </a:lnTo>
                <a:lnTo>
                  <a:pt x="7772" y="431"/>
                </a:lnTo>
                <a:lnTo>
                  <a:pt x="8064" y="530"/>
                </a:lnTo>
                <a:lnTo>
                  <a:pt x="8344" y="646"/>
                </a:lnTo>
                <a:lnTo>
                  <a:pt x="8614" y="771"/>
                </a:lnTo>
                <a:lnTo>
                  <a:pt x="8872" y="911"/>
                </a:lnTo>
                <a:lnTo>
                  <a:pt x="9118" y="1060"/>
                </a:lnTo>
                <a:lnTo>
                  <a:pt x="9343" y="1218"/>
                </a:lnTo>
                <a:lnTo>
                  <a:pt x="9545" y="1392"/>
                </a:lnTo>
                <a:lnTo>
                  <a:pt x="9724" y="1566"/>
                </a:lnTo>
                <a:lnTo>
                  <a:pt x="9870" y="1756"/>
                </a:lnTo>
                <a:lnTo>
                  <a:pt x="10004" y="1947"/>
                </a:lnTo>
                <a:lnTo>
                  <a:pt x="10105" y="2145"/>
                </a:lnTo>
                <a:lnTo>
                  <a:pt x="10195" y="2344"/>
                </a:lnTo>
                <a:lnTo>
                  <a:pt x="10251" y="2559"/>
                </a:lnTo>
                <a:lnTo>
                  <a:pt x="10285" y="2775"/>
                </a:lnTo>
                <a:lnTo>
                  <a:pt x="10296" y="2998"/>
                </a:lnTo>
                <a:lnTo>
                  <a:pt x="10296" y="3023"/>
                </a:lnTo>
                <a:lnTo>
                  <a:pt x="10296" y="3065"/>
                </a:lnTo>
                <a:lnTo>
                  <a:pt x="10296" y="3114"/>
                </a:lnTo>
                <a:lnTo>
                  <a:pt x="10296" y="3139"/>
                </a:lnTo>
                <a:lnTo>
                  <a:pt x="10173" y="3056"/>
                </a:lnTo>
                <a:lnTo>
                  <a:pt x="10161" y="3048"/>
                </a:lnTo>
                <a:lnTo>
                  <a:pt x="10117" y="3023"/>
                </a:lnTo>
                <a:lnTo>
                  <a:pt x="10060" y="2990"/>
                </a:lnTo>
                <a:lnTo>
                  <a:pt x="9982" y="2957"/>
                </a:lnTo>
                <a:lnTo>
                  <a:pt x="9892" y="2924"/>
                </a:lnTo>
                <a:lnTo>
                  <a:pt x="9791" y="2891"/>
                </a:lnTo>
                <a:lnTo>
                  <a:pt x="9690" y="2866"/>
                </a:lnTo>
                <a:lnTo>
                  <a:pt x="9589" y="2858"/>
                </a:lnTo>
                <a:lnTo>
                  <a:pt x="9488" y="2866"/>
                </a:lnTo>
                <a:lnTo>
                  <a:pt x="9376" y="2891"/>
                </a:lnTo>
                <a:lnTo>
                  <a:pt x="9287" y="2924"/>
                </a:lnTo>
                <a:lnTo>
                  <a:pt x="9197" y="2957"/>
                </a:lnTo>
                <a:lnTo>
                  <a:pt x="9118" y="2990"/>
                </a:lnTo>
                <a:lnTo>
                  <a:pt x="9051" y="3023"/>
                </a:lnTo>
                <a:lnTo>
                  <a:pt x="9017" y="3048"/>
                </a:lnTo>
                <a:lnTo>
                  <a:pt x="8995" y="3056"/>
                </a:lnTo>
                <a:lnTo>
                  <a:pt x="8984" y="3065"/>
                </a:lnTo>
                <a:lnTo>
                  <a:pt x="8973" y="3073"/>
                </a:lnTo>
                <a:lnTo>
                  <a:pt x="8961" y="3081"/>
                </a:lnTo>
                <a:lnTo>
                  <a:pt x="8950" y="3089"/>
                </a:lnTo>
                <a:lnTo>
                  <a:pt x="8905" y="3056"/>
                </a:lnTo>
                <a:lnTo>
                  <a:pt x="8894" y="3048"/>
                </a:lnTo>
                <a:lnTo>
                  <a:pt x="8860" y="3023"/>
                </a:lnTo>
                <a:lnTo>
                  <a:pt x="8804" y="2998"/>
                </a:lnTo>
                <a:lnTo>
                  <a:pt x="8726" y="2957"/>
                </a:lnTo>
                <a:lnTo>
                  <a:pt x="8636" y="2924"/>
                </a:lnTo>
                <a:lnTo>
                  <a:pt x="8535" y="2891"/>
                </a:lnTo>
                <a:lnTo>
                  <a:pt x="8423" y="2866"/>
                </a:lnTo>
                <a:lnTo>
                  <a:pt x="8311" y="2858"/>
                </a:lnTo>
                <a:lnTo>
                  <a:pt x="8199" y="2858"/>
                </a:lnTo>
                <a:lnTo>
                  <a:pt x="8098" y="2882"/>
                </a:lnTo>
                <a:lnTo>
                  <a:pt x="7997" y="2916"/>
                </a:lnTo>
                <a:lnTo>
                  <a:pt x="7907" y="2949"/>
                </a:lnTo>
                <a:lnTo>
                  <a:pt x="7840" y="2990"/>
                </a:lnTo>
                <a:lnTo>
                  <a:pt x="7784" y="3023"/>
                </a:lnTo>
                <a:lnTo>
                  <a:pt x="7750" y="3048"/>
                </a:lnTo>
                <a:lnTo>
                  <a:pt x="7739" y="3056"/>
                </a:lnTo>
                <a:lnTo>
                  <a:pt x="7728" y="3065"/>
                </a:lnTo>
                <a:lnTo>
                  <a:pt x="7716" y="3073"/>
                </a:lnTo>
                <a:lnTo>
                  <a:pt x="7705" y="3081"/>
                </a:lnTo>
                <a:lnTo>
                  <a:pt x="7694" y="3089"/>
                </a:lnTo>
                <a:lnTo>
                  <a:pt x="7638" y="3056"/>
                </a:lnTo>
                <a:lnTo>
                  <a:pt x="7627" y="3048"/>
                </a:lnTo>
                <a:lnTo>
                  <a:pt x="7582" y="3023"/>
                </a:lnTo>
                <a:lnTo>
                  <a:pt x="7526" y="2998"/>
                </a:lnTo>
                <a:lnTo>
                  <a:pt x="7447" y="2957"/>
                </a:lnTo>
                <a:lnTo>
                  <a:pt x="7357" y="2924"/>
                </a:lnTo>
                <a:lnTo>
                  <a:pt x="7257" y="2891"/>
                </a:lnTo>
                <a:lnTo>
                  <a:pt x="7156" y="2866"/>
                </a:lnTo>
                <a:lnTo>
                  <a:pt x="7043" y="2858"/>
                </a:lnTo>
                <a:lnTo>
                  <a:pt x="6943" y="2858"/>
                </a:lnTo>
                <a:lnTo>
                  <a:pt x="6830" y="2882"/>
                </a:lnTo>
                <a:lnTo>
                  <a:pt x="6741" y="2916"/>
                </a:lnTo>
                <a:lnTo>
                  <a:pt x="6651" y="2949"/>
                </a:lnTo>
                <a:lnTo>
                  <a:pt x="6572" y="2990"/>
                </a:lnTo>
                <a:lnTo>
                  <a:pt x="6516" y="3023"/>
                </a:lnTo>
                <a:lnTo>
                  <a:pt x="6471" y="3048"/>
                </a:lnTo>
                <a:lnTo>
                  <a:pt x="6460" y="3056"/>
                </a:lnTo>
                <a:lnTo>
                  <a:pt x="6449" y="3065"/>
                </a:lnTo>
                <a:lnTo>
                  <a:pt x="6438" y="3073"/>
                </a:lnTo>
                <a:lnTo>
                  <a:pt x="6427" y="3081"/>
                </a:lnTo>
                <a:lnTo>
                  <a:pt x="6415" y="3089"/>
                </a:lnTo>
                <a:lnTo>
                  <a:pt x="6371" y="3056"/>
                </a:lnTo>
                <a:lnTo>
                  <a:pt x="6359" y="3048"/>
                </a:lnTo>
                <a:lnTo>
                  <a:pt x="6314" y="3023"/>
                </a:lnTo>
                <a:lnTo>
                  <a:pt x="6258" y="2990"/>
                </a:lnTo>
                <a:lnTo>
                  <a:pt x="6191" y="2957"/>
                </a:lnTo>
                <a:lnTo>
                  <a:pt x="6101" y="2924"/>
                </a:lnTo>
                <a:lnTo>
                  <a:pt x="6000" y="2891"/>
                </a:lnTo>
                <a:lnTo>
                  <a:pt x="5888" y="2866"/>
                </a:lnTo>
                <a:lnTo>
                  <a:pt x="5776" y="2858"/>
                </a:lnTo>
                <a:lnTo>
                  <a:pt x="5664" y="2866"/>
                </a:lnTo>
                <a:lnTo>
                  <a:pt x="5563" y="2891"/>
                </a:lnTo>
                <a:lnTo>
                  <a:pt x="5473" y="2924"/>
                </a:lnTo>
                <a:lnTo>
                  <a:pt x="5384" y="2957"/>
                </a:lnTo>
                <a:lnTo>
                  <a:pt x="5316" y="2990"/>
                </a:lnTo>
                <a:lnTo>
                  <a:pt x="5260" y="3023"/>
                </a:lnTo>
                <a:lnTo>
                  <a:pt x="5215" y="3048"/>
                </a:lnTo>
                <a:lnTo>
                  <a:pt x="5204" y="3056"/>
                </a:lnTo>
                <a:lnTo>
                  <a:pt x="5193" y="3065"/>
                </a:lnTo>
                <a:lnTo>
                  <a:pt x="5182" y="3073"/>
                </a:lnTo>
                <a:lnTo>
                  <a:pt x="5170" y="3081"/>
                </a:lnTo>
                <a:lnTo>
                  <a:pt x="5159" y="3089"/>
                </a:lnTo>
                <a:lnTo>
                  <a:pt x="5114" y="3056"/>
                </a:lnTo>
                <a:lnTo>
                  <a:pt x="5103" y="3048"/>
                </a:lnTo>
                <a:lnTo>
                  <a:pt x="5058" y="3023"/>
                </a:lnTo>
                <a:lnTo>
                  <a:pt x="5002" y="2990"/>
                </a:lnTo>
                <a:lnTo>
                  <a:pt x="4924" y="2957"/>
                </a:lnTo>
                <a:lnTo>
                  <a:pt x="4834" y="2924"/>
                </a:lnTo>
                <a:lnTo>
                  <a:pt x="4733" y="2891"/>
                </a:lnTo>
                <a:lnTo>
                  <a:pt x="4621" y="2866"/>
                </a:lnTo>
                <a:lnTo>
                  <a:pt x="4520" y="2858"/>
                </a:lnTo>
                <a:lnTo>
                  <a:pt x="4419" y="2866"/>
                </a:lnTo>
                <a:lnTo>
                  <a:pt x="4318" y="2891"/>
                </a:lnTo>
                <a:lnTo>
                  <a:pt x="4217" y="2924"/>
                </a:lnTo>
                <a:lnTo>
                  <a:pt x="4127" y="2957"/>
                </a:lnTo>
                <a:lnTo>
                  <a:pt x="4049" y="2990"/>
                </a:lnTo>
                <a:lnTo>
                  <a:pt x="3993" y="3023"/>
                </a:lnTo>
                <a:lnTo>
                  <a:pt x="3948" y="3048"/>
                </a:lnTo>
                <a:lnTo>
                  <a:pt x="3937" y="3056"/>
                </a:lnTo>
                <a:lnTo>
                  <a:pt x="3925" y="3065"/>
                </a:lnTo>
                <a:lnTo>
                  <a:pt x="3914" y="3073"/>
                </a:lnTo>
                <a:lnTo>
                  <a:pt x="3892" y="3081"/>
                </a:lnTo>
                <a:lnTo>
                  <a:pt x="3881" y="3089"/>
                </a:lnTo>
                <a:lnTo>
                  <a:pt x="3836" y="3056"/>
                </a:lnTo>
                <a:lnTo>
                  <a:pt x="3825" y="3048"/>
                </a:lnTo>
                <a:lnTo>
                  <a:pt x="3791" y="3023"/>
                </a:lnTo>
                <a:lnTo>
                  <a:pt x="3735" y="2990"/>
                </a:lnTo>
                <a:lnTo>
                  <a:pt x="3668" y="2957"/>
                </a:lnTo>
                <a:lnTo>
                  <a:pt x="3589" y="2924"/>
                </a:lnTo>
                <a:lnTo>
                  <a:pt x="3488" y="2891"/>
                </a:lnTo>
                <a:lnTo>
                  <a:pt x="3376" y="2866"/>
                </a:lnTo>
                <a:lnTo>
                  <a:pt x="3253" y="2858"/>
                </a:lnTo>
                <a:lnTo>
                  <a:pt x="3129" y="2866"/>
                </a:lnTo>
                <a:lnTo>
                  <a:pt x="3028" y="2891"/>
                </a:lnTo>
                <a:lnTo>
                  <a:pt x="2927" y="2924"/>
                </a:lnTo>
                <a:lnTo>
                  <a:pt x="2849" y="2957"/>
                </a:lnTo>
                <a:lnTo>
                  <a:pt x="2770" y="2990"/>
                </a:lnTo>
                <a:lnTo>
                  <a:pt x="2714" y="3023"/>
                </a:lnTo>
                <a:lnTo>
                  <a:pt x="2681" y="3048"/>
                </a:lnTo>
                <a:lnTo>
                  <a:pt x="2669" y="3056"/>
                </a:lnTo>
                <a:lnTo>
                  <a:pt x="2658" y="3065"/>
                </a:lnTo>
                <a:lnTo>
                  <a:pt x="2647" y="3073"/>
                </a:lnTo>
                <a:lnTo>
                  <a:pt x="2636" y="3089"/>
                </a:lnTo>
                <a:lnTo>
                  <a:pt x="2624" y="3098"/>
                </a:lnTo>
                <a:lnTo>
                  <a:pt x="2568" y="3056"/>
                </a:lnTo>
                <a:lnTo>
                  <a:pt x="2557" y="3048"/>
                </a:lnTo>
                <a:lnTo>
                  <a:pt x="2524" y="3023"/>
                </a:lnTo>
                <a:lnTo>
                  <a:pt x="2467" y="2990"/>
                </a:lnTo>
                <a:lnTo>
                  <a:pt x="2389" y="2957"/>
                </a:lnTo>
                <a:lnTo>
                  <a:pt x="2299" y="2924"/>
                </a:lnTo>
                <a:lnTo>
                  <a:pt x="2209" y="2891"/>
                </a:lnTo>
                <a:lnTo>
                  <a:pt x="2097" y="2866"/>
                </a:lnTo>
                <a:lnTo>
                  <a:pt x="1985" y="2858"/>
                </a:lnTo>
                <a:lnTo>
                  <a:pt x="1873" y="2866"/>
                </a:lnTo>
                <a:lnTo>
                  <a:pt x="1772" y="2891"/>
                </a:lnTo>
                <a:lnTo>
                  <a:pt x="1671" y="2924"/>
                </a:lnTo>
                <a:lnTo>
                  <a:pt x="1581" y="2957"/>
                </a:lnTo>
                <a:lnTo>
                  <a:pt x="1514" y="2990"/>
                </a:lnTo>
                <a:lnTo>
                  <a:pt x="1447" y="3023"/>
                </a:lnTo>
                <a:lnTo>
                  <a:pt x="1413" y="3048"/>
                </a:lnTo>
                <a:lnTo>
                  <a:pt x="1402" y="3056"/>
                </a:lnTo>
                <a:lnTo>
                  <a:pt x="1391" y="3065"/>
                </a:lnTo>
                <a:lnTo>
                  <a:pt x="1380" y="3073"/>
                </a:lnTo>
                <a:lnTo>
                  <a:pt x="1368" y="3081"/>
                </a:lnTo>
                <a:lnTo>
                  <a:pt x="1357" y="3089"/>
                </a:lnTo>
                <a:lnTo>
                  <a:pt x="1301" y="3056"/>
                </a:lnTo>
                <a:lnTo>
                  <a:pt x="1290" y="3048"/>
                </a:lnTo>
                <a:lnTo>
                  <a:pt x="1256" y="3023"/>
                </a:lnTo>
                <a:lnTo>
                  <a:pt x="1189" y="2990"/>
                </a:lnTo>
                <a:lnTo>
                  <a:pt x="1122" y="2957"/>
                </a:lnTo>
                <a:lnTo>
                  <a:pt x="1032" y="2924"/>
                </a:lnTo>
                <a:lnTo>
                  <a:pt x="931" y="2891"/>
                </a:lnTo>
                <a:lnTo>
                  <a:pt x="830" y="2866"/>
                </a:lnTo>
                <a:lnTo>
                  <a:pt x="718" y="2858"/>
                </a:lnTo>
                <a:lnTo>
                  <a:pt x="606" y="2866"/>
                </a:lnTo>
                <a:lnTo>
                  <a:pt x="505" y="2891"/>
                </a:lnTo>
                <a:lnTo>
                  <a:pt x="404" y="2924"/>
                </a:lnTo>
                <a:lnTo>
                  <a:pt x="314" y="2957"/>
                </a:lnTo>
                <a:lnTo>
                  <a:pt x="247" y="2990"/>
                </a:lnTo>
                <a:lnTo>
                  <a:pt x="179" y="3023"/>
                </a:lnTo>
                <a:lnTo>
                  <a:pt x="146" y="3048"/>
                </a:lnTo>
                <a:lnTo>
                  <a:pt x="135" y="3056"/>
                </a:lnTo>
                <a:lnTo>
                  <a:pt x="0" y="3147"/>
                </a:lnTo>
                <a:lnTo>
                  <a:pt x="0" y="2998"/>
                </a:lnTo>
                <a:lnTo>
                  <a:pt x="11" y="2816"/>
                </a:lnTo>
                <a:lnTo>
                  <a:pt x="34" y="2642"/>
                </a:lnTo>
                <a:lnTo>
                  <a:pt x="67" y="2477"/>
                </a:lnTo>
                <a:lnTo>
                  <a:pt x="123" y="2311"/>
                </a:lnTo>
                <a:lnTo>
                  <a:pt x="191" y="2145"/>
                </a:lnTo>
                <a:lnTo>
                  <a:pt x="269" y="1988"/>
                </a:lnTo>
                <a:lnTo>
                  <a:pt x="370" y="1839"/>
                </a:lnTo>
                <a:lnTo>
                  <a:pt x="482" y="1690"/>
                </a:lnTo>
                <a:lnTo>
                  <a:pt x="606" y="1541"/>
                </a:lnTo>
                <a:lnTo>
                  <a:pt x="740" y="1408"/>
                </a:lnTo>
                <a:lnTo>
                  <a:pt x="886" y="1276"/>
                </a:lnTo>
                <a:lnTo>
                  <a:pt x="1054" y="1143"/>
                </a:lnTo>
                <a:lnTo>
                  <a:pt x="1234" y="1019"/>
                </a:lnTo>
                <a:lnTo>
                  <a:pt x="1424" y="903"/>
                </a:lnTo>
                <a:lnTo>
                  <a:pt x="1626" y="795"/>
                </a:lnTo>
                <a:lnTo>
                  <a:pt x="1839" y="688"/>
                </a:lnTo>
                <a:lnTo>
                  <a:pt x="1996" y="613"/>
                </a:lnTo>
                <a:lnTo>
                  <a:pt x="2165" y="547"/>
                </a:lnTo>
                <a:lnTo>
                  <a:pt x="2333" y="481"/>
                </a:lnTo>
                <a:lnTo>
                  <a:pt x="2512" y="423"/>
                </a:lnTo>
                <a:lnTo>
                  <a:pt x="2692" y="365"/>
                </a:lnTo>
                <a:lnTo>
                  <a:pt x="2871" y="315"/>
                </a:lnTo>
                <a:lnTo>
                  <a:pt x="3051" y="265"/>
                </a:lnTo>
                <a:lnTo>
                  <a:pt x="3241" y="224"/>
                </a:lnTo>
                <a:lnTo>
                  <a:pt x="3432" y="183"/>
                </a:lnTo>
                <a:lnTo>
                  <a:pt x="3623" y="141"/>
                </a:lnTo>
                <a:lnTo>
                  <a:pt x="3813" y="108"/>
                </a:lnTo>
                <a:lnTo>
                  <a:pt x="4015" y="83"/>
                </a:lnTo>
                <a:lnTo>
                  <a:pt x="4206" y="58"/>
                </a:lnTo>
                <a:lnTo>
                  <a:pt x="4397" y="34"/>
                </a:lnTo>
                <a:lnTo>
                  <a:pt x="4598" y="17"/>
                </a:lnTo>
                <a:lnTo>
                  <a:pt x="4789" y="9"/>
                </a:lnTo>
                <a:lnTo>
                  <a:pt x="4812" y="1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Light"/>
              <a:ea typeface="+mn-ea"/>
              <a:cs typeface="+mn-cs"/>
            </a:endParaRPr>
          </a:p>
        </p:txBody>
      </p:sp>
      <p:sp>
        <p:nvSpPr>
          <p:cNvPr id="22532" name="Freeform 4">
            <a:extLst>
              <a:ext uri="{FF2B5EF4-FFF2-40B4-BE49-F238E27FC236}">
                <a16:creationId xmlns:a16="http://schemas.microsoft.com/office/drawing/2014/main" id="{88AEBBD5-C317-9F75-7F1A-7154205E7C73}"/>
              </a:ext>
            </a:extLst>
          </p:cNvPr>
          <p:cNvSpPr>
            <a:spLocks/>
          </p:cNvSpPr>
          <p:nvPr/>
        </p:nvSpPr>
        <p:spPr bwMode="auto">
          <a:xfrm>
            <a:off x="5257800" y="2887663"/>
            <a:ext cx="925513" cy="2568575"/>
          </a:xfrm>
          <a:custGeom>
            <a:avLst/>
            <a:gdLst>
              <a:gd name="T0" fmla="*/ 2147483646 w 1379"/>
              <a:gd name="T1" fmla="*/ 0 h 3685"/>
              <a:gd name="T2" fmla="*/ 2147483646 w 1379"/>
              <a:gd name="T3" fmla="*/ 2147483646 h 3685"/>
              <a:gd name="T4" fmla="*/ 2147483646 w 1379"/>
              <a:gd name="T5" fmla="*/ 2147483646 h 3685"/>
              <a:gd name="T6" fmla="*/ 2147483646 w 1379"/>
              <a:gd name="T7" fmla="*/ 2147483646 h 3685"/>
              <a:gd name="T8" fmla="*/ 2147483646 w 1379"/>
              <a:gd name="T9" fmla="*/ 2147483646 h 3685"/>
              <a:gd name="T10" fmla="*/ 2147483646 w 1379"/>
              <a:gd name="T11" fmla="*/ 2147483646 h 3685"/>
              <a:gd name="T12" fmla="*/ 2147483646 w 1379"/>
              <a:gd name="T13" fmla="*/ 2147483646 h 3685"/>
              <a:gd name="T14" fmla="*/ 2147483646 w 1379"/>
              <a:gd name="T15" fmla="*/ 2147483646 h 3685"/>
              <a:gd name="T16" fmla="*/ 2147483646 w 1379"/>
              <a:gd name="T17" fmla="*/ 2147483646 h 3685"/>
              <a:gd name="T18" fmla="*/ 2147483646 w 1379"/>
              <a:gd name="T19" fmla="*/ 2147483646 h 3685"/>
              <a:gd name="T20" fmla="*/ 2147483646 w 1379"/>
              <a:gd name="T21" fmla="*/ 2147483646 h 3685"/>
              <a:gd name="T22" fmla="*/ 2147483646 w 1379"/>
              <a:gd name="T23" fmla="*/ 2147483646 h 3685"/>
              <a:gd name="T24" fmla="*/ 2147483646 w 1379"/>
              <a:gd name="T25" fmla="*/ 2147483646 h 3685"/>
              <a:gd name="T26" fmla="*/ 2147483646 w 1379"/>
              <a:gd name="T27" fmla="*/ 2147483646 h 3685"/>
              <a:gd name="T28" fmla="*/ 2147483646 w 1379"/>
              <a:gd name="T29" fmla="*/ 2147483646 h 3685"/>
              <a:gd name="T30" fmla="*/ 2147483646 w 1379"/>
              <a:gd name="T31" fmla="*/ 2147483646 h 3685"/>
              <a:gd name="T32" fmla="*/ 2147483646 w 1379"/>
              <a:gd name="T33" fmla="*/ 2147483646 h 3685"/>
              <a:gd name="T34" fmla="*/ 2147483646 w 1379"/>
              <a:gd name="T35" fmla="*/ 2147483646 h 3685"/>
              <a:gd name="T36" fmla="*/ 2147483646 w 1379"/>
              <a:gd name="T37" fmla="*/ 2147483646 h 3685"/>
              <a:gd name="T38" fmla="*/ 2147483646 w 1379"/>
              <a:gd name="T39" fmla="*/ 2147483646 h 3685"/>
              <a:gd name="T40" fmla="*/ 2147483646 w 1379"/>
              <a:gd name="T41" fmla="*/ 2147483646 h 3685"/>
              <a:gd name="T42" fmla="*/ 2147483646 w 1379"/>
              <a:gd name="T43" fmla="*/ 2147483646 h 3685"/>
              <a:gd name="T44" fmla="*/ 2147483646 w 1379"/>
              <a:gd name="T45" fmla="*/ 2147483646 h 3685"/>
              <a:gd name="T46" fmla="*/ 2147483646 w 1379"/>
              <a:gd name="T47" fmla="*/ 2147483646 h 3685"/>
              <a:gd name="T48" fmla="*/ 2147483646 w 1379"/>
              <a:gd name="T49" fmla="*/ 2147483646 h 3685"/>
              <a:gd name="T50" fmla="*/ 2147483646 w 1379"/>
              <a:gd name="T51" fmla="*/ 2147483646 h 3685"/>
              <a:gd name="T52" fmla="*/ 2147483646 w 1379"/>
              <a:gd name="T53" fmla="*/ 2147483646 h 3685"/>
              <a:gd name="T54" fmla="*/ 2147483646 w 1379"/>
              <a:gd name="T55" fmla="*/ 2147483646 h 3685"/>
              <a:gd name="T56" fmla="*/ 2147483646 w 1379"/>
              <a:gd name="T57" fmla="*/ 2147483646 h 3685"/>
              <a:gd name="T58" fmla="*/ 0 w 1379"/>
              <a:gd name="T59" fmla="*/ 2147483646 h 3685"/>
              <a:gd name="T60" fmla="*/ 0 w 1379"/>
              <a:gd name="T61" fmla="*/ 2147483646 h 3685"/>
              <a:gd name="T62" fmla="*/ 0 w 1379"/>
              <a:gd name="T63" fmla="*/ 2147483646 h 3685"/>
              <a:gd name="T64" fmla="*/ 2147483646 w 1379"/>
              <a:gd name="T65" fmla="*/ 2147483646 h 3685"/>
              <a:gd name="T66" fmla="*/ 2147483646 w 1379"/>
              <a:gd name="T67" fmla="*/ 2147483646 h 3685"/>
              <a:gd name="T68" fmla="*/ 2147483646 w 1379"/>
              <a:gd name="T69" fmla="*/ 2147483646 h 3685"/>
              <a:gd name="T70" fmla="*/ 2147483646 w 1379"/>
              <a:gd name="T71" fmla="*/ 2147483646 h 3685"/>
              <a:gd name="T72" fmla="*/ 2147483646 w 1379"/>
              <a:gd name="T73" fmla="*/ 2147483646 h 3685"/>
              <a:gd name="T74" fmla="*/ 2147483646 w 1379"/>
              <a:gd name="T75" fmla="*/ 2147483646 h 3685"/>
              <a:gd name="T76" fmla="*/ 2147483646 w 1379"/>
              <a:gd name="T77" fmla="*/ 2147483646 h 3685"/>
              <a:gd name="T78" fmla="*/ 2147483646 w 1379"/>
              <a:gd name="T79" fmla="*/ 2147483646 h 3685"/>
              <a:gd name="T80" fmla="*/ 2147483646 w 1379"/>
              <a:gd name="T81" fmla="*/ 2147483646 h 3685"/>
              <a:gd name="T82" fmla="*/ 2147483646 w 1379"/>
              <a:gd name="T83" fmla="*/ 2147483646 h 3685"/>
              <a:gd name="T84" fmla="*/ 2147483646 w 1379"/>
              <a:gd name="T85" fmla="*/ 2147483646 h 3685"/>
              <a:gd name="T86" fmla="*/ 2147483646 w 1379"/>
              <a:gd name="T87" fmla="*/ 2147483646 h 3685"/>
              <a:gd name="T88" fmla="*/ 2147483646 w 1379"/>
              <a:gd name="T89" fmla="*/ 2147483646 h 3685"/>
              <a:gd name="T90" fmla="*/ 2147483646 w 1379"/>
              <a:gd name="T91" fmla="*/ 2147483646 h 3685"/>
              <a:gd name="T92" fmla="*/ 2147483646 w 1379"/>
              <a:gd name="T93" fmla="*/ 2147483646 h 3685"/>
              <a:gd name="T94" fmla="*/ 2147483646 w 1379"/>
              <a:gd name="T95" fmla="*/ 2147483646 h 3685"/>
              <a:gd name="T96" fmla="*/ 2147483646 w 1379"/>
              <a:gd name="T97" fmla="*/ 2147483646 h 3685"/>
              <a:gd name="T98" fmla="*/ 2147483646 w 1379"/>
              <a:gd name="T99" fmla="*/ 2147483646 h 3685"/>
              <a:gd name="T100" fmla="*/ 2147483646 w 1379"/>
              <a:gd name="T101" fmla="*/ 2147483646 h 3685"/>
              <a:gd name="T102" fmla="*/ 2147483646 w 1379"/>
              <a:gd name="T103" fmla="*/ 2147483646 h 3685"/>
              <a:gd name="T104" fmla="*/ 2147483646 w 1379"/>
              <a:gd name="T105" fmla="*/ 2147483646 h 3685"/>
              <a:gd name="T106" fmla="*/ 2147483646 w 1379"/>
              <a:gd name="T107" fmla="*/ 2147483646 h 3685"/>
              <a:gd name="T108" fmla="*/ 2147483646 w 1379"/>
              <a:gd name="T109" fmla="*/ 0 h 3685"/>
              <a:gd name="T110" fmla="*/ 2147483646 w 1379"/>
              <a:gd name="T111" fmla="*/ 0 h 36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79"/>
              <a:gd name="T169" fmla="*/ 0 h 3685"/>
              <a:gd name="T170" fmla="*/ 1379 w 1379"/>
              <a:gd name="T171" fmla="*/ 3685 h 368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79" h="3685">
                <a:moveTo>
                  <a:pt x="1200" y="0"/>
                </a:moveTo>
                <a:lnTo>
                  <a:pt x="1200" y="2592"/>
                </a:lnTo>
                <a:lnTo>
                  <a:pt x="1200" y="2600"/>
                </a:lnTo>
                <a:lnTo>
                  <a:pt x="1200" y="2633"/>
                </a:lnTo>
                <a:lnTo>
                  <a:pt x="1211" y="2733"/>
                </a:lnTo>
                <a:lnTo>
                  <a:pt x="1211" y="2865"/>
                </a:lnTo>
                <a:lnTo>
                  <a:pt x="1200" y="3031"/>
                </a:lnTo>
                <a:lnTo>
                  <a:pt x="1166" y="3197"/>
                </a:lnTo>
                <a:lnTo>
                  <a:pt x="1110" y="3346"/>
                </a:lnTo>
                <a:lnTo>
                  <a:pt x="1031" y="3462"/>
                </a:lnTo>
                <a:lnTo>
                  <a:pt x="919" y="3528"/>
                </a:lnTo>
                <a:lnTo>
                  <a:pt x="841" y="3544"/>
                </a:lnTo>
                <a:lnTo>
                  <a:pt x="774" y="3561"/>
                </a:lnTo>
                <a:lnTo>
                  <a:pt x="695" y="3561"/>
                </a:lnTo>
                <a:lnTo>
                  <a:pt x="639" y="3561"/>
                </a:lnTo>
                <a:lnTo>
                  <a:pt x="572" y="3561"/>
                </a:lnTo>
                <a:lnTo>
                  <a:pt x="516" y="3544"/>
                </a:lnTo>
                <a:lnTo>
                  <a:pt x="459" y="3528"/>
                </a:lnTo>
                <a:lnTo>
                  <a:pt x="415" y="3503"/>
                </a:lnTo>
                <a:lnTo>
                  <a:pt x="302" y="3412"/>
                </a:lnTo>
                <a:lnTo>
                  <a:pt x="235" y="3296"/>
                </a:lnTo>
                <a:lnTo>
                  <a:pt x="190" y="3172"/>
                </a:lnTo>
                <a:lnTo>
                  <a:pt x="168" y="3039"/>
                </a:lnTo>
                <a:lnTo>
                  <a:pt x="157" y="2915"/>
                </a:lnTo>
                <a:lnTo>
                  <a:pt x="157" y="2807"/>
                </a:lnTo>
                <a:lnTo>
                  <a:pt x="168" y="2733"/>
                </a:lnTo>
                <a:lnTo>
                  <a:pt x="168" y="2708"/>
                </a:lnTo>
                <a:lnTo>
                  <a:pt x="11" y="2691"/>
                </a:lnTo>
                <a:lnTo>
                  <a:pt x="0" y="2733"/>
                </a:lnTo>
                <a:lnTo>
                  <a:pt x="0" y="2816"/>
                </a:lnTo>
                <a:lnTo>
                  <a:pt x="0" y="2932"/>
                </a:lnTo>
                <a:lnTo>
                  <a:pt x="11" y="3064"/>
                </a:lnTo>
                <a:lnTo>
                  <a:pt x="44" y="3213"/>
                </a:lnTo>
                <a:lnTo>
                  <a:pt x="101" y="3362"/>
                </a:lnTo>
                <a:lnTo>
                  <a:pt x="190" y="3486"/>
                </a:lnTo>
                <a:lnTo>
                  <a:pt x="325" y="3594"/>
                </a:lnTo>
                <a:lnTo>
                  <a:pt x="392" y="3627"/>
                </a:lnTo>
                <a:lnTo>
                  <a:pt x="459" y="3652"/>
                </a:lnTo>
                <a:lnTo>
                  <a:pt x="527" y="3669"/>
                </a:lnTo>
                <a:lnTo>
                  <a:pt x="605" y="3677"/>
                </a:lnTo>
                <a:lnTo>
                  <a:pt x="695" y="3685"/>
                </a:lnTo>
                <a:lnTo>
                  <a:pt x="785" y="3677"/>
                </a:lnTo>
                <a:lnTo>
                  <a:pt x="874" y="3660"/>
                </a:lnTo>
                <a:lnTo>
                  <a:pt x="975" y="3635"/>
                </a:lnTo>
                <a:lnTo>
                  <a:pt x="1144" y="3553"/>
                </a:lnTo>
                <a:lnTo>
                  <a:pt x="1256" y="3412"/>
                </a:lnTo>
                <a:lnTo>
                  <a:pt x="1334" y="3246"/>
                </a:lnTo>
                <a:lnTo>
                  <a:pt x="1368" y="3056"/>
                </a:lnTo>
                <a:lnTo>
                  <a:pt x="1379" y="2882"/>
                </a:lnTo>
                <a:lnTo>
                  <a:pt x="1379" y="2733"/>
                </a:lnTo>
                <a:lnTo>
                  <a:pt x="1368" y="2625"/>
                </a:lnTo>
                <a:lnTo>
                  <a:pt x="1357" y="2584"/>
                </a:lnTo>
                <a:lnTo>
                  <a:pt x="1357" y="2592"/>
                </a:lnTo>
                <a:lnTo>
                  <a:pt x="1357" y="0"/>
                </a:lnTo>
                <a:lnTo>
                  <a:pt x="120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Light"/>
              <a:ea typeface="+mn-ea"/>
              <a:cs typeface="+mn-cs"/>
            </a:endParaRPr>
          </a:p>
        </p:txBody>
      </p:sp>
      <p:sp>
        <p:nvSpPr>
          <p:cNvPr id="22533" name="Freeform 5">
            <a:extLst>
              <a:ext uri="{FF2B5EF4-FFF2-40B4-BE49-F238E27FC236}">
                <a16:creationId xmlns:a16="http://schemas.microsoft.com/office/drawing/2014/main" id="{F815B157-994A-8309-7734-BFBA071379C0}"/>
              </a:ext>
            </a:extLst>
          </p:cNvPr>
          <p:cNvSpPr>
            <a:spLocks/>
          </p:cNvSpPr>
          <p:nvPr/>
        </p:nvSpPr>
        <p:spPr bwMode="auto">
          <a:xfrm>
            <a:off x="3360738" y="782638"/>
            <a:ext cx="5530850" cy="2103437"/>
          </a:xfrm>
          <a:custGeom>
            <a:avLst/>
            <a:gdLst>
              <a:gd name="T0" fmla="*/ 2147483646 w 7784"/>
              <a:gd name="T1" fmla="*/ 2147483646 h 2989"/>
              <a:gd name="T2" fmla="*/ 2147483646 w 7784"/>
              <a:gd name="T3" fmla="*/ 2147483646 h 2989"/>
              <a:gd name="T4" fmla="*/ 2147483646 w 7784"/>
              <a:gd name="T5" fmla="*/ 0 h 2989"/>
              <a:gd name="T6" fmla="*/ 2147483646 w 7784"/>
              <a:gd name="T7" fmla="*/ 2147483646 h 2989"/>
              <a:gd name="T8" fmla="*/ 2147483646 w 7784"/>
              <a:gd name="T9" fmla="*/ 2147483646 h 2989"/>
              <a:gd name="T10" fmla="*/ 2147483646 w 7784"/>
              <a:gd name="T11" fmla="*/ 2147483646 h 2989"/>
              <a:gd name="T12" fmla="*/ 2147483646 w 7784"/>
              <a:gd name="T13" fmla="*/ 2147483646 h 2989"/>
              <a:gd name="T14" fmla="*/ 2147483646 w 7784"/>
              <a:gd name="T15" fmla="*/ 2147483646 h 2989"/>
              <a:gd name="T16" fmla="*/ 2147483646 w 7784"/>
              <a:gd name="T17" fmla="*/ 2147483646 h 2989"/>
              <a:gd name="T18" fmla="*/ 2147483646 w 7784"/>
              <a:gd name="T19" fmla="*/ 2147483646 h 2989"/>
              <a:gd name="T20" fmla="*/ 2147483646 w 7784"/>
              <a:gd name="T21" fmla="*/ 2147483646 h 2989"/>
              <a:gd name="T22" fmla="*/ 2147483646 w 7784"/>
              <a:gd name="T23" fmla="*/ 2147483646 h 2989"/>
              <a:gd name="T24" fmla="*/ 2147483646 w 7784"/>
              <a:gd name="T25" fmla="*/ 2147483646 h 2989"/>
              <a:gd name="T26" fmla="*/ 2147483646 w 7784"/>
              <a:gd name="T27" fmla="*/ 2147483646 h 2989"/>
              <a:gd name="T28" fmla="*/ 2147483646 w 7784"/>
              <a:gd name="T29" fmla="*/ 2147483646 h 2989"/>
              <a:gd name="T30" fmla="*/ 2147483646 w 7784"/>
              <a:gd name="T31" fmla="*/ 2147483646 h 2989"/>
              <a:gd name="T32" fmla="*/ 2147483646 w 7784"/>
              <a:gd name="T33" fmla="*/ 2147483646 h 2989"/>
              <a:gd name="T34" fmla="*/ 2147483646 w 7784"/>
              <a:gd name="T35" fmla="*/ 2147483646 h 2989"/>
              <a:gd name="T36" fmla="*/ 2147483646 w 7784"/>
              <a:gd name="T37" fmla="*/ 2147483646 h 2989"/>
              <a:gd name="T38" fmla="*/ 2147483646 w 7784"/>
              <a:gd name="T39" fmla="*/ 2147483646 h 2989"/>
              <a:gd name="T40" fmla="*/ 2147483646 w 7784"/>
              <a:gd name="T41" fmla="*/ 2147483646 h 2989"/>
              <a:gd name="T42" fmla="*/ 2147483646 w 7784"/>
              <a:gd name="T43" fmla="*/ 2147483646 h 2989"/>
              <a:gd name="T44" fmla="*/ 2147483646 w 7784"/>
              <a:gd name="T45" fmla="*/ 2147483646 h 2989"/>
              <a:gd name="T46" fmla="*/ 2147483646 w 7784"/>
              <a:gd name="T47" fmla="*/ 2147483646 h 2989"/>
              <a:gd name="T48" fmla="*/ 2147483646 w 7784"/>
              <a:gd name="T49" fmla="*/ 2147483646 h 2989"/>
              <a:gd name="T50" fmla="*/ 2147483646 w 7784"/>
              <a:gd name="T51" fmla="*/ 2147483646 h 2989"/>
              <a:gd name="T52" fmla="*/ 2147483646 w 7784"/>
              <a:gd name="T53" fmla="*/ 2147483646 h 2989"/>
              <a:gd name="T54" fmla="*/ 2147483646 w 7784"/>
              <a:gd name="T55" fmla="*/ 2147483646 h 2989"/>
              <a:gd name="T56" fmla="*/ 2147483646 w 7784"/>
              <a:gd name="T57" fmla="*/ 2147483646 h 2989"/>
              <a:gd name="T58" fmla="*/ 2147483646 w 7784"/>
              <a:gd name="T59" fmla="*/ 2147483646 h 2989"/>
              <a:gd name="T60" fmla="*/ 2147483646 w 7784"/>
              <a:gd name="T61" fmla="*/ 2147483646 h 2989"/>
              <a:gd name="T62" fmla="*/ 2147483646 w 7784"/>
              <a:gd name="T63" fmla="*/ 2147483646 h 2989"/>
              <a:gd name="T64" fmla="*/ 2147483646 w 7784"/>
              <a:gd name="T65" fmla="*/ 2147483646 h 2989"/>
              <a:gd name="T66" fmla="*/ 2147483646 w 7784"/>
              <a:gd name="T67" fmla="*/ 2147483646 h 2989"/>
              <a:gd name="T68" fmla="*/ 2147483646 w 7784"/>
              <a:gd name="T69" fmla="*/ 2147483646 h 2989"/>
              <a:gd name="T70" fmla="*/ 2147483646 w 7784"/>
              <a:gd name="T71" fmla="*/ 2147483646 h 2989"/>
              <a:gd name="T72" fmla="*/ 2147483646 w 7784"/>
              <a:gd name="T73" fmla="*/ 2147483646 h 2989"/>
              <a:gd name="T74" fmla="*/ 2147483646 w 7784"/>
              <a:gd name="T75" fmla="*/ 2147483646 h 2989"/>
              <a:gd name="T76" fmla="*/ 2147483646 w 7784"/>
              <a:gd name="T77" fmla="*/ 2147483646 h 2989"/>
              <a:gd name="T78" fmla="*/ 2147483646 w 7784"/>
              <a:gd name="T79" fmla="*/ 2147483646 h 2989"/>
              <a:gd name="T80" fmla="*/ 2147483646 w 7784"/>
              <a:gd name="T81" fmla="*/ 2147483646 h 2989"/>
              <a:gd name="T82" fmla="*/ 2147483646 w 7784"/>
              <a:gd name="T83" fmla="*/ 2147483646 h 2989"/>
              <a:gd name="T84" fmla="*/ 2147483646 w 7784"/>
              <a:gd name="T85" fmla="*/ 2147483646 h 2989"/>
              <a:gd name="T86" fmla="*/ 2147483646 w 7784"/>
              <a:gd name="T87" fmla="*/ 2147483646 h 2989"/>
              <a:gd name="T88" fmla="*/ 2147483646 w 7784"/>
              <a:gd name="T89" fmla="*/ 2147483646 h 2989"/>
              <a:gd name="T90" fmla="*/ 2147483646 w 7784"/>
              <a:gd name="T91" fmla="*/ 2147483646 h 2989"/>
              <a:gd name="T92" fmla="*/ 2147483646 w 7784"/>
              <a:gd name="T93" fmla="*/ 2147483646 h 2989"/>
              <a:gd name="T94" fmla="*/ 2147483646 w 7784"/>
              <a:gd name="T95" fmla="*/ 2147483646 h 2989"/>
              <a:gd name="T96" fmla="*/ 2147483646 w 7784"/>
              <a:gd name="T97" fmla="*/ 2147483646 h 2989"/>
              <a:gd name="T98" fmla="*/ 2147483646 w 7784"/>
              <a:gd name="T99" fmla="*/ 2147483646 h 2989"/>
              <a:gd name="T100" fmla="*/ 2147483646 w 7784"/>
              <a:gd name="T101" fmla="*/ 2147483646 h 2989"/>
              <a:gd name="T102" fmla="*/ 2147483646 w 7784"/>
              <a:gd name="T103" fmla="*/ 2147483646 h 2989"/>
              <a:gd name="T104" fmla="*/ 2147483646 w 7784"/>
              <a:gd name="T105" fmla="*/ 2147483646 h 2989"/>
              <a:gd name="T106" fmla="*/ 2147483646 w 7784"/>
              <a:gd name="T107" fmla="*/ 2147483646 h 2989"/>
              <a:gd name="T108" fmla="*/ 2147483646 w 7784"/>
              <a:gd name="T109" fmla="*/ 2147483646 h 2989"/>
              <a:gd name="T110" fmla="*/ 2147483646 w 7784"/>
              <a:gd name="T111" fmla="*/ 2147483646 h 2989"/>
              <a:gd name="T112" fmla="*/ 2147483646 w 7784"/>
              <a:gd name="T113" fmla="*/ 2147483646 h 2989"/>
              <a:gd name="T114" fmla="*/ 2147483646 w 7784"/>
              <a:gd name="T115" fmla="*/ 2147483646 h 2989"/>
              <a:gd name="T116" fmla="*/ 2147483646 w 7784"/>
              <a:gd name="T117" fmla="*/ 2147483646 h 2989"/>
              <a:gd name="T118" fmla="*/ 2147483646 w 7784"/>
              <a:gd name="T119" fmla="*/ 2147483646 h 2989"/>
              <a:gd name="T120" fmla="*/ 2147483646 w 7784"/>
              <a:gd name="T121" fmla="*/ 2147483646 h 2989"/>
              <a:gd name="T122" fmla="*/ 2147483646 w 7784"/>
              <a:gd name="T123" fmla="*/ 2147483646 h 298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784"/>
              <a:gd name="T187" fmla="*/ 0 h 2989"/>
              <a:gd name="T188" fmla="*/ 7784 w 7784"/>
              <a:gd name="T189" fmla="*/ 2989 h 298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784" h="2989">
                <a:moveTo>
                  <a:pt x="4341" y="165"/>
                </a:moveTo>
                <a:lnTo>
                  <a:pt x="4274" y="140"/>
                </a:lnTo>
                <a:lnTo>
                  <a:pt x="4206" y="107"/>
                </a:lnTo>
                <a:lnTo>
                  <a:pt x="4150" y="91"/>
                </a:lnTo>
                <a:lnTo>
                  <a:pt x="4094" y="66"/>
                </a:lnTo>
                <a:lnTo>
                  <a:pt x="4038" y="41"/>
                </a:lnTo>
                <a:lnTo>
                  <a:pt x="3993" y="25"/>
                </a:lnTo>
                <a:lnTo>
                  <a:pt x="3971" y="8"/>
                </a:lnTo>
                <a:lnTo>
                  <a:pt x="3948" y="0"/>
                </a:lnTo>
                <a:lnTo>
                  <a:pt x="3892" y="66"/>
                </a:lnTo>
                <a:lnTo>
                  <a:pt x="3836" y="8"/>
                </a:lnTo>
                <a:lnTo>
                  <a:pt x="3825" y="16"/>
                </a:lnTo>
                <a:lnTo>
                  <a:pt x="3791" y="33"/>
                </a:lnTo>
                <a:lnTo>
                  <a:pt x="3758" y="49"/>
                </a:lnTo>
                <a:lnTo>
                  <a:pt x="3702" y="74"/>
                </a:lnTo>
                <a:lnTo>
                  <a:pt x="3645" y="99"/>
                </a:lnTo>
                <a:lnTo>
                  <a:pt x="3589" y="116"/>
                </a:lnTo>
                <a:lnTo>
                  <a:pt x="3522" y="149"/>
                </a:lnTo>
                <a:lnTo>
                  <a:pt x="3455" y="174"/>
                </a:lnTo>
                <a:lnTo>
                  <a:pt x="3242" y="256"/>
                </a:lnTo>
                <a:lnTo>
                  <a:pt x="3006" y="347"/>
                </a:lnTo>
                <a:lnTo>
                  <a:pt x="2748" y="455"/>
                </a:lnTo>
                <a:lnTo>
                  <a:pt x="2479" y="571"/>
                </a:lnTo>
                <a:lnTo>
                  <a:pt x="2199" y="704"/>
                </a:lnTo>
                <a:lnTo>
                  <a:pt x="1907" y="844"/>
                </a:lnTo>
                <a:lnTo>
                  <a:pt x="1627" y="1002"/>
                </a:lnTo>
                <a:lnTo>
                  <a:pt x="1346" y="1167"/>
                </a:lnTo>
                <a:lnTo>
                  <a:pt x="1077" y="1350"/>
                </a:lnTo>
                <a:lnTo>
                  <a:pt x="830" y="1540"/>
                </a:lnTo>
                <a:lnTo>
                  <a:pt x="595" y="1747"/>
                </a:lnTo>
                <a:lnTo>
                  <a:pt x="404" y="1962"/>
                </a:lnTo>
                <a:lnTo>
                  <a:pt x="236" y="2194"/>
                </a:lnTo>
                <a:lnTo>
                  <a:pt x="113" y="2434"/>
                </a:lnTo>
                <a:lnTo>
                  <a:pt x="34" y="2691"/>
                </a:lnTo>
                <a:lnTo>
                  <a:pt x="0" y="2956"/>
                </a:lnTo>
                <a:lnTo>
                  <a:pt x="157" y="2956"/>
                </a:lnTo>
                <a:lnTo>
                  <a:pt x="180" y="2724"/>
                </a:lnTo>
                <a:lnTo>
                  <a:pt x="247" y="2509"/>
                </a:lnTo>
                <a:lnTo>
                  <a:pt x="348" y="2294"/>
                </a:lnTo>
                <a:lnTo>
                  <a:pt x="494" y="2095"/>
                </a:lnTo>
                <a:lnTo>
                  <a:pt x="651" y="1904"/>
                </a:lnTo>
                <a:lnTo>
                  <a:pt x="853" y="1722"/>
                </a:lnTo>
                <a:lnTo>
                  <a:pt x="1066" y="1548"/>
                </a:lnTo>
                <a:lnTo>
                  <a:pt x="1290" y="1383"/>
                </a:lnTo>
                <a:lnTo>
                  <a:pt x="1537" y="1225"/>
                </a:lnTo>
                <a:lnTo>
                  <a:pt x="1784" y="1076"/>
                </a:lnTo>
                <a:lnTo>
                  <a:pt x="2042" y="944"/>
                </a:lnTo>
                <a:lnTo>
                  <a:pt x="2300" y="820"/>
                </a:lnTo>
                <a:lnTo>
                  <a:pt x="2546" y="704"/>
                </a:lnTo>
                <a:lnTo>
                  <a:pt x="2793" y="596"/>
                </a:lnTo>
                <a:lnTo>
                  <a:pt x="3029" y="497"/>
                </a:lnTo>
                <a:lnTo>
                  <a:pt x="3242" y="414"/>
                </a:lnTo>
                <a:lnTo>
                  <a:pt x="3096" y="505"/>
                </a:lnTo>
                <a:lnTo>
                  <a:pt x="2939" y="604"/>
                </a:lnTo>
                <a:lnTo>
                  <a:pt x="2782" y="712"/>
                </a:lnTo>
                <a:lnTo>
                  <a:pt x="2614" y="828"/>
                </a:lnTo>
                <a:lnTo>
                  <a:pt x="2457" y="960"/>
                </a:lnTo>
                <a:lnTo>
                  <a:pt x="2300" y="1093"/>
                </a:lnTo>
                <a:lnTo>
                  <a:pt x="2143" y="1242"/>
                </a:lnTo>
                <a:lnTo>
                  <a:pt x="1986" y="1399"/>
                </a:lnTo>
                <a:lnTo>
                  <a:pt x="1851" y="1565"/>
                </a:lnTo>
                <a:lnTo>
                  <a:pt x="1716" y="1739"/>
                </a:lnTo>
                <a:lnTo>
                  <a:pt x="1604" y="1929"/>
                </a:lnTo>
                <a:lnTo>
                  <a:pt x="1503" y="2120"/>
                </a:lnTo>
                <a:lnTo>
                  <a:pt x="1425" y="2327"/>
                </a:lnTo>
                <a:lnTo>
                  <a:pt x="1357" y="2534"/>
                </a:lnTo>
                <a:lnTo>
                  <a:pt x="1313" y="2757"/>
                </a:lnTo>
                <a:lnTo>
                  <a:pt x="1301" y="2989"/>
                </a:lnTo>
                <a:lnTo>
                  <a:pt x="1458" y="2989"/>
                </a:lnTo>
                <a:lnTo>
                  <a:pt x="1470" y="2766"/>
                </a:lnTo>
                <a:lnTo>
                  <a:pt x="1514" y="2559"/>
                </a:lnTo>
                <a:lnTo>
                  <a:pt x="1571" y="2352"/>
                </a:lnTo>
                <a:lnTo>
                  <a:pt x="1660" y="2161"/>
                </a:lnTo>
                <a:lnTo>
                  <a:pt x="1761" y="1971"/>
                </a:lnTo>
                <a:lnTo>
                  <a:pt x="1873" y="1797"/>
                </a:lnTo>
                <a:lnTo>
                  <a:pt x="1997" y="1623"/>
                </a:lnTo>
                <a:lnTo>
                  <a:pt x="2143" y="1466"/>
                </a:lnTo>
                <a:lnTo>
                  <a:pt x="2288" y="1316"/>
                </a:lnTo>
                <a:lnTo>
                  <a:pt x="2434" y="1176"/>
                </a:lnTo>
                <a:lnTo>
                  <a:pt x="2602" y="1043"/>
                </a:lnTo>
                <a:lnTo>
                  <a:pt x="2759" y="919"/>
                </a:lnTo>
                <a:lnTo>
                  <a:pt x="2916" y="803"/>
                </a:lnTo>
                <a:lnTo>
                  <a:pt x="3073" y="695"/>
                </a:lnTo>
                <a:lnTo>
                  <a:pt x="3219" y="596"/>
                </a:lnTo>
                <a:lnTo>
                  <a:pt x="3365" y="513"/>
                </a:lnTo>
                <a:lnTo>
                  <a:pt x="3219" y="712"/>
                </a:lnTo>
                <a:lnTo>
                  <a:pt x="3073" y="935"/>
                </a:lnTo>
                <a:lnTo>
                  <a:pt x="2939" y="1201"/>
                </a:lnTo>
                <a:lnTo>
                  <a:pt x="2816" y="1499"/>
                </a:lnTo>
                <a:lnTo>
                  <a:pt x="2715" y="1822"/>
                </a:lnTo>
                <a:lnTo>
                  <a:pt x="2625" y="2178"/>
                </a:lnTo>
                <a:lnTo>
                  <a:pt x="2569" y="2567"/>
                </a:lnTo>
                <a:lnTo>
                  <a:pt x="2546" y="2989"/>
                </a:lnTo>
                <a:lnTo>
                  <a:pt x="2703" y="2989"/>
                </a:lnTo>
                <a:lnTo>
                  <a:pt x="2748" y="2368"/>
                </a:lnTo>
                <a:lnTo>
                  <a:pt x="2872" y="1830"/>
                </a:lnTo>
                <a:lnTo>
                  <a:pt x="3040" y="1374"/>
                </a:lnTo>
                <a:lnTo>
                  <a:pt x="3230" y="1002"/>
                </a:lnTo>
                <a:lnTo>
                  <a:pt x="3421" y="704"/>
                </a:lnTo>
                <a:lnTo>
                  <a:pt x="3601" y="488"/>
                </a:lnTo>
                <a:lnTo>
                  <a:pt x="3735" y="339"/>
                </a:lnTo>
                <a:lnTo>
                  <a:pt x="3814" y="273"/>
                </a:lnTo>
                <a:lnTo>
                  <a:pt x="3814" y="2989"/>
                </a:lnTo>
                <a:lnTo>
                  <a:pt x="3971" y="2989"/>
                </a:lnTo>
                <a:lnTo>
                  <a:pt x="3971" y="290"/>
                </a:lnTo>
                <a:lnTo>
                  <a:pt x="4072" y="381"/>
                </a:lnTo>
                <a:lnTo>
                  <a:pt x="4206" y="538"/>
                </a:lnTo>
                <a:lnTo>
                  <a:pt x="4386" y="762"/>
                </a:lnTo>
                <a:lnTo>
                  <a:pt x="4565" y="1060"/>
                </a:lnTo>
                <a:lnTo>
                  <a:pt x="4745" y="1432"/>
                </a:lnTo>
                <a:lnTo>
                  <a:pt x="4890" y="1880"/>
                </a:lnTo>
                <a:lnTo>
                  <a:pt x="5003" y="2393"/>
                </a:lnTo>
                <a:lnTo>
                  <a:pt x="5047" y="2989"/>
                </a:lnTo>
                <a:lnTo>
                  <a:pt x="5204" y="2989"/>
                </a:lnTo>
                <a:lnTo>
                  <a:pt x="5182" y="2559"/>
                </a:lnTo>
                <a:lnTo>
                  <a:pt x="5126" y="2161"/>
                </a:lnTo>
                <a:lnTo>
                  <a:pt x="5036" y="1797"/>
                </a:lnTo>
                <a:lnTo>
                  <a:pt x="4924" y="1457"/>
                </a:lnTo>
                <a:lnTo>
                  <a:pt x="4789" y="1159"/>
                </a:lnTo>
                <a:lnTo>
                  <a:pt x="4655" y="894"/>
                </a:lnTo>
                <a:lnTo>
                  <a:pt x="4498" y="670"/>
                </a:lnTo>
                <a:lnTo>
                  <a:pt x="4352" y="472"/>
                </a:lnTo>
                <a:lnTo>
                  <a:pt x="4498" y="555"/>
                </a:lnTo>
                <a:lnTo>
                  <a:pt x="4644" y="654"/>
                </a:lnTo>
                <a:lnTo>
                  <a:pt x="4801" y="753"/>
                </a:lnTo>
                <a:lnTo>
                  <a:pt x="4969" y="869"/>
                </a:lnTo>
                <a:lnTo>
                  <a:pt x="5126" y="993"/>
                </a:lnTo>
                <a:lnTo>
                  <a:pt x="5294" y="1126"/>
                </a:lnTo>
                <a:lnTo>
                  <a:pt x="5451" y="1267"/>
                </a:lnTo>
                <a:lnTo>
                  <a:pt x="5608" y="1424"/>
                </a:lnTo>
                <a:lnTo>
                  <a:pt x="5754" y="1590"/>
                </a:lnTo>
                <a:lnTo>
                  <a:pt x="5889" y="1755"/>
                </a:lnTo>
                <a:lnTo>
                  <a:pt x="6012" y="1938"/>
                </a:lnTo>
                <a:lnTo>
                  <a:pt x="6113" y="2128"/>
                </a:lnTo>
                <a:lnTo>
                  <a:pt x="6203" y="2335"/>
                </a:lnTo>
                <a:lnTo>
                  <a:pt x="6270" y="2542"/>
                </a:lnTo>
                <a:lnTo>
                  <a:pt x="6315" y="2757"/>
                </a:lnTo>
                <a:lnTo>
                  <a:pt x="6326" y="2989"/>
                </a:lnTo>
                <a:lnTo>
                  <a:pt x="6483" y="2989"/>
                </a:lnTo>
                <a:lnTo>
                  <a:pt x="6472" y="2757"/>
                </a:lnTo>
                <a:lnTo>
                  <a:pt x="6427" y="2534"/>
                </a:lnTo>
                <a:lnTo>
                  <a:pt x="6360" y="2319"/>
                </a:lnTo>
                <a:lnTo>
                  <a:pt x="6281" y="2111"/>
                </a:lnTo>
                <a:lnTo>
                  <a:pt x="6169" y="1913"/>
                </a:lnTo>
                <a:lnTo>
                  <a:pt x="6057" y="1722"/>
                </a:lnTo>
                <a:lnTo>
                  <a:pt x="5922" y="1548"/>
                </a:lnTo>
                <a:lnTo>
                  <a:pt x="5776" y="1383"/>
                </a:lnTo>
                <a:lnTo>
                  <a:pt x="5631" y="1225"/>
                </a:lnTo>
                <a:lnTo>
                  <a:pt x="5462" y="1076"/>
                </a:lnTo>
                <a:lnTo>
                  <a:pt x="5305" y="935"/>
                </a:lnTo>
                <a:lnTo>
                  <a:pt x="5137" y="811"/>
                </a:lnTo>
                <a:lnTo>
                  <a:pt x="4969" y="687"/>
                </a:lnTo>
                <a:lnTo>
                  <a:pt x="4812" y="579"/>
                </a:lnTo>
                <a:lnTo>
                  <a:pt x="4655" y="480"/>
                </a:lnTo>
                <a:lnTo>
                  <a:pt x="4509" y="389"/>
                </a:lnTo>
                <a:lnTo>
                  <a:pt x="4722" y="472"/>
                </a:lnTo>
                <a:lnTo>
                  <a:pt x="4958" y="571"/>
                </a:lnTo>
                <a:lnTo>
                  <a:pt x="5204" y="679"/>
                </a:lnTo>
                <a:lnTo>
                  <a:pt x="5451" y="795"/>
                </a:lnTo>
                <a:lnTo>
                  <a:pt x="5709" y="919"/>
                </a:lnTo>
                <a:lnTo>
                  <a:pt x="5967" y="1060"/>
                </a:lnTo>
                <a:lnTo>
                  <a:pt x="6225" y="1201"/>
                </a:lnTo>
                <a:lnTo>
                  <a:pt x="6472" y="1358"/>
                </a:lnTo>
                <a:lnTo>
                  <a:pt x="6707" y="1523"/>
                </a:lnTo>
                <a:lnTo>
                  <a:pt x="6920" y="1697"/>
                </a:lnTo>
                <a:lnTo>
                  <a:pt x="7122" y="1880"/>
                </a:lnTo>
                <a:lnTo>
                  <a:pt x="7291" y="2078"/>
                </a:lnTo>
                <a:lnTo>
                  <a:pt x="7425" y="2277"/>
                </a:lnTo>
                <a:lnTo>
                  <a:pt x="7537" y="2492"/>
                </a:lnTo>
                <a:lnTo>
                  <a:pt x="7605" y="2716"/>
                </a:lnTo>
                <a:lnTo>
                  <a:pt x="7627" y="2948"/>
                </a:lnTo>
                <a:lnTo>
                  <a:pt x="7784" y="2948"/>
                </a:lnTo>
                <a:lnTo>
                  <a:pt x="7750" y="2683"/>
                </a:lnTo>
                <a:lnTo>
                  <a:pt x="7672" y="2426"/>
                </a:lnTo>
                <a:lnTo>
                  <a:pt x="7549" y="2186"/>
                </a:lnTo>
                <a:lnTo>
                  <a:pt x="7380" y="1954"/>
                </a:lnTo>
                <a:lnTo>
                  <a:pt x="7190" y="1739"/>
                </a:lnTo>
                <a:lnTo>
                  <a:pt x="6954" y="1532"/>
                </a:lnTo>
                <a:lnTo>
                  <a:pt x="6707" y="1341"/>
                </a:lnTo>
                <a:lnTo>
                  <a:pt x="6438" y="1159"/>
                </a:lnTo>
                <a:lnTo>
                  <a:pt x="6158" y="993"/>
                </a:lnTo>
                <a:lnTo>
                  <a:pt x="5877" y="836"/>
                </a:lnTo>
                <a:lnTo>
                  <a:pt x="5586" y="695"/>
                </a:lnTo>
                <a:lnTo>
                  <a:pt x="5305" y="563"/>
                </a:lnTo>
                <a:lnTo>
                  <a:pt x="5036" y="447"/>
                </a:lnTo>
                <a:lnTo>
                  <a:pt x="4778" y="339"/>
                </a:lnTo>
                <a:lnTo>
                  <a:pt x="4543" y="248"/>
                </a:lnTo>
                <a:lnTo>
                  <a:pt x="4341" y="1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Light"/>
              <a:ea typeface="+mn-ea"/>
              <a:cs typeface="+mn-cs"/>
            </a:endParaRPr>
          </a:p>
        </p:txBody>
      </p:sp>
      <p:sp>
        <p:nvSpPr>
          <p:cNvPr id="22534" name="Freeform 6">
            <a:extLst>
              <a:ext uri="{FF2B5EF4-FFF2-40B4-BE49-F238E27FC236}">
                <a16:creationId xmlns:a16="http://schemas.microsoft.com/office/drawing/2014/main" id="{090E96EE-3803-34A1-34D6-DCC659391D7F}"/>
              </a:ext>
            </a:extLst>
          </p:cNvPr>
          <p:cNvSpPr>
            <a:spLocks/>
          </p:cNvSpPr>
          <p:nvPr/>
        </p:nvSpPr>
        <p:spPr bwMode="auto">
          <a:xfrm>
            <a:off x="6008688" y="379413"/>
            <a:ext cx="141287" cy="376237"/>
          </a:xfrm>
          <a:custGeom>
            <a:avLst/>
            <a:gdLst>
              <a:gd name="T0" fmla="*/ 2147483646 w 235"/>
              <a:gd name="T1" fmla="*/ 2147483646 h 480"/>
              <a:gd name="T2" fmla="*/ 2147483646 w 235"/>
              <a:gd name="T3" fmla="*/ 2147483646 h 480"/>
              <a:gd name="T4" fmla="*/ 2147483646 w 235"/>
              <a:gd name="T5" fmla="*/ 2147483646 h 480"/>
              <a:gd name="T6" fmla="*/ 2147483646 w 235"/>
              <a:gd name="T7" fmla="*/ 2147483646 h 480"/>
              <a:gd name="T8" fmla="*/ 2147483646 w 235"/>
              <a:gd name="T9" fmla="*/ 2147483646 h 480"/>
              <a:gd name="T10" fmla="*/ 2147483646 w 235"/>
              <a:gd name="T11" fmla="*/ 0 h 480"/>
              <a:gd name="T12" fmla="*/ 2147483646 w 235"/>
              <a:gd name="T13" fmla="*/ 2147483646 h 480"/>
              <a:gd name="T14" fmla="*/ 2147483646 w 235"/>
              <a:gd name="T15" fmla="*/ 2147483646 h 480"/>
              <a:gd name="T16" fmla="*/ 0 w 235"/>
              <a:gd name="T17" fmla="*/ 2147483646 h 480"/>
              <a:gd name="T18" fmla="*/ 0 w 235"/>
              <a:gd name="T19" fmla="*/ 2147483646 h 480"/>
              <a:gd name="T20" fmla="*/ 0 w 235"/>
              <a:gd name="T21" fmla="*/ 2147483646 h 480"/>
              <a:gd name="T22" fmla="*/ 2147483646 w 235"/>
              <a:gd name="T23" fmla="*/ 2147483646 h 4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5"/>
              <a:gd name="T37" fmla="*/ 0 h 480"/>
              <a:gd name="T38" fmla="*/ 235 w 235"/>
              <a:gd name="T39" fmla="*/ 480 h 4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5" h="480">
                <a:moveTo>
                  <a:pt x="235" y="480"/>
                </a:moveTo>
                <a:lnTo>
                  <a:pt x="235" y="99"/>
                </a:lnTo>
                <a:lnTo>
                  <a:pt x="235" y="83"/>
                </a:lnTo>
                <a:lnTo>
                  <a:pt x="224" y="50"/>
                </a:lnTo>
                <a:lnTo>
                  <a:pt x="179" y="17"/>
                </a:lnTo>
                <a:lnTo>
                  <a:pt x="112" y="0"/>
                </a:lnTo>
                <a:lnTo>
                  <a:pt x="44" y="17"/>
                </a:lnTo>
                <a:lnTo>
                  <a:pt x="11" y="50"/>
                </a:lnTo>
                <a:lnTo>
                  <a:pt x="0" y="83"/>
                </a:lnTo>
                <a:lnTo>
                  <a:pt x="0" y="99"/>
                </a:lnTo>
                <a:lnTo>
                  <a:pt x="0" y="480"/>
                </a:lnTo>
                <a:lnTo>
                  <a:pt x="235" y="4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Light"/>
              <a:ea typeface="+mn-ea"/>
              <a:cs typeface="+mn-cs"/>
            </a:endParaRPr>
          </a:p>
        </p:txBody>
      </p:sp>
      <p:sp>
        <p:nvSpPr>
          <p:cNvPr id="22535" name="Rectangle 7">
            <a:extLst>
              <a:ext uri="{FF2B5EF4-FFF2-40B4-BE49-F238E27FC236}">
                <a16:creationId xmlns:a16="http://schemas.microsoft.com/office/drawing/2014/main" id="{F01BE8D4-E156-D090-6BEA-B7D9637F8600}"/>
              </a:ext>
            </a:extLst>
          </p:cNvPr>
          <p:cNvSpPr>
            <a:spLocks noChangeArrowheads="1"/>
          </p:cNvSpPr>
          <p:nvPr/>
        </p:nvSpPr>
        <p:spPr bwMode="auto">
          <a:xfrm>
            <a:off x="8161338" y="3262312"/>
            <a:ext cx="2022475" cy="3057567"/>
          </a:xfrm>
          <a:prstGeom prst="rect">
            <a:avLst/>
          </a:prstGeom>
          <a:solidFill>
            <a:srgbClr val="FFFF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FFFF"/>
            </a:extrusionClr>
            <a:contourClr>
              <a:srgbClr val="FFFFFF"/>
            </a:contourClr>
          </a:sp3d>
        </p:spPr>
        <p:txBody>
          <a:bodyP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2536" name="Rectangle 8">
            <a:extLst>
              <a:ext uri="{FF2B5EF4-FFF2-40B4-BE49-F238E27FC236}">
                <a16:creationId xmlns:a16="http://schemas.microsoft.com/office/drawing/2014/main" id="{819C211E-30A1-7490-2E52-27A21624601F}"/>
              </a:ext>
            </a:extLst>
          </p:cNvPr>
          <p:cNvSpPr>
            <a:spLocks noChangeArrowheads="1"/>
          </p:cNvSpPr>
          <p:nvPr/>
        </p:nvSpPr>
        <p:spPr bwMode="auto">
          <a:xfrm>
            <a:off x="1901825" y="3332163"/>
            <a:ext cx="2362200" cy="2400300"/>
          </a:xfrm>
          <a:prstGeom prst="rect">
            <a:avLst/>
          </a:prstGeom>
          <a:solidFill>
            <a:srgbClr val="FFFF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FFFF"/>
            </a:extrusionClr>
            <a:contourClr>
              <a:srgbClr val="FFFFFF"/>
            </a:contourClr>
          </a:sp3d>
        </p:spPr>
        <p:txBody>
          <a:bodyP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2537" name="Text Box 9">
            <a:extLst>
              <a:ext uri="{FF2B5EF4-FFF2-40B4-BE49-F238E27FC236}">
                <a16:creationId xmlns:a16="http://schemas.microsoft.com/office/drawing/2014/main" id="{D2127015-0041-CEE6-89B0-15A8943502AC}"/>
              </a:ext>
            </a:extLst>
          </p:cNvPr>
          <p:cNvSpPr txBox="1">
            <a:spLocks noChangeArrowheads="1"/>
          </p:cNvSpPr>
          <p:nvPr/>
        </p:nvSpPr>
        <p:spPr bwMode="auto">
          <a:xfrm>
            <a:off x="1993900" y="3408363"/>
            <a:ext cx="2209800" cy="2209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Alzheimer’s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Disease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Early - Young Onset</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Late Onset (LOAD)</a:t>
            </a:r>
          </a:p>
        </p:txBody>
      </p:sp>
      <p:grpSp>
        <p:nvGrpSpPr>
          <p:cNvPr id="22538" name="Group 10">
            <a:extLst>
              <a:ext uri="{FF2B5EF4-FFF2-40B4-BE49-F238E27FC236}">
                <a16:creationId xmlns:a16="http://schemas.microsoft.com/office/drawing/2014/main" id="{7BD2F7CE-72EA-87A5-9DF5-B0CB913947D9}"/>
              </a:ext>
            </a:extLst>
          </p:cNvPr>
          <p:cNvGrpSpPr>
            <a:grpSpLocks/>
          </p:cNvGrpSpPr>
          <p:nvPr/>
        </p:nvGrpSpPr>
        <p:grpSpPr bwMode="auto">
          <a:xfrm>
            <a:off x="4757738" y="3290888"/>
            <a:ext cx="1330325" cy="1152525"/>
            <a:chOff x="3283" y="2744"/>
            <a:chExt cx="838" cy="725"/>
          </a:xfrm>
        </p:grpSpPr>
        <p:sp>
          <p:nvSpPr>
            <p:cNvPr id="22544" name="Rectangle 11">
              <a:extLst>
                <a:ext uri="{FF2B5EF4-FFF2-40B4-BE49-F238E27FC236}">
                  <a16:creationId xmlns:a16="http://schemas.microsoft.com/office/drawing/2014/main" id="{D7A4D99D-FFB0-1855-249D-2B1D04AC3781}"/>
                </a:ext>
              </a:extLst>
            </p:cNvPr>
            <p:cNvSpPr>
              <a:spLocks noChangeArrowheads="1"/>
            </p:cNvSpPr>
            <p:nvPr/>
          </p:nvSpPr>
          <p:spPr bwMode="auto">
            <a:xfrm>
              <a:off x="3283" y="2744"/>
              <a:ext cx="838" cy="725"/>
            </a:xfrm>
            <a:prstGeom prst="rect">
              <a:avLst/>
            </a:prstGeom>
            <a:solidFill>
              <a:srgbClr val="FFFF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FFFF"/>
              </a:extrusionClr>
              <a:contourClr>
                <a:srgbClr val="FFFFFF"/>
              </a:contourClr>
            </a:sp3d>
          </p:spPr>
          <p:txBody>
            <a:bodyP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2545" name="Text Box 12">
              <a:extLst>
                <a:ext uri="{FF2B5EF4-FFF2-40B4-BE49-F238E27FC236}">
                  <a16:creationId xmlns:a16="http://schemas.microsoft.com/office/drawing/2014/main" id="{14798185-0EAA-3433-DD51-253122CD6EDD}"/>
                </a:ext>
              </a:extLst>
            </p:cNvPr>
            <p:cNvSpPr txBox="1">
              <a:spLocks noChangeArrowheads="1"/>
            </p:cNvSpPr>
            <p:nvPr/>
          </p:nvSpPr>
          <p:spPr bwMode="auto">
            <a:xfrm>
              <a:off x="3347" y="2871"/>
              <a:ext cx="709" cy="5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Vascular</a:t>
              </a:r>
              <a:endParaRPr kumimoji="0" lang="en-US" altLang="en-US" sz="12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Dementias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(Multi-stroke)</a:t>
              </a:r>
            </a:p>
          </p:txBody>
        </p:sp>
      </p:grpSp>
      <p:sp>
        <p:nvSpPr>
          <p:cNvPr id="22539" name="Text Box 13">
            <a:extLst>
              <a:ext uri="{FF2B5EF4-FFF2-40B4-BE49-F238E27FC236}">
                <a16:creationId xmlns:a16="http://schemas.microsoft.com/office/drawing/2014/main" id="{CD4CDEA2-1EFD-DB39-BF60-C02FF9DFEEF9}"/>
              </a:ext>
            </a:extLst>
          </p:cNvPr>
          <p:cNvSpPr txBox="1">
            <a:spLocks noChangeArrowheads="1"/>
          </p:cNvSpPr>
          <p:nvPr/>
        </p:nvSpPr>
        <p:spPr bwMode="auto">
          <a:xfrm>
            <a:off x="6667500" y="3446463"/>
            <a:ext cx="1066800" cy="685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Lewy Body  Dementia</a:t>
            </a:r>
          </a:p>
        </p:txBody>
      </p:sp>
      <p:sp>
        <p:nvSpPr>
          <p:cNvPr id="22540" name="Text Box 14">
            <a:extLst>
              <a:ext uri="{FF2B5EF4-FFF2-40B4-BE49-F238E27FC236}">
                <a16:creationId xmlns:a16="http://schemas.microsoft.com/office/drawing/2014/main" id="{192722F3-ADD8-AF7D-8C64-DA1AA3B076A6}"/>
              </a:ext>
            </a:extLst>
          </p:cNvPr>
          <p:cNvSpPr txBox="1">
            <a:spLocks noChangeArrowheads="1"/>
          </p:cNvSpPr>
          <p:nvPr/>
        </p:nvSpPr>
        <p:spPr bwMode="auto">
          <a:xfrm>
            <a:off x="3841750" y="1082675"/>
            <a:ext cx="4492625" cy="1430338"/>
          </a:xfrm>
          <a:prstGeom prst="rect">
            <a:avLst/>
          </a:prstGeom>
          <a:solidFill>
            <a:srgbClr val="FFFFFF"/>
          </a:solidFill>
          <a:ln w="222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chemeClr val="bg2"/>
                </a:solidFill>
                <a:effectLst/>
                <a:uLnTx/>
                <a:uFillTx/>
                <a:latin typeface="Tahoma" panose="020B0604030504040204" pitchFamily="34" charset="0"/>
                <a:ea typeface="+mn-ea"/>
                <a:cs typeface="Tahoma" panose="020B0604030504040204" pitchFamily="34" charset="0"/>
              </a:rPr>
              <a:t>DEMENTIA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chemeClr val="bg2"/>
                </a:solidFill>
                <a:effectLst/>
                <a:uLnTx/>
                <a:uFillTx/>
                <a:latin typeface="Tahoma" panose="020B0604030504040204" pitchFamily="34" charset="0"/>
                <a:ea typeface="+mn-ea"/>
                <a:cs typeface="Tahoma" panose="020B0604030504040204" pitchFamily="34" charset="0"/>
              </a:rPr>
              <a:t>(Neurocognitive Disorders)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2541" name="Rectangle 15">
            <a:extLst>
              <a:ext uri="{FF2B5EF4-FFF2-40B4-BE49-F238E27FC236}">
                <a16:creationId xmlns:a16="http://schemas.microsoft.com/office/drawing/2014/main" id="{BDFF4B65-DC57-0DC9-06E6-209140B08C90}"/>
              </a:ext>
            </a:extLst>
          </p:cNvPr>
          <p:cNvSpPr>
            <a:spLocks noChangeArrowheads="1"/>
          </p:cNvSpPr>
          <p:nvPr/>
        </p:nvSpPr>
        <p:spPr bwMode="auto">
          <a:xfrm>
            <a:off x="6001869" y="5644916"/>
            <a:ext cx="1219200" cy="990600"/>
          </a:xfrm>
          <a:prstGeom prst="rect">
            <a:avLst/>
          </a:prstGeom>
          <a:solidFill>
            <a:srgbClr val="FFFF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FFFF"/>
            </a:extrusionClr>
            <a:contourClr>
              <a:srgbClr val="FFFFFF"/>
            </a:contourClr>
          </a:sp3d>
        </p:spPr>
        <p:txBody>
          <a:bodyP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2542" name="Text Box 16">
            <a:extLst>
              <a:ext uri="{FF2B5EF4-FFF2-40B4-BE49-F238E27FC236}">
                <a16:creationId xmlns:a16="http://schemas.microsoft.com/office/drawing/2014/main" id="{830CB8F2-FFAB-384B-0AF8-97B611D534A1}"/>
              </a:ext>
            </a:extLst>
          </p:cNvPr>
          <p:cNvSpPr txBox="1">
            <a:spLocks noChangeArrowheads="1"/>
          </p:cNvSpPr>
          <p:nvPr/>
        </p:nvSpPr>
        <p:spPr bwMode="auto">
          <a:xfrm>
            <a:off x="8197381" y="3429000"/>
            <a:ext cx="1963738" cy="28748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Other Dementias</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12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Genetic syndromes</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12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Metabolic  abnormalities</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12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Long term alcohol usage</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12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Drugs/toxin exposure</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12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White matter diseases</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12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Chronic Traumatic Encephalopathy (CTE)</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1200" b="0"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Depression</a:t>
            </a:r>
            <a:r>
              <a:rPr kumimoji="0" lang="en-US" altLang="en-US" sz="12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 or other </a:t>
            </a:r>
            <a:r>
              <a:rPr lang="en-US" altLang="en-US" sz="1200" dirty="0">
                <a:solidFill>
                  <a:prstClr val="black"/>
                </a:solidFill>
                <a:latin typeface="Tahoma" panose="020B0604030504040204" pitchFamily="34" charset="0"/>
                <a:cs typeface="Tahoma" panose="020B0604030504040204" pitchFamily="34" charset="0"/>
              </a:rPr>
              <a:t>m</a:t>
            </a:r>
            <a:r>
              <a:rPr kumimoji="0" lang="en-US" altLang="en-US" sz="1200" b="0" i="0" u="none" strike="noStrike" kern="1200" cap="none" spc="0" normalizeH="0" baseline="0" noProof="0" dirty="0" err="1">
                <a:ln>
                  <a:noFill/>
                </a:ln>
                <a:solidFill>
                  <a:prstClr val="black"/>
                </a:solidFill>
                <a:effectLst/>
                <a:uLnTx/>
                <a:uFillTx/>
                <a:latin typeface="Tahoma" panose="020B0604030504040204" pitchFamily="34" charset="0"/>
                <a:ea typeface="+mn-ea"/>
                <a:cs typeface="Tahoma" panose="020B0604030504040204" pitchFamily="34" charset="0"/>
              </a:rPr>
              <a:t>ental</a:t>
            </a:r>
            <a:r>
              <a:rPr kumimoji="0" lang="en-US" altLang="en-US" sz="12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 health conditions</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12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Infections; Syphilis </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12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Multiple Sclerosis</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12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Normal Pressure Hydrocephalus (NPH)</a:t>
            </a:r>
          </a:p>
        </p:txBody>
      </p:sp>
      <p:sp>
        <p:nvSpPr>
          <p:cNvPr id="22543" name="Text Box 17">
            <a:extLst>
              <a:ext uri="{FF2B5EF4-FFF2-40B4-BE49-F238E27FC236}">
                <a16:creationId xmlns:a16="http://schemas.microsoft.com/office/drawing/2014/main" id="{828C5004-9226-0F02-7B8F-CA840480158A}"/>
              </a:ext>
            </a:extLst>
          </p:cNvPr>
          <p:cNvSpPr txBox="1">
            <a:spLocks noChangeArrowheads="1"/>
          </p:cNvSpPr>
          <p:nvPr/>
        </p:nvSpPr>
        <p:spPr bwMode="auto">
          <a:xfrm>
            <a:off x="6029326" y="5700712"/>
            <a:ext cx="1143000" cy="838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err="1">
                <a:ln>
                  <a:noFill/>
                </a:ln>
                <a:solidFill>
                  <a:prstClr val="black"/>
                </a:solidFill>
                <a:effectLst/>
                <a:uLnTx/>
                <a:uFillTx/>
                <a:latin typeface="Tahoma" panose="020B0604030504040204" pitchFamily="34" charset="0"/>
                <a:ea typeface="+mn-ea"/>
                <a:cs typeface="Tahoma" panose="020B0604030504040204" pitchFamily="34" charset="0"/>
              </a:rPr>
              <a:t>Fronto</a:t>
            </a:r>
            <a:r>
              <a:rPr kumimoji="0" lang="en-US" altLang="en-US" sz="1200" b="1"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Temporal Lobe Dementias</a:t>
            </a:r>
          </a:p>
        </p:txBody>
      </p:sp>
      <p:sp>
        <p:nvSpPr>
          <p:cNvPr id="5" name="Rectangle 2">
            <a:extLst>
              <a:ext uri="{FF2B5EF4-FFF2-40B4-BE49-F238E27FC236}">
                <a16:creationId xmlns:a16="http://schemas.microsoft.com/office/drawing/2014/main" id="{D38DB19D-F4D7-F785-D95F-E2BA66011994}"/>
              </a:ext>
            </a:extLst>
          </p:cNvPr>
          <p:cNvSpPr>
            <a:spLocks noChangeArrowheads="1"/>
          </p:cNvSpPr>
          <p:nvPr/>
        </p:nvSpPr>
        <p:spPr bwMode="auto">
          <a:xfrm>
            <a:off x="6580188" y="4532313"/>
            <a:ext cx="1118069" cy="749871"/>
          </a:xfrm>
          <a:prstGeom prst="rect">
            <a:avLst/>
          </a:prstGeom>
          <a:solidFill>
            <a:srgbClr val="FFFF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FFFF"/>
            </a:extrusionClr>
            <a:contourClr>
              <a:srgbClr val="FFFFFF"/>
            </a:contourClr>
          </a:sp3d>
        </p:spPr>
        <p:txBody>
          <a:bodyP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D263E8D9-8E6B-C77C-5D8F-57F4DD99FECD}"/>
              </a:ext>
            </a:extLst>
          </p:cNvPr>
          <p:cNvSpPr txBox="1"/>
          <p:nvPr/>
        </p:nvSpPr>
        <p:spPr>
          <a:xfrm>
            <a:off x="6611469" y="4676415"/>
            <a:ext cx="1086788"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Parkinson’s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Dementia</a:t>
            </a:r>
          </a:p>
        </p:txBody>
      </p:sp>
      <p:sp>
        <p:nvSpPr>
          <p:cNvPr id="3" name="TextBox 2">
            <a:extLst>
              <a:ext uri="{FF2B5EF4-FFF2-40B4-BE49-F238E27FC236}">
                <a16:creationId xmlns:a16="http://schemas.microsoft.com/office/drawing/2014/main" id="{C6E7AE07-A030-673D-E32C-A7B78DD98576}"/>
              </a:ext>
            </a:extLst>
          </p:cNvPr>
          <p:cNvSpPr txBox="1"/>
          <p:nvPr/>
        </p:nvSpPr>
        <p:spPr>
          <a:xfrm>
            <a:off x="157958" y="90428"/>
            <a:ext cx="2209799" cy="2862322"/>
          </a:xfrm>
          <a:prstGeom prst="rect">
            <a:avLst/>
          </a:prstGeom>
          <a:solidFill>
            <a:schemeClr val="bg1"/>
          </a:solidFill>
        </p:spPr>
        <p:txBody>
          <a:bodyPr wrap="square">
            <a:spAutoFit/>
          </a:bodyPr>
          <a:lstStyle/>
          <a:p>
            <a:r>
              <a:rPr lang="en-US" dirty="0"/>
              <a:t> A term used to describe a group of symptoms affecting memory, thinking and social abilities. In people who have dementia, the symptoms interfere with their daily lives.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1742" y="637891"/>
            <a:ext cx="5596530" cy="754543"/>
          </a:xfrm>
          <a:ln w="34925">
            <a:solidFill>
              <a:schemeClr val="tx1"/>
            </a:solidFill>
          </a:ln>
        </p:spPr>
        <p:txBody>
          <a:bodyPr/>
          <a:lstStyle/>
          <a:p>
            <a:pPr algn="ctr"/>
            <a:r>
              <a:rPr lang="en-US" sz="4800" b="1" dirty="0">
                <a:solidFill>
                  <a:schemeClr val="bg2"/>
                </a:solidFill>
              </a:rPr>
              <a:t>When Change Occurs</a:t>
            </a:r>
          </a:p>
        </p:txBody>
      </p:sp>
      <p:sp>
        <p:nvSpPr>
          <p:cNvPr id="3" name="Content Placeholder 2"/>
          <p:cNvSpPr>
            <a:spLocks noGrp="1"/>
          </p:cNvSpPr>
          <p:nvPr>
            <p:ph idx="1"/>
          </p:nvPr>
        </p:nvSpPr>
        <p:spPr>
          <a:xfrm>
            <a:off x="2379755" y="1540189"/>
            <a:ext cx="8915400" cy="3777622"/>
          </a:xfrm>
        </p:spPr>
        <p:txBody>
          <a:bodyPr/>
          <a:lstStyle/>
          <a:p>
            <a:r>
              <a:rPr lang="en-US" dirty="0"/>
              <a:t>Normative or a sign of disease</a:t>
            </a:r>
          </a:p>
          <a:p>
            <a:r>
              <a:rPr lang="en-US" dirty="0"/>
              <a:t>Life Stories</a:t>
            </a:r>
          </a:p>
          <a:p>
            <a:r>
              <a:rPr lang="en-US" dirty="0"/>
              <a:t>Health Co-morbidities</a:t>
            </a:r>
          </a:p>
          <a:p>
            <a:r>
              <a:rPr lang="en-US" dirty="0"/>
              <a:t>Psychosocial changes</a:t>
            </a:r>
          </a:p>
          <a:p>
            <a:r>
              <a:rPr lang="en-US" dirty="0"/>
              <a:t>Regression</a:t>
            </a:r>
          </a:p>
          <a:p>
            <a:r>
              <a:rPr lang="en-US" dirty="0"/>
              <a:t>Dementia/Alzheimer’s disease</a:t>
            </a:r>
          </a:p>
          <a:p>
            <a:r>
              <a:rPr lang="en-US" dirty="0"/>
              <a:t>Biases/stereotypes/Diagnostic Over Shadowing</a:t>
            </a:r>
          </a:p>
        </p:txBody>
      </p:sp>
      <p:pic>
        <p:nvPicPr>
          <p:cNvPr id="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0552" y="1998841"/>
            <a:ext cx="1971675" cy="1316038"/>
          </a:xfrm>
          <a:prstGeom prst="rect">
            <a:avLst/>
          </a:prstGeom>
          <a:noFill/>
          <a:ln>
            <a:noFill/>
          </a:ln>
          <a:effectLst>
            <a:outerShdw blurRad="190500" dist="50800" dir="5400000" algn="ctr"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73186" y="5037664"/>
            <a:ext cx="2214543" cy="1478845"/>
          </a:xfrm>
          <a:prstGeom prst="rect">
            <a:avLst/>
          </a:prstGeom>
          <a:noFill/>
          <a:ln>
            <a:noFill/>
          </a:ln>
          <a:effectLst>
            <a:outerShdw blurRad="190500" dist="50800" dir="5400000" algn="ctr"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89019" y="341491"/>
            <a:ext cx="2122488" cy="2973388"/>
          </a:xfrm>
          <a:prstGeom prst="rect">
            <a:avLst/>
          </a:prstGeom>
          <a:noFill/>
          <a:ln>
            <a:noFill/>
          </a:ln>
          <a:effectLst>
            <a:outerShdw blurRad="190500" dist="50800" dir="5400000" algn="ctr"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5A1FB9AB-838F-44D5-9086-EEE20B81F0F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14817" r="21749"/>
          <a:stretch/>
        </p:blipFill>
        <p:spPr>
          <a:xfrm>
            <a:off x="469206" y="4235894"/>
            <a:ext cx="1910549" cy="2163833"/>
          </a:xfrm>
          <a:prstGeom prst="rect">
            <a:avLst/>
          </a:prstGeom>
          <a:effectLst>
            <a:outerShdw blurRad="190500" dist="50800" dir="5400000" algn="ctr" rotWithShape="0">
              <a:srgbClr val="000000">
                <a:alpha val="70000"/>
              </a:srgbClr>
            </a:outerShdw>
          </a:effectLst>
        </p:spPr>
      </p:pic>
    </p:spTree>
    <p:extLst>
      <p:ext uri="{BB962C8B-B14F-4D97-AF65-F5344CB8AC3E}">
        <p14:creationId xmlns:p14="http://schemas.microsoft.com/office/powerpoint/2010/main" val="4272458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D6C81-E525-014E-3A0E-6F20C5C657CF}"/>
              </a:ext>
            </a:extLst>
          </p:cNvPr>
          <p:cNvSpPr>
            <a:spLocks noGrp="1"/>
          </p:cNvSpPr>
          <p:nvPr>
            <p:ph type="title" idx="4294967295"/>
          </p:nvPr>
        </p:nvSpPr>
        <p:spPr>
          <a:xfrm>
            <a:off x="1003414" y="348380"/>
            <a:ext cx="4717656" cy="704555"/>
          </a:xfrm>
          <a:solidFill>
            <a:schemeClr val="bg1"/>
          </a:solidFill>
          <a:ln>
            <a:solidFill>
              <a:schemeClr val="tx1"/>
            </a:solidFill>
          </a:ln>
        </p:spPr>
        <p:txBody>
          <a:bodyPr>
            <a:normAutofit/>
          </a:bodyPr>
          <a:lstStyle/>
          <a:p>
            <a:r>
              <a:rPr lang="en-US" sz="3200" b="1" dirty="0"/>
              <a:t>Diagnostic Overshadowing</a:t>
            </a:r>
          </a:p>
        </p:txBody>
      </p:sp>
      <p:pic>
        <p:nvPicPr>
          <p:cNvPr id="5" name="Picture 4">
            <a:extLst>
              <a:ext uri="{FF2B5EF4-FFF2-40B4-BE49-F238E27FC236}">
                <a16:creationId xmlns:a16="http://schemas.microsoft.com/office/drawing/2014/main" id="{2B1BC63D-D79A-13F7-AB0B-577AAC65CF0E}"/>
              </a:ext>
            </a:extLst>
          </p:cNvPr>
          <p:cNvPicPr>
            <a:picLocks noChangeAspect="1"/>
          </p:cNvPicPr>
          <p:nvPr/>
        </p:nvPicPr>
        <p:blipFill rotWithShape="1">
          <a:blip r:embed="rId2"/>
          <a:srcRect l="32398" t="16612" r="36830" b="13931"/>
          <a:stretch/>
        </p:blipFill>
        <p:spPr>
          <a:xfrm>
            <a:off x="7319214" y="386002"/>
            <a:ext cx="4793455" cy="6085996"/>
          </a:xfrm>
          <a:prstGeom prst="rect">
            <a:avLst/>
          </a:prstGeom>
        </p:spPr>
      </p:pic>
      <p:pic>
        <p:nvPicPr>
          <p:cNvPr id="7" name="Picture 6">
            <a:extLst>
              <a:ext uri="{FF2B5EF4-FFF2-40B4-BE49-F238E27FC236}">
                <a16:creationId xmlns:a16="http://schemas.microsoft.com/office/drawing/2014/main" id="{64257914-93A0-E431-6496-342289AB16D0}"/>
              </a:ext>
            </a:extLst>
          </p:cNvPr>
          <p:cNvPicPr>
            <a:picLocks noChangeAspect="1"/>
          </p:cNvPicPr>
          <p:nvPr/>
        </p:nvPicPr>
        <p:blipFill>
          <a:blip r:embed="rId3"/>
          <a:stretch>
            <a:fillRect/>
          </a:stretch>
        </p:blipFill>
        <p:spPr>
          <a:xfrm>
            <a:off x="9727463" y="4369700"/>
            <a:ext cx="2385206" cy="2385206"/>
          </a:xfrm>
          <a:prstGeom prst="rect">
            <a:avLst/>
          </a:prstGeom>
        </p:spPr>
      </p:pic>
      <p:sp>
        <p:nvSpPr>
          <p:cNvPr id="9" name="TextBox 8">
            <a:extLst>
              <a:ext uri="{FF2B5EF4-FFF2-40B4-BE49-F238E27FC236}">
                <a16:creationId xmlns:a16="http://schemas.microsoft.com/office/drawing/2014/main" id="{684E34E0-535D-29A3-241A-E6C8285A57C0}"/>
              </a:ext>
            </a:extLst>
          </p:cNvPr>
          <p:cNvSpPr txBox="1"/>
          <p:nvPr/>
        </p:nvSpPr>
        <p:spPr>
          <a:xfrm>
            <a:off x="436969" y="1112305"/>
            <a:ext cx="6801324" cy="707886"/>
          </a:xfrm>
          <a:prstGeom prst="rect">
            <a:avLst/>
          </a:prstGeom>
          <a:noFill/>
        </p:spPr>
        <p:txBody>
          <a:bodyPr wrap="square">
            <a:spAutoFit/>
          </a:bodyPr>
          <a:lstStyle/>
          <a:p>
            <a:r>
              <a:rPr lang="en-US" sz="2000" b="1" dirty="0">
                <a:solidFill>
                  <a:srgbClr val="FF0000"/>
                </a:solidFill>
              </a:rPr>
              <a:t>Attribution of symptoms to a pre-existing </a:t>
            </a:r>
          </a:p>
          <a:p>
            <a:r>
              <a:rPr lang="en-US" sz="2000" b="1" dirty="0">
                <a:solidFill>
                  <a:srgbClr val="FF0000"/>
                </a:solidFill>
              </a:rPr>
              <a:t>condition rather than a potential co-morbid condition</a:t>
            </a:r>
          </a:p>
        </p:txBody>
      </p:sp>
      <p:sp>
        <p:nvSpPr>
          <p:cNvPr id="11" name="TextBox 10">
            <a:extLst>
              <a:ext uri="{FF2B5EF4-FFF2-40B4-BE49-F238E27FC236}">
                <a16:creationId xmlns:a16="http://schemas.microsoft.com/office/drawing/2014/main" id="{30F19EAA-6D48-624B-10EE-D194AFAC6EB2}"/>
              </a:ext>
            </a:extLst>
          </p:cNvPr>
          <p:cNvSpPr txBox="1"/>
          <p:nvPr/>
        </p:nvSpPr>
        <p:spPr>
          <a:xfrm>
            <a:off x="59235" y="1879562"/>
            <a:ext cx="7280241" cy="4493538"/>
          </a:xfrm>
          <a:prstGeom prst="rect">
            <a:avLst/>
          </a:prstGeom>
          <a:noFill/>
        </p:spPr>
        <p:txBody>
          <a:bodyPr wrap="square">
            <a:spAutoFit/>
          </a:bodyPr>
          <a:lstStyle/>
          <a:p>
            <a:pPr marL="285750" indent="-285750">
              <a:buFont typeface="Arial" panose="020B0604020202020204" pitchFamily="34" charset="0"/>
              <a:buChar char="•"/>
            </a:pPr>
            <a:r>
              <a:rPr lang="en-US" sz="2200" dirty="0"/>
              <a:t>Can be detrimental to quality of care and can contribute to delays in  diagnosis and treatment, unnecessary or unsafe care and inequities of care.</a:t>
            </a:r>
          </a:p>
          <a:p>
            <a:pPr marL="285750" indent="-285750">
              <a:buFont typeface="Arial" panose="020B0604020202020204" pitchFamily="34" charset="0"/>
              <a:buChar char="•"/>
            </a:pPr>
            <a:r>
              <a:rPr lang="en-US" sz="2200" dirty="0"/>
              <a:t>Contributes to health disparities and is of particular concern in groups experiencing health disparities, such as  individuals with disabilities.</a:t>
            </a:r>
          </a:p>
          <a:p>
            <a:pPr marL="285750" indent="-285750">
              <a:buFont typeface="Arial" panose="020B0604020202020204" pitchFamily="34" charset="0"/>
              <a:buChar char="•"/>
            </a:pPr>
            <a:r>
              <a:rPr lang="en-US" sz="2200" dirty="0"/>
              <a:t>Speed, stress and lack of training contribute to diagnostic overshadowing.</a:t>
            </a:r>
          </a:p>
          <a:p>
            <a:pPr marL="285750" indent="-285750">
              <a:buFont typeface="Arial" panose="020B0604020202020204" pitchFamily="34" charset="0"/>
              <a:buChar char="•"/>
            </a:pPr>
            <a:r>
              <a:rPr lang="en-US" sz="2200" dirty="0"/>
              <a:t>Most clinicians do not have training, experience and skills grounded in treating individuals with disabilities – again putting </a:t>
            </a:r>
          </a:p>
          <a:p>
            <a:pPr marL="285750" indent="-285750">
              <a:buFont typeface="Arial" panose="020B0604020202020204" pitchFamily="34" charset="0"/>
              <a:buChar char="•"/>
            </a:pPr>
            <a:r>
              <a:rPr lang="en-US" sz="2200" dirty="0"/>
              <a:t>these individuals at increased risk for diagnostic overshadowing.</a:t>
            </a:r>
          </a:p>
        </p:txBody>
      </p:sp>
    </p:spTree>
    <p:extLst>
      <p:ext uri="{BB962C8B-B14F-4D97-AF65-F5344CB8AC3E}">
        <p14:creationId xmlns:p14="http://schemas.microsoft.com/office/powerpoint/2010/main" val="3556160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146A1-F9CE-4857-F415-C2B3C781B652}"/>
              </a:ext>
            </a:extLst>
          </p:cNvPr>
          <p:cNvPicPr>
            <a:picLocks noChangeAspect="1"/>
          </p:cNvPicPr>
          <p:nvPr/>
        </p:nvPicPr>
        <p:blipFill>
          <a:blip r:embed="rId2"/>
          <a:stretch>
            <a:fillRect/>
          </a:stretch>
        </p:blipFill>
        <p:spPr>
          <a:xfrm>
            <a:off x="9908498" y="652072"/>
            <a:ext cx="2153933" cy="2153933"/>
          </a:xfrm>
          <a:prstGeom prst="rect">
            <a:avLst/>
          </a:prstGeom>
        </p:spPr>
      </p:pic>
      <p:sp>
        <p:nvSpPr>
          <p:cNvPr id="5" name="TextBox 4">
            <a:extLst>
              <a:ext uri="{FF2B5EF4-FFF2-40B4-BE49-F238E27FC236}">
                <a16:creationId xmlns:a16="http://schemas.microsoft.com/office/drawing/2014/main" id="{41579507-0D0F-6A12-2888-4433AB885B8D}"/>
              </a:ext>
            </a:extLst>
          </p:cNvPr>
          <p:cNvSpPr txBox="1"/>
          <p:nvPr/>
        </p:nvSpPr>
        <p:spPr>
          <a:xfrm>
            <a:off x="340154" y="6190938"/>
            <a:ext cx="12022110" cy="584775"/>
          </a:xfrm>
          <a:prstGeom prst="rect">
            <a:avLst/>
          </a:prstGeom>
          <a:noFill/>
        </p:spPr>
        <p:txBody>
          <a:bodyPr wrap="square">
            <a:spAutoFit/>
          </a:bodyPr>
          <a:lstStyle/>
          <a:p>
            <a:r>
              <a:rPr lang="en-US" sz="1600" dirty="0">
                <a:hlinkClick r:id="rId3"/>
              </a:rPr>
              <a:t>Examining Adults with Neuroatypical Conditions for MCI/Dementia During Cognitive Impairment Assessments: Report of the Neuroatypical Conditions Expert Consultative Panel (the-ntg.org)</a:t>
            </a:r>
            <a:endParaRPr lang="en-US" sz="1600" dirty="0"/>
          </a:p>
        </p:txBody>
      </p:sp>
      <p:pic>
        <p:nvPicPr>
          <p:cNvPr id="7" name="Picture 6">
            <a:extLst>
              <a:ext uri="{FF2B5EF4-FFF2-40B4-BE49-F238E27FC236}">
                <a16:creationId xmlns:a16="http://schemas.microsoft.com/office/drawing/2014/main" id="{A686194D-0D76-4D49-BE76-0C670F897231}"/>
              </a:ext>
            </a:extLst>
          </p:cNvPr>
          <p:cNvPicPr>
            <a:picLocks noChangeAspect="1"/>
          </p:cNvPicPr>
          <p:nvPr/>
        </p:nvPicPr>
        <p:blipFill rotWithShape="1">
          <a:blip r:embed="rId4"/>
          <a:srcRect l="31414" t="16721" r="36004" b="8634"/>
          <a:stretch/>
        </p:blipFill>
        <p:spPr>
          <a:xfrm>
            <a:off x="340154" y="313580"/>
            <a:ext cx="4356766" cy="5614473"/>
          </a:xfrm>
          <a:prstGeom prst="rect">
            <a:avLst/>
          </a:prstGeom>
          <a:ln>
            <a:solidFill>
              <a:schemeClr val="accent1"/>
            </a:solidFill>
          </a:ln>
        </p:spPr>
      </p:pic>
      <p:sp>
        <p:nvSpPr>
          <p:cNvPr id="8" name="TextBox 7">
            <a:extLst>
              <a:ext uri="{FF2B5EF4-FFF2-40B4-BE49-F238E27FC236}">
                <a16:creationId xmlns:a16="http://schemas.microsoft.com/office/drawing/2014/main" id="{3E572E09-F9C0-D795-DFB2-63EDB4A546B2}"/>
              </a:ext>
            </a:extLst>
          </p:cNvPr>
          <p:cNvSpPr txBox="1"/>
          <p:nvPr/>
        </p:nvSpPr>
        <p:spPr>
          <a:xfrm>
            <a:off x="4696921" y="1268586"/>
            <a:ext cx="5361480" cy="5509200"/>
          </a:xfrm>
          <a:prstGeom prst="rect">
            <a:avLst/>
          </a:prstGeom>
          <a:noFill/>
        </p:spPr>
        <p:txBody>
          <a:bodyPr wrap="square" rtlCol="0">
            <a:spAutoFit/>
          </a:bodyPr>
          <a:lstStyle/>
          <a:p>
            <a:pPr marL="285750" indent="-285750">
              <a:buFont typeface="Arial" panose="020B0604020202020204" pitchFamily="34" charset="0"/>
              <a:buChar char="•"/>
            </a:pPr>
            <a:r>
              <a:rPr lang="en-US" sz="2000" b="1" dirty="0"/>
              <a:t>Neuroatypicals </a:t>
            </a:r>
            <a:r>
              <a:rPr lang="en-US" sz="2000" dirty="0"/>
              <a:t>is a </a:t>
            </a:r>
            <a:r>
              <a:rPr lang="en-US" sz="2000" b="0" i="0" dirty="0">
                <a:solidFill>
                  <a:srgbClr val="404040"/>
                </a:solidFill>
                <a:effectLst/>
                <a:latin typeface="Roboto Slab" panose="020F0502020204030204" pitchFamily="2" charset="0"/>
              </a:rPr>
              <a:t>term used to describe people of atypical developmental, intellectual and cognitive abilities. </a:t>
            </a:r>
          </a:p>
          <a:p>
            <a:pPr marL="285750" indent="-285750">
              <a:buFont typeface="Arial" panose="020B0604020202020204" pitchFamily="34" charset="0"/>
              <a:buChar char="•"/>
            </a:pPr>
            <a:r>
              <a:rPr lang="en-US" sz="2000" dirty="0">
                <a:solidFill>
                  <a:srgbClr val="404040"/>
                </a:solidFill>
                <a:latin typeface="Roboto Slab" panose="020F0502020204030204" pitchFamily="2" charset="0"/>
              </a:rPr>
              <a:t>Because of these differences, they may experience health and social disparities in their care and supports including being able to access quality services. </a:t>
            </a:r>
          </a:p>
          <a:p>
            <a:pPr marL="285750" indent="-285750">
              <a:buFont typeface="Arial" panose="020B0604020202020204" pitchFamily="34" charset="0"/>
              <a:buChar char="•"/>
            </a:pPr>
            <a:r>
              <a:rPr lang="en-US" sz="2000" dirty="0">
                <a:solidFill>
                  <a:srgbClr val="404040"/>
                </a:solidFill>
                <a:latin typeface="Roboto Slab" panose="020F0502020204030204" pitchFamily="2" charset="0"/>
              </a:rPr>
              <a:t>Their aging profile of change  and possible dementia trajectory and presentation may  diverge from neuroatypicals. </a:t>
            </a:r>
          </a:p>
          <a:p>
            <a:pPr marL="285750" indent="-285750">
              <a:buFont typeface="Arial" panose="020B0604020202020204" pitchFamily="34" charset="0"/>
              <a:buChar char="•"/>
            </a:pPr>
            <a:r>
              <a:rPr lang="en-US" sz="2000" dirty="0">
                <a:solidFill>
                  <a:srgbClr val="404040"/>
                </a:solidFill>
                <a:latin typeface="Roboto Slab" panose="020F0502020204030204" pitchFamily="2" charset="0"/>
              </a:rPr>
              <a:t>Impacts the Healthcare Provider Annual Wellness Visit exam</a:t>
            </a:r>
            <a:endParaRPr lang="en-US" sz="2000" dirty="0"/>
          </a:p>
          <a:p>
            <a:pPr marL="285750" indent="-285750">
              <a:buFont typeface="Arial" panose="020B0604020202020204" pitchFamily="34" charset="0"/>
              <a:buChar char="•"/>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3688046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3A8B0E-5EB3-89BD-7491-5CB690AA476B}"/>
              </a:ext>
            </a:extLst>
          </p:cNvPr>
          <p:cNvSpPr txBox="1"/>
          <p:nvPr/>
        </p:nvSpPr>
        <p:spPr>
          <a:xfrm>
            <a:off x="4781862" y="6119336"/>
            <a:ext cx="7345181" cy="738664"/>
          </a:xfrm>
          <a:prstGeom prst="rect">
            <a:avLst/>
          </a:prstGeom>
          <a:noFill/>
        </p:spPr>
        <p:txBody>
          <a:bodyPr wrap="square">
            <a:spAutoFit/>
          </a:bodyPr>
          <a:lstStyle/>
          <a:p>
            <a:r>
              <a:rPr lang="en-US" sz="1400" dirty="0"/>
              <a:t>Fleming V, Hom CL, Clare ICH ,et al, Cognitive outcome measures for tracking Alzheimer's disease in Down syndrome. Int Rev Res Dev </a:t>
            </a:r>
            <a:r>
              <a:rPr lang="en-US" sz="1400" dirty="0" err="1"/>
              <a:t>Disabil</a:t>
            </a:r>
            <a:r>
              <a:rPr lang="en-US" sz="1400" dirty="0"/>
              <a:t>. 2022;62:227-263</a:t>
            </a:r>
          </a:p>
        </p:txBody>
      </p:sp>
      <p:sp>
        <p:nvSpPr>
          <p:cNvPr id="6" name="TextBox 5">
            <a:extLst>
              <a:ext uri="{FF2B5EF4-FFF2-40B4-BE49-F238E27FC236}">
                <a16:creationId xmlns:a16="http://schemas.microsoft.com/office/drawing/2014/main" id="{5C4AE6DE-97DC-7564-1BED-D9420D54CB3B}"/>
              </a:ext>
            </a:extLst>
          </p:cNvPr>
          <p:cNvSpPr txBox="1"/>
          <p:nvPr/>
        </p:nvSpPr>
        <p:spPr>
          <a:xfrm>
            <a:off x="4781862" y="5325836"/>
            <a:ext cx="7345180" cy="738664"/>
          </a:xfrm>
          <a:prstGeom prst="rect">
            <a:avLst/>
          </a:prstGeom>
          <a:noFill/>
        </p:spPr>
        <p:txBody>
          <a:bodyPr wrap="square">
            <a:spAutoFit/>
          </a:bodyPr>
          <a:lstStyle/>
          <a:p>
            <a:r>
              <a:rPr lang="en-US" sz="1400" dirty="0"/>
              <a:t>Paiva AF, Nolan A, </a:t>
            </a:r>
            <a:r>
              <a:rPr lang="en-US" sz="1400" dirty="0" err="1"/>
              <a:t>Thumser</a:t>
            </a:r>
            <a:r>
              <a:rPr lang="en-US" sz="1400" dirty="0"/>
              <a:t> C, Santos FH. Screening of Cognitive Changes in Adults with Intellectual Disabilities: A Systematic Review. Brain Sci. 2020 Nov 12;10(11):848 </a:t>
            </a:r>
          </a:p>
        </p:txBody>
      </p:sp>
      <p:pic>
        <p:nvPicPr>
          <p:cNvPr id="7" name="Picture 6">
            <a:extLst>
              <a:ext uri="{FF2B5EF4-FFF2-40B4-BE49-F238E27FC236}">
                <a16:creationId xmlns:a16="http://schemas.microsoft.com/office/drawing/2014/main" id="{9C3C5116-C058-6A5E-7EEC-8D0E4A193928}"/>
              </a:ext>
            </a:extLst>
          </p:cNvPr>
          <p:cNvPicPr>
            <a:picLocks noChangeAspect="1"/>
          </p:cNvPicPr>
          <p:nvPr/>
        </p:nvPicPr>
        <p:blipFill>
          <a:blip r:embed="rId2"/>
          <a:stretch>
            <a:fillRect/>
          </a:stretch>
        </p:blipFill>
        <p:spPr>
          <a:xfrm>
            <a:off x="410121" y="202669"/>
            <a:ext cx="3744840" cy="5678391"/>
          </a:xfrm>
          <a:prstGeom prst="rect">
            <a:avLst/>
          </a:prstGeom>
        </p:spPr>
      </p:pic>
      <p:sp>
        <p:nvSpPr>
          <p:cNvPr id="11" name="Content Placeholder 10">
            <a:extLst>
              <a:ext uri="{FF2B5EF4-FFF2-40B4-BE49-F238E27FC236}">
                <a16:creationId xmlns:a16="http://schemas.microsoft.com/office/drawing/2014/main" id="{5FDC1945-026D-D88E-B802-66422439A67F}"/>
              </a:ext>
            </a:extLst>
          </p:cNvPr>
          <p:cNvSpPr>
            <a:spLocks noGrp="1"/>
          </p:cNvSpPr>
          <p:nvPr>
            <p:ph idx="1"/>
          </p:nvPr>
        </p:nvSpPr>
        <p:spPr>
          <a:xfrm>
            <a:off x="4259580" y="753836"/>
            <a:ext cx="7867462" cy="4572000"/>
          </a:xfrm>
          <a:solidFill>
            <a:schemeClr val="bg1">
              <a:lumMod val="95000"/>
            </a:schemeClr>
          </a:solidFill>
        </p:spPr>
        <p:txBody>
          <a:bodyPr>
            <a:normAutofit fontScale="77500" lnSpcReduction="20000"/>
          </a:bodyPr>
          <a:lstStyle/>
          <a:p>
            <a:pPr marL="285750" indent="-285750">
              <a:buFont typeface="Arial" panose="020B0604020202020204" pitchFamily="34" charset="0"/>
              <a:buChar char="•"/>
            </a:pPr>
            <a:r>
              <a:rPr lang="en-US" dirty="0"/>
              <a:t>Dementia Questionnaire for People with Learning Disabilities (DLD) 2006</a:t>
            </a:r>
          </a:p>
          <a:p>
            <a:pPr marL="285750" indent="-285750">
              <a:buFont typeface="Arial" panose="020B0604020202020204" pitchFamily="34" charset="0"/>
              <a:buChar char="•"/>
            </a:pPr>
            <a:r>
              <a:rPr lang="en-US" dirty="0" err="1"/>
              <a:t>Gedye</a:t>
            </a:r>
            <a:r>
              <a:rPr lang="en-US" dirty="0"/>
              <a:t> Dementia Scale for Down Syndrome (DSDS)2009</a:t>
            </a:r>
          </a:p>
          <a:p>
            <a:pPr marL="285750" indent="-285750">
              <a:buFont typeface="Arial" panose="020B0604020202020204" pitchFamily="34" charset="0"/>
              <a:buChar char="•"/>
            </a:pPr>
            <a:r>
              <a:rPr lang="en-US" dirty="0"/>
              <a:t>Dyspraxia Scale for Adults with Down Syndrome, 2009</a:t>
            </a:r>
          </a:p>
          <a:p>
            <a:pPr marL="285750" indent="-285750">
              <a:buFont typeface="Arial" panose="020B0604020202020204" pitchFamily="34" charset="0"/>
              <a:buChar char="•"/>
            </a:pPr>
            <a:r>
              <a:rPr lang="en-US" dirty="0"/>
              <a:t>Dementia Screening Questionnaire for Individuals with Intellectual Disabilities (DSQIID) 2007</a:t>
            </a:r>
          </a:p>
          <a:p>
            <a:pPr marL="285750" indent="-285750">
              <a:buFont typeface="Arial" panose="020B0604020202020204" pitchFamily="34" charset="0"/>
              <a:buChar char="•"/>
            </a:pPr>
            <a:r>
              <a:rPr lang="en-US" dirty="0"/>
              <a:t>Cambridge Examination for Mental Disorders of Older People with DS and ID (CAMDEX-DS) 1986</a:t>
            </a:r>
          </a:p>
          <a:p>
            <a:pPr marL="285750" indent="-285750">
              <a:buFont typeface="Arial" panose="020B0604020202020204" pitchFamily="34" charset="0"/>
              <a:buChar char="•"/>
            </a:pPr>
            <a:r>
              <a:rPr lang="en-US" dirty="0"/>
              <a:t>Test for Severe Impairment (TSI) 1999</a:t>
            </a:r>
          </a:p>
          <a:p>
            <a:pPr marL="285750" indent="-285750">
              <a:buFont typeface="Arial" panose="020B0604020202020204" pitchFamily="34" charset="0"/>
              <a:buChar char="•"/>
            </a:pPr>
            <a:r>
              <a:rPr lang="en-US" dirty="0"/>
              <a:t>Cued Recall Test: Detection of Memory Impairment 2022</a:t>
            </a:r>
          </a:p>
          <a:p>
            <a:pPr marL="285750" indent="-285750">
              <a:buFont typeface="Arial" panose="020B0604020202020204" pitchFamily="34" charset="0"/>
              <a:buChar char="•"/>
            </a:pPr>
            <a:r>
              <a:rPr lang="en-US" dirty="0"/>
              <a:t>Adaptive Behavioral Dementia Questionnaire (ABDQ) 2004</a:t>
            </a:r>
          </a:p>
          <a:p>
            <a:pPr marL="285750" indent="-285750">
              <a:buFont typeface="Arial" panose="020B0604020202020204" pitchFamily="34" charset="0"/>
              <a:buChar char="•"/>
            </a:pPr>
            <a:r>
              <a:rPr lang="en-US" dirty="0"/>
              <a:t>NTG-Early Detection Screen for Dementia (NTG-EDSD) 2012</a:t>
            </a:r>
          </a:p>
          <a:p>
            <a:pPr marL="285750" indent="-285750">
              <a:buFont typeface="Arial" panose="020B0604020202020204" pitchFamily="34" charset="0"/>
              <a:buChar char="•"/>
            </a:pPr>
            <a:r>
              <a:rPr lang="en-US" dirty="0"/>
              <a:t>Rapid Assessment for Developmental Disabilities (RADD) 2021</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3" name="TextBox 12">
            <a:extLst>
              <a:ext uri="{FF2B5EF4-FFF2-40B4-BE49-F238E27FC236}">
                <a16:creationId xmlns:a16="http://schemas.microsoft.com/office/drawing/2014/main" id="{F0F17F21-56E0-0617-AF15-3559EF147C87}"/>
              </a:ext>
            </a:extLst>
          </p:cNvPr>
          <p:cNvSpPr txBox="1"/>
          <p:nvPr/>
        </p:nvSpPr>
        <p:spPr>
          <a:xfrm>
            <a:off x="64957" y="6036618"/>
            <a:ext cx="4522033" cy="584775"/>
          </a:xfrm>
          <a:prstGeom prst="rect">
            <a:avLst/>
          </a:prstGeom>
          <a:noFill/>
        </p:spPr>
        <p:txBody>
          <a:bodyPr wrap="square">
            <a:spAutoFit/>
          </a:bodyPr>
          <a:lstStyle/>
          <a:p>
            <a:r>
              <a:rPr lang="en-US" sz="1600" dirty="0">
                <a:hlinkClick r:id="rId3"/>
              </a:rPr>
              <a:t>https://link.springer.com/book/10.1007/978-3-319-61720-6</a:t>
            </a:r>
            <a:r>
              <a:rPr lang="en-US" sz="1600" dirty="0"/>
              <a:t>  (2018)</a:t>
            </a:r>
          </a:p>
        </p:txBody>
      </p:sp>
    </p:spTree>
    <p:extLst>
      <p:ext uri="{BB962C8B-B14F-4D97-AF65-F5344CB8AC3E}">
        <p14:creationId xmlns:p14="http://schemas.microsoft.com/office/powerpoint/2010/main" val="2449068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B0A59F8-C33E-59E7-0926-11F26E8F64D8}"/>
              </a:ext>
            </a:extLst>
          </p:cNvPr>
          <p:cNvSpPr>
            <a:spLocks noGrp="1"/>
          </p:cNvSpPr>
          <p:nvPr>
            <p:ph sz="half" idx="4294967295"/>
          </p:nvPr>
        </p:nvSpPr>
        <p:spPr>
          <a:xfrm>
            <a:off x="98001" y="606856"/>
            <a:ext cx="4364816" cy="5117484"/>
          </a:xfrm>
          <a:solidFill>
            <a:schemeClr val="bg1"/>
          </a:solidFill>
        </p:spPr>
        <p:txBody>
          <a:bodyPr rtlCol="0">
            <a:noAutofit/>
          </a:bodyPr>
          <a:lstStyle/>
          <a:p>
            <a:pPr marL="102870" indent="0">
              <a:buFont typeface="Arial" panose="020B0604020202020204" pitchFamily="34" charset="0"/>
              <a:buNone/>
              <a:defRPr/>
            </a:pPr>
            <a:r>
              <a:rPr lang="en-US" sz="2400" b="1" dirty="0">
                <a:solidFill>
                  <a:schemeClr val="bg2"/>
                </a:solidFill>
                <a:latin typeface="Tw Cen MT" pitchFamily="34" charset="0"/>
              </a:rPr>
              <a:t>NTG-Early Detection  Screen for Dementia’ (NTG-EDSD)</a:t>
            </a:r>
          </a:p>
          <a:p>
            <a:pPr>
              <a:buFont typeface="Wingdings" panose="05000000000000000000" pitchFamily="2" charset="2"/>
              <a:buChar char="§"/>
              <a:defRPr/>
            </a:pPr>
            <a:r>
              <a:rPr lang="en-US" sz="2000" dirty="0"/>
              <a:t>Usable by support staff and caregivers to note presence of key behaviors associated with dementia</a:t>
            </a:r>
          </a:p>
          <a:p>
            <a:pPr>
              <a:buFont typeface="Wingdings" panose="05000000000000000000" pitchFamily="2" charset="2"/>
              <a:buChar char="§"/>
              <a:defRPr/>
            </a:pPr>
            <a:r>
              <a:rPr lang="en-US" sz="2000" dirty="0"/>
              <a:t>Picks up on health status, ADLs, behavior and function, memory, self-reported problems</a:t>
            </a:r>
          </a:p>
          <a:p>
            <a:pPr>
              <a:buFont typeface="Wingdings" panose="05000000000000000000" pitchFamily="2" charset="2"/>
              <a:buChar char="§"/>
              <a:defRPr/>
            </a:pPr>
            <a:r>
              <a:rPr lang="en-US" sz="2000" dirty="0"/>
              <a:t>Available in multiple languages</a:t>
            </a:r>
          </a:p>
          <a:p>
            <a:pPr marL="445770" indent="-342900">
              <a:buFont typeface="Wingdings" panose="05000000000000000000" pitchFamily="2" charset="2"/>
              <a:buChar char="§"/>
              <a:defRPr/>
            </a:pPr>
            <a:r>
              <a:rPr lang="en-US" sz="2000" u="sng" dirty="0"/>
              <a:t>Use</a:t>
            </a:r>
            <a:r>
              <a:rPr lang="en-US" sz="2000" dirty="0"/>
              <a:t>: to provide information to physician or diagnostician on function and to begin the conversation leading to possible assessment/diagnosis</a:t>
            </a:r>
          </a:p>
        </p:txBody>
      </p:sp>
      <p:graphicFrame>
        <p:nvGraphicFramePr>
          <p:cNvPr id="45060" name="Object 2" descr="Image of the &quot;NTG-Early Detection  Screen for Dementia&quot; (NTG-EDSD) form">
            <a:extLst>
              <a:ext uri="{FF2B5EF4-FFF2-40B4-BE49-F238E27FC236}">
                <a16:creationId xmlns:a16="http://schemas.microsoft.com/office/drawing/2014/main" id="{EE10C018-61CA-F095-E071-544B9B0A6E25}"/>
              </a:ext>
            </a:extLst>
          </p:cNvPr>
          <p:cNvGraphicFramePr>
            <a:graphicFrameLocks noChangeAspect="1"/>
          </p:cNvGraphicFramePr>
          <p:nvPr>
            <p:extLst>
              <p:ext uri="{D42A27DB-BD31-4B8C-83A1-F6EECF244321}">
                <p14:modId xmlns:p14="http://schemas.microsoft.com/office/powerpoint/2010/main" val="2122350488"/>
              </p:ext>
            </p:extLst>
          </p:nvPr>
        </p:nvGraphicFramePr>
        <p:xfrm>
          <a:off x="4357983" y="754537"/>
          <a:ext cx="3908425" cy="5057775"/>
        </p:xfrm>
        <a:graphic>
          <a:graphicData uri="http://schemas.openxmlformats.org/presentationml/2006/ole">
            <mc:AlternateContent xmlns:mc="http://schemas.openxmlformats.org/markup-compatibility/2006">
              <mc:Choice xmlns:v="urn:schemas-microsoft-com:vml" Requires="v">
                <p:oleObj name="Acrobat Document" r:id="rId2" imgW="5830114" imgH="7542857" progId="AcroExch.Document.11">
                  <p:embed/>
                </p:oleObj>
              </mc:Choice>
              <mc:Fallback>
                <p:oleObj name="Acrobat Document" r:id="rId2" imgW="5830114" imgH="7542857" progId="AcroExch.Document.11">
                  <p:embed/>
                  <p:pic>
                    <p:nvPicPr>
                      <p:cNvPr id="45060" name="Object 2" descr="Image of the &quot;NTG-Early Detection  Screen for Dementia&quot; (NTG-EDSD) form">
                        <a:extLst>
                          <a:ext uri="{FF2B5EF4-FFF2-40B4-BE49-F238E27FC236}">
                            <a16:creationId xmlns:a16="http://schemas.microsoft.com/office/drawing/2014/main" id="{EE10C018-61CA-F095-E071-544B9B0A6E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7983" y="754537"/>
                        <a:ext cx="3908425" cy="5057775"/>
                      </a:xfrm>
                      <a:prstGeom prst="rect">
                        <a:avLst/>
                      </a:prstGeom>
                      <a:noFill/>
                      <a:ln w="9525">
                        <a:solidFill>
                          <a:srgbClr val="4A452A"/>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 name="Picture 2">
            <a:extLst>
              <a:ext uri="{FF2B5EF4-FFF2-40B4-BE49-F238E27FC236}">
                <a16:creationId xmlns:a16="http://schemas.microsoft.com/office/drawing/2014/main" id="{A0F73010-7EE6-8C51-F6FE-91270C661AE1}"/>
              </a:ext>
            </a:extLst>
          </p:cNvPr>
          <p:cNvPicPr>
            <a:picLocks noChangeAspect="1" noChangeArrowheads="1"/>
          </p:cNvPicPr>
          <p:nvPr/>
        </p:nvPicPr>
        <p:blipFill rotWithShape="1">
          <a:blip r:embed="rId4" cstate="print"/>
          <a:srcRect l="35945" t="13728" r="29166" b="5860"/>
          <a:stretch/>
        </p:blipFill>
        <p:spPr bwMode="auto">
          <a:xfrm>
            <a:off x="5960714" y="2760970"/>
            <a:ext cx="2978314" cy="3861217"/>
          </a:xfrm>
          <a:prstGeom prst="rect">
            <a:avLst/>
          </a:prstGeom>
          <a:noFill/>
          <a:ln w="12700" cmpd="sng">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5062" name="TextBox 7">
            <a:extLst>
              <a:ext uri="{FF2B5EF4-FFF2-40B4-BE49-F238E27FC236}">
                <a16:creationId xmlns:a16="http://schemas.microsoft.com/office/drawing/2014/main" id="{ADAAC73A-ABC5-6BE5-C3BC-D66BC486D6BB}"/>
              </a:ext>
            </a:extLst>
          </p:cNvPr>
          <p:cNvSpPr txBox="1">
            <a:spLocks noChangeArrowheads="1"/>
          </p:cNvSpPr>
          <p:nvPr/>
        </p:nvSpPr>
        <p:spPr bwMode="auto">
          <a:xfrm>
            <a:off x="9290951" y="5284903"/>
            <a:ext cx="6107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hlinkClick r:id="rId5"/>
              </a:rPr>
              <a:t>NTG-EDSD (the-ntg.org)</a:t>
            </a:r>
            <a:endParaRPr lang="en-US" altLang="en-US" dirty="0"/>
          </a:p>
        </p:txBody>
      </p:sp>
      <p:pic>
        <p:nvPicPr>
          <p:cNvPr id="3" name="Picture 2" descr="Qr code&#10;&#10;Description automatically generated">
            <a:extLst>
              <a:ext uri="{FF2B5EF4-FFF2-40B4-BE49-F238E27FC236}">
                <a16:creationId xmlns:a16="http://schemas.microsoft.com/office/drawing/2014/main" id="{6279FF52-5AAE-2937-2D60-1FC4119683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35881" y="1899941"/>
            <a:ext cx="3058118" cy="305811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D525143-CE7F-2B9A-80D8-632430C2857B}"/>
              </a:ext>
            </a:extLst>
          </p:cNvPr>
          <p:cNvSpPr>
            <a:spLocks noGrp="1"/>
          </p:cNvSpPr>
          <p:nvPr>
            <p:ph idx="1"/>
          </p:nvPr>
        </p:nvSpPr>
        <p:spPr>
          <a:xfrm>
            <a:off x="5232023" y="704087"/>
            <a:ext cx="6043534" cy="4389119"/>
          </a:xfrm>
        </p:spPr>
        <p:txBody>
          <a:bodyPr/>
          <a:lstStyle/>
          <a:p>
            <a:r>
              <a:rPr lang="en-US" dirty="0">
                <a:solidFill>
                  <a:srgbClr val="000000"/>
                </a:solidFill>
                <a:latin typeface="+mj-lt"/>
              </a:rPr>
              <a:t>F</a:t>
            </a:r>
            <a:r>
              <a:rPr lang="en-US" b="0" i="0" dirty="0">
                <a:solidFill>
                  <a:srgbClr val="000000"/>
                </a:solidFill>
                <a:effectLst/>
                <a:latin typeface="+mj-lt"/>
              </a:rPr>
              <a:t>ocuses on issues relevant to intellectual disability and dementia, providing guidance for health workers, support personnel, and caregivers.</a:t>
            </a:r>
          </a:p>
          <a:p>
            <a:r>
              <a:rPr lang="en-US" dirty="0">
                <a:latin typeface="+mj-lt"/>
              </a:rPr>
              <a:t>It includes specific information, paralleling that of the main Toolkit, on screening, assessment, and diagnosing dementia, resources for clinicians and caregivers, and information on brain health and risk reduction.</a:t>
            </a:r>
          </a:p>
        </p:txBody>
      </p:sp>
      <p:pic>
        <p:nvPicPr>
          <p:cNvPr id="7" name="Picture 6">
            <a:extLst>
              <a:ext uri="{FF2B5EF4-FFF2-40B4-BE49-F238E27FC236}">
                <a16:creationId xmlns:a16="http://schemas.microsoft.com/office/drawing/2014/main" id="{BE5F604B-0A05-4D60-02AB-5592153C53B3}"/>
              </a:ext>
            </a:extLst>
          </p:cNvPr>
          <p:cNvPicPr>
            <a:picLocks noChangeAspect="1"/>
          </p:cNvPicPr>
          <p:nvPr/>
        </p:nvPicPr>
        <p:blipFill>
          <a:blip r:embed="rId2"/>
          <a:stretch>
            <a:fillRect/>
          </a:stretch>
        </p:blipFill>
        <p:spPr>
          <a:xfrm>
            <a:off x="232431" y="198480"/>
            <a:ext cx="4612430" cy="5791162"/>
          </a:xfrm>
          <a:prstGeom prst="rect">
            <a:avLst/>
          </a:prstGeom>
          <a:ln w="44450">
            <a:solidFill>
              <a:schemeClr val="accent1">
                <a:shade val="15000"/>
              </a:schemeClr>
            </a:solidFill>
          </a:ln>
        </p:spPr>
      </p:pic>
      <p:pic>
        <p:nvPicPr>
          <p:cNvPr id="9" name="Picture 8">
            <a:extLst>
              <a:ext uri="{FF2B5EF4-FFF2-40B4-BE49-F238E27FC236}">
                <a16:creationId xmlns:a16="http://schemas.microsoft.com/office/drawing/2014/main" id="{9832BA6D-0BB8-3B39-77A2-9F5F566321DA}"/>
              </a:ext>
            </a:extLst>
          </p:cNvPr>
          <p:cNvPicPr>
            <a:picLocks noChangeAspect="1"/>
          </p:cNvPicPr>
          <p:nvPr/>
        </p:nvPicPr>
        <p:blipFill>
          <a:blip r:embed="rId3"/>
          <a:stretch>
            <a:fillRect/>
          </a:stretch>
        </p:blipFill>
        <p:spPr>
          <a:xfrm>
            <a:off x="3102933" y="4504544"/>
            <a:ext cx="2260915" cy="2260915"/>
          </a:xfrm>
          <a:prstGeom prst="rect">
            <a:avLst/>
          </a:prstGeom>
        </p:spPr>
      </p:pic>
    </p:spTree>
    <p:extLst>
      <p:ext uri="{BB962C8B-B14F-4D97-AF65-F5344CB8AC3E}">
        <p14:creationId xmlns:p14="http://schemas.microsoft.com/office/powerpoint/2010/main" val="2700317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6"/>
          <p:cNvSpPr>
            <a:spLocks noGrp="1"/>
          </p:cNvSpPr>
          <p:nvPr>
            <p:ph type="title" idx="4294967295"/>
          </p:nvPr>
        </p:nvSpPr>
        <p:spPr>
          <a:xfrm>
            <a:off x="454246" y="1109412"/>
            <a:ext cx="6597888" cy="631875"/>
          </a:xfrm>
          <a:solidFill>
            <a:schemeClr val="bg1"/>
          </a:solidFill>
          <a:ln w="34925">
            <a:solidFill>
              <a:schemeClr val="tx1"/>
            </a:solidFill>
          </a:ln>
        </p:spPr>
        <p:txBody>
          <a:bodyPr>
            <a:normAutofit fontScale="90000"/>
          </a:bodyPr>
          <a:lstStyle/>
          <a:p>
            <a:pPr algn="ctr" eaLnBrk="1" hangingPunct="1"/>
            <a:r>
              <a:rPr lang="en-US" altLang="en-US" sz="3200" b="1" dirty="0">
                <a:solidFill>
                  <a:schemeClr val="bg2"/>
                </a:solidFill>
              </a:rPr>
              <a:t>Alzheimer’s Disease in Down Syndrome</a:t>
            </a:r>
          </a:p>
        </p:txBody>
      </p:sp>
      <p:sp>
        <p:nvSpPr>
          <p:cNvPr id="50179" name="Rectangle 3"/>
          <p:cNvSpPr txBox="1">
            <a:spLocks noChangeArrowheads="1"/>
          </p:cNvSpPr>
          <p:nvPr/>
        </p:nvSpPr>
        <p:spPr bwMode="auto">
          <a:xfrm>
            <a:off x="583190" y="1976688"/>
            <a:ext cx="6072188" cy="3771900"/>
          </a:xfrm>
          <a:prstGeom prst="rect">
            <a:avLst/>
          </a:prstGeom>
          <a:noFill/>
          <a:ln>
            <a:noFill/>
          </a:ln>
        </p:spPr>
        <p:txBody>
          <a:bodyPr/>
          <a:lstStyle>
            <a:lvl1pPr marL="319088" indent="-319088">
              <a:lnSpc>
                <a:spcPct val="90000"/>
              </a:lnSpc>
              <a:spcBef>
                <a:spcPts val="1350"/>
              </a:spcBef>
              <a:buSzPct val="110000"/>
              <a:buFont typeface="Arial" panose="020B0604020202020204" pitchFamily="34" charset="0"/>
              <a:buChar char="▪"/>
              <a:defRPr>
                <a:solidFill>
                  <a:schemeClr val="tx1"/>
                </a:solidFill>
                <a:latin typeface="Corbel" panose="020B0503020204020204" pitchFamily="34" charset="0"/>
              </a:defRPr>
            </a:lvl1pPr>
            <a:lvl2pPr marL="742950" indent="-285750">
              <a:lnSpc>
                <a:spcPct val="90000"/>
              </a:lnSpc>
              <a:spcBef>
                <a:spcPts val="450"/>
              </a:spcBef>
              <a:buSzPct val="110000"/>
              <a:buFont typeface="Arial" panose="020B0604020202020204" pitchFamily="34" charset="0"/>
              <a:buChar char="▪"/>
              <a:defRPr sz="1500">
                <a:solidFill>
                  <a:schemeClr val="tx1"/>
                </a:solidFill>
                <a:latin typeface="Corbel" panose="020B0503020204020204" pitchFamily="34" charset="0"/>
              </a:defRPr>
            </a:lvl2pPr>
            <a:lvl3pPr marL="1143000" indent="-228600">
              <a:lnSpc>
                <a:spcPct val="90000"/>
              </a:lnSpc>
              <a:spcBef>
                <a:spcPts val="450"/>
              </a:spcBef>
              <a:buSzPct val="110000"/>
              <a:buFont typeface="Arial" panose="020B0604020202020204" pitchFamily="34" charset="0"/>
              <a:buChar char="▪"/>
              <a:defRPr sz="1300">
                <a:solidFill>
                  <a:schemeClr val="tx1"/>
                </a:solidFill>
                <a:latin typeface="Corbel" panose="020B0503020204020204" pitchFamily="34" charset="0"/>
              </a:defRPr>
            </a:lvl3pPr>
            <a:lvl4pPr marL="1600200" indent="-228600">
              <a:lnSpc>
                <a:spcPct val="90000"/>
              </a:lnSpc>
              <a:spcBef>
                <a:spcPts val="450"/>
              </a:spcBef>
              <a:buSzPct val="110000"/>
              <a:buFont typeface="Arial" panose="020B0604020202020204" pitchFamily="34" charset="0"/>
              <a:buChar char="▪"/>
              <a:defRPr sz="1200">
                <a:solidFill>
                  <a:schemeClr val="tx1"/>
                </a:solidFill>
                <a:latin typeface="Corbel" panose="020B0503020204020204" pitchFamily="34" charset="0"/>
              </a:defRPr>
            </a:lvl4pPr>
            <a:lvl5pPr marL="2057400" indent="-228600">
              <a:lnSpc>
                <a:spcPct val="90000"/>
              </a:lnSpc>
              <a:spcBef>
                <a:spcPts val="450"/>
              </a:spcBef>
              <a:buSzPct val="110000"/>
              <a:buFont typeface="Arial" panose="020B0604020202020204" pitchFamily="34" charset="0"/>
              <a:buChar char="▪"/>
              <a:defRPr sz="1200">
                <a:solidFill>
                  <a:schemeClr val="tx1"/>
                </a:solidFill>
                <a:latin typeface="Corbel" panose="020B0503020204020204" pitchFamily="34" charset="0"/>
              </a:defRPr>
            </a:lvl5pPr>
            <a:lvl6pPr marL="2514600" indent="-228600" eaLnBrk="0" fontAlgn="base" hangingPunct="0">
              <a:lnSpc>
                <a:spcPct val="90000"/>
              </a:lnSpc>
              <a:spcBef>
                <a:spcPts val="450"/>
              </a:spcBef>
              <a:spcAft>
                <a:spcPct val="0"/>
              </a:spcAft>
              <a:buSzPct val="110000"/>
              <a:buFont typeface="Arial" panose="020B0604020202020204" pitchFamily="34" charset="0"/>
              <a:buChar char="▪"/>
              <a:defRPr sz="1200">
                <a:solidFill>
                  <a:schemeClr val="tx1"/>
                </a:solidFill>
                <a:latin typeface="Corbel" panose="020B0503020204020204" pitchFamily="34" charset="0"/>
              </a:defRPr>
            </a:lvl6pPr>
            <a:lvl7pPr marL="2971800" indent="-228600" eaLnBrk="0" fontAlgn="base" hangingPunct="0">
              <a:lnSpc>
                <a:spcPct val="90000"/>
              </a:lnSpc>
              <a:spcBef>
                <a:spcPts val="450"/>
              </a:spcBef>
              <a:spcAft>
                <a:spcPct val="0"/>
              </a:spcAft>
              <a:buSzPct val="110000"/>
              <a:buFont typeface="Arial" panose="020B0604020202020204" pitchFamily="34" charset="0"/>
              <a:buChar char="▪"/>
              <a:defRPr sz="1200">
                <a:solidFill>
                  <a:schemeClr val="tx1"/>
                </a:solidFill>
                <a:latin typeface="Corbel" panose="020B0503020204020204" pitchFamily="34" charset="0"/>
              </a:defRPr>
            </a:lvl7pPr>
            <a:lvl8pPr marL="3429000" indent="-228600" eaLnBrk="0" fontAlgn="base" hangingPunct="0">
              <a:lnSpc>
                <a:spcPct val="90000"/>
              </a:lnSpc>
              <a:spcBef>
                <a:spcPts val="450"/>
              </a:spcBef>
              <a:spcAft>
                <a:spcPct val="0"/>
              </a:spcAft>
              <a:buSzPct val="110000"/>
              <a:buFont typeface="Arial" panose="020B0604020202020204" pitchFamily="34" charset="0"/>
              <a:buChar char="▪"/>
              <a:defRPr sz="1200">
                <a:solidFill>
                  <a:schemeClr val="tx1"/>
                </a:solidFill>
                <a:latin typeface="Corbel" panose="020B0503020204020204" pitchFamily="34" charset="0"/>
              </a:defRPr>
            </a:lvl8pPr>
            <a:lvl9pPr marL="3886200" indent="-228600" eaLnBrk="0" fontAlgn="base" hangingPunct="0">
              <a:lnSpc>
                <a:spcPct val="90000"/>
              </a:lnSpc>
              <a:spcBef>
                <a:spcPts val="450"/>
              </a:spcBef>
              <a:spcAft>
                <a:spcPct val="0"/>
              </a:spcAft>
              <a:buSzPct val="110000"/>
              <a:buFont typeface="Arial" panose="020B0604020202020204" pitchFamily="34" charset="0"/>
              <a:buChar char="▪"/>
              <a:defRPr sz="1200">
                <a:solidFill>
                  <a:schemeClr val="tx1"/>
                </a:solidFill>
                <a:latin typeface="Corbel" panose="020B0503020204020204" pitchFamily="34" charset="0"/>
              </a:defRPr>
            </a:lvl9pPr>
          </a:lstStyle>
          <a:p>
            <a:pPr>
              <a:lnSpc>
                <a:spcPct val="80000"/>
              </a:lnSpc>
              <a:spcBef>
                <a:spcPts val="525"/>
              </a:spcBef>
              <a:buClr>
                <a:schemeClr val="accent4"/>
              </a:buClr>
              <a:buSzPct val="60000"/>
              <a:buFont typeface="Arial" panose="020B0604020202020204" pitchFamily="34" charset="0"/>
              <a:buChar char="•"/>
              <a:defRPr/>
            </a:pPr>
            <a:r>
              <a:rPr lang="en-US" altLang="en-US" sz="2000" dirty="0">
                <a:latin typeface="+mn-lt"/>
              </a:rPr>
              <a:t>Women with Down’s syndrome are more at risk of developing Alzheimer’s disease than men in the 40 to 65 age group  </a:t>
            </a:r>
          </a:p>
          <a:p>
            <a:pPr>
              <a:lnSpc>
                <a:spcPct val="80000"/>
              </a:lnSpc>
              <a:spcBef>
                <a:spcPts val="525"/>
              </a:spcBef>
              <a:buClr>
                <a:schemeClr val="accent4"/>
              </a:buClr>
              <a:buSzPct val="60000"/>
              <a:buFont typeface="Arial" panose="020B0604020202020204" pitchFamily="34" charset="0"/>
              <a:buChar char="•"/>
              <a:defRPr/>
            </a:pPr>
            <a:r>
              <a:rPr lang="en-US" altLang="en-US" sz="2000" dirty="0">
                <a:latin typeface="+mn-lt"/>
              </a:rPr>
              <a:t>People with Down’s syndrome who develop Alzheimer’s disease live, on average, 4-10 years from first symptoms; median 7 years</a:t>
            </a:r>
          </a:p>
          <a:p>
            <a:pPr>
              <a:lnSpc>
                <a:spcPct val="80000"/>
              </a:lnSpc>
              <a:spcBef>
                <a:spcPts val="525"/>
              </a:spcBef>
              <a:buClr>
                <a:schemeClr val="accent4"/>
              </a:buClr>
              <a:buSzPct val="60000"/>
              <a:buFont typeface="Arial" panose="020B0604020202020204" pitchFamily="34" charset="0"/>
              <a:buChar char="•"/>
              <a:defRPr/>
            </a:pPr>
            <a:r>
              <a:rPr lang="en-US" altLang="en-US" sz="2000" dirty="0">
                <a:latin typeface="+mn-lt"/>
              </a:rPr>
              <a:t>Rapid decline can occur </a:t>
            </a:r>
          </a:p>
          <a:p>
            <a:pPr>
              <a:lnSpc>
                <a:spcPct val="80000"/>
              </a:lnSpc>
              <a:spcBef>
                <a:spcPts val="525"/>
              </a:spcBef>
              <a:buClr>
                <a:schemeClr val="accent4"/>
              </a:buClr>
              <a:buSzPct val="60000"/>
              <a:buFont typeface="Arial" panose="020B0604020202020204" pitchFamily="34" charset="0"/>
              <a:buChar char="•"/>
              <a:defRPr/>
            </a:pPr>
            <a:r>
              <a:rPr lang="en-US" altLang="en-US" sz="2000" dirty="0">
                <a:latin typeface="+mn-lt"/>
              </a:rPr>
              <a:t>Sensory impairments (vision: 93.3%; hearing: 61.3%) were evident in adults with dementia</a:t>
            </a:r>
          </a:p>
          <a:p>
            <a:pPr>
              <a:lnSpc>
                <a:spcPct val="80000"/>
              </a:lnSpc>
              <a:spcBef>
                <a:spcPts val="525"/>
              </a:spcBef>
              <a:buClr>
                <a:schemeClr val="accent4"/>
              </a:buClr>
              <a:buSzPct val="60000"/>
              <a:buFont typeface="Arial" panose="020B0604020202020204" pitchFamily="34" charset="0"/>
              <a:buChar char="•"/>
              <a:defRPr/>
            </a:pPr>
            <a:r>
              <a:rPr lang="en-US" altLang="en-US" sz="2000" dirty="0">
                <a:latin typeface="+mn-lt"/>
              </a:rPr>
              <a:t>Late onset seizures were evident in 73.9%; with epilepsy dx at mean age of 55.4, and interval of about ½ year following dx of dementia.   </a:t>
            </a:r>
          </a:p>
          <a:p>
            <a:pPr lvl="1">
              <a:lnSpc>
                <a:spcPct val="80000"/>
              </a:lnSpc>
              <a:spcBef>
                <a:spcPts val="525"/>
              </a:spcBef>
              <a:buClr>
                <a:schemeClr val="accent4"/>
              </a:buClr>
              <a:buSzPct val="60000"/>
              <a:buFont typeface="Arial" panose="020B0604020202020204" pitchFamily="34" charset="0"/>
              <a:buChar char="•"/>
              <a:defRPr/>
            </a:pPr>
            <a:endParaRPr lang="en-US" altLang="en-US" sz="2400" dirty="0">
              <a:latin typeface="+mn-lt"/>
            </a:endParaRPr>
          </a:p>
          <a:p>
            <a:pPr lvl="1">
              <a:lnSpc>
                <a:spcPct val="80000"/>
              </a:lnSpc>
              <a:spcBef>
                <a:spcPts val="525"/>
              </a:spcBef>
              <a:buSzPct val="60000"/>
              <a:buFont typeface="Wingdings 2" pitchFamily="18" charset="2"/>
              <a:buChar char=""/>
              <a:defRPr/>
            </a:pPr>
            <a:endParaRPr lang="en-US" altLang="en-US" sz="2100" dirty="0">
              <a:latin typeface="+mn-lt"/>
            </a:endParaRPr>
          </a:p>
          <a:p>
            <a:pPr marL="0" indent="0">
              <a:lnSpc>
                <a:spcPct val="80000"/>
              </a:lnSpc>
              <a:spcBef>
                <a:spcPts val="525"/>
              </a:spcBef>
              <a:buSzPct val="60000"/>
              <a:buNone/>
              <a:defRPr/>
            </a:pPr>
            <a:r>
              <a:rPr lang="en-US" altLang="en-US" dirty="0">
                <a:latin typeface="+mn-lt"/>
              </a:rPr>
              <a:t>        </a:t>
            </a:r>
          </a:p>
        </p:txBody>
      </p:sp>
      <p:graphicFrame>
        <p:nvGraphicFramePr>
          <p:cNvPr id="12" name="Table 11"/>
          <p:cNvGraphicFramePr>
            <a:graphicFrameLocks noGrp="1"/>
          </p:cNvGraphicFramePr>
          <p:nvPr/>
        </p:nvGraphicFramePr>
        <p:xfrm>
          <a:off x="7696200" y="4033839"/>
          <a:ext cx="4276029" cy="2709308"/>
        </p:xfrm>
        <a:graphic>
          <a:graphicData uri="http://schemas.openxmlformats.org/drawingml/2006/table">
            <a:tbl>
              <a:tblPr firstRow="1" bandRow="1">
                <a:tableStyleId>{8FD4443E-F989-4FC4-A0C8-D5A2AF1F390B}</a:tableStyleId>
              </a:tblPr>
              <a:tblGrid>
                <a:gridCol w="2078816">
                  <a:extLst>
                    <a:ext uri="{9D8B030D-6E8A-4147-A177-3AD203B41FA5}">
                      <a16:colId xmlns:a16="http://schemas.microsoft.com/office/drawing/2014/main" val="20000"/>
                    </a:ext>
                  </a:extLst>
                </a:gridCol>
                <a:gridCol w="2197213">
                  <a:extLst>
                    <a:ext uri="{9D8B030D-6E8A-4147-A177-3AD203B41FA5}">
                      <a16:colId xmlns:a16="http://schemas.microsoft.com/office/drawing/2014/main" val="20001"/>
                    </a:ext>
                  </a:extLst>
                </a:gridCol>
              </a:tblGrid>
              <a:tr h="894436">
                <a:tc gridSpan="2">
                  <a:txBody>
                    <a:bodyPr/>
                    <a:lstStyle/>
                    <a:p>
                      <a:pPr algn="ctr"/>
                      <a:r>
                        <a:rPr lang="en-US" sz="1600" dirty="0">
                          <a:effectLst/>
                        </a:rPr>
                        <a:t>Percentage of people with Down syndrome who develop dementia at different ages</a:t>
                      </a:r>
                      <a:r>
                        <a:rPr lang="en-US" sz="1600" baseline="0" dirty="0">
                          <a:effectLst/>
                        </a:rPr>
                        <a:t>:</a:t>
                      </a:r>
                      <a:endParaRPr lang="en-US" sz="1800" b="0" baseline="0" dirty="0">
                        <a:solidFill>
                          <a:schemeClr val="bg1"/>
                        </a:solidFill>
                        <a:effectLst/>
                        <a:latin typeface="+mn-lt"/>
                        <a:ea typeface="Tahoma" pitchFamily="34" charset="0"/>
                        <a:cs typeface="Tahoma" pitchFamily="34" charset="0"/>
                      </a:endParaRPr>
                    </a:p>
                  </a:txBody>
                  <a:tcPr marL="68580" marR="68580" marT="34290" marB="34290">
                    <a:solidFill>
                      <a:schemeClr val="tx1">
                        <a:lumMod val="50000"/>
                        <a:lumOff val="50000"/>
                        <a:alpha val="85000"/>
                      </a:schemeClr>
                    </a:solidFill>
                  </a:tcPr>
                </a:tc>
                <a:tc hMerge="1">
                  <a:txBody>
                    <a:bodyPr/>
                    <a:lstStyle/>
                    <a:p>
                      <a:endParaRPr lang="en-US" dirty="0"/>
                    </a:p>
                  </a:txBody>
                  <a:tcPr/>
                </a:tc>
                <a:extLst>
                  <a:ext uri="{0D108BD9-81ED-4DB2-BD59-A6C34878D82A}">
                    <a16:rowId xmlns:a16="http://schemas.microsoft.com/office/drawing/2014/main" val="10000"/>
                  </a:ext>
                </a:extLst>
              </a:tr>
              <a:tr h="488402">
                <a:tc>
                  <a:txBody>
                    <a:bodyPr/>
                    <a:lstStyle/>
                    <a:p>
                      <a:r>
                        <a:rPr lang="en-US" sz="1800" dirty="0"/>
                        <a:t>30’s</a:t>
                      </a:r>
                      <a:endParaRPr lang="en-US" sz="1800" dirty="0">
                        <a:latin typeface="+mn-lt"/>
                        <a:ea typeface="Tahoma" pitchFamily="34" charset="0"/>
                        <a:cs typeface="Tahoma" pitchFamily="34" charset="0"/>
                      </a:endParaRPr>
                    </a:p>
                  </a:txBody>
                  <a:tcPr marL="68580" marR="68580" marT="34290" marB="34290"/>
                </a:tc>
                <a:tc>
                  <a:txBody>
                    <a:bodyPr/>
                    <a:lstStyle/>
                    <a:p>
                      <a:pPr algn="ctr"/>
                      <a:r>
                        <a:rPr lang="en-US" sz="1800" dirty="0"/>
                        <a:t>2%</a:t>
                      </a:r>
                      <a:endParaRPr lang="en-US" sz="1800" dirty="0">
                        <a:latin typeface="+mn-lt"/>
                        <a:ea typeface="Tahoma" pitchFamily="34" charset="0"/>
                        <a:cs typeface="Tahoma" pitchFamily="34" charset="0"/>
                      </a:endParaRPr>
                    </a:p>
                  </a:txBody>
                  <a:tcPr marL="68580" marR="68580" marT="34290" marB="34290"/>
                </a:tc>
                <a:extLst>
                  <a:ext uri="{0D108BD9-81ED-4DB2-BD59-A6C34878D82A}">
                    <a16:rowId xmlns:a16="http://schemas.microsoft.com/office/drawing/2014/main" val="10001"/>
                  </a:ext>
                </a:extLst>
              </a:tr>
              <a:tr h="534364">
                <a:tc>
                  <a:txBody>
                    <a:bodyPr/>
                    <a:lstStyle/>
                    <a:p>
                      <a:r>
                        <a:rPr lang="en-US" sz="1800" dirty="0"/>
                        <a:t>40’s</a:t>
                      </a:r>
                      <a:endParaRPr lang="en-US" sz="1800" dirty="0">
                        <a:latin typeface="+mn-lt"/>
                        <a:ea typeface="Tahoma" pitchFamily="34" charset="0"/>
                        <a:cs typeface="Tahoma" pitchFamily="34" charset="0"/>
                      </a:endParaRPr>
                    </a:p>
                  </a:txBody>
                  <a:tcPr marL="68580" marR="68580" marT="34290" marB="34290"/>
                </a:tc>
                <a:tc>
                  <a:txBody>
                    <a:bodyPr/>
                    <a:lstStyle/>
                    <a:p>
                      <a:pPr algn="ctr"/>
                      <a:r>
                        <a:rPr lang="en-US" sz="1800" dirty="0"/>
                        <a:t>10-15%</a:t>
                      </a:r>
                      <a:endParaRPr lang="en-US" sz="1800" dirty="0">
                        <a:latin typeface="+mn-lt"/>
                        <a:ea typeface="Tahoma" pitchFamily="34" charset="0"/>
                        <a:cs typeface="Tahoma" pitchFamily="34" charset="0"/>
                      </a:endParaRPr>
                    </a:p>
                  </a:txBody>
                  <a:tcPr marL="68580" marR="68580" marT="34290" marB="34290"/>
                </a:tc>
                <a:extLst>
                  <a:ext uri="{0D108BD9-81ED-4DB2-BD59-A6C34878D82A}">
                    <a16:rowId xmlns:a16="http://schemas.microsoft.com/office/drawing/2014/main" val="10002"/>
                  </a:ext>
                </a:extLst>
              </a:tr>
              <a:tr h="402632">
                <a:tc>
                  <a:txBody>
                    <a:bodyPr/>
                    <a:lstStyle/>
                    <a:p>
                      <a:r>
                        <a:rPr lang="en-US" sz="1800" dirty="0"/>
                        <a:t>50’s</a:t>
                      </a:r>
                      <a:endParaRPr lang="en-US" sz="1800" dirty="0">
                        <a:latin typeface="+mn-lt"/>
                        <a:ea typeface="Tahoma" pitchFamily="34" charset="0"/>
                        <a:cs typeface="Tahoma" pitchFamily="34" charset="0"/>
                      </a:endParaRPr>
                    </a:p>
                  </a:txBody>
                  <a:tcPr marL="68580" marR="68580" marT="34290" marB="34290"/>
                </a:tc>
                <a:tc>
                  <a:txBody>
                    <a:bodyPr/>
                    <a:lstStyle/>
                    <a:p>
                      <a:pPr algn="ctr"/>
                      <a:r>
                        <a:rPr lang="en-US" sz="1800" dirty="0">
                          <a:latin typeface="+mn-lt"/>
                          <a:ea typeface="Tahoma" pitchFamily="34" charset="0"/>
                          <a:cs typeface="Tahoma" pitchFamily="34" charset="0"/>
                        </a:rPr>
                        <a:t>20-50%</a:t>
                      </a:r>
                    </a:p>
                  </a:txBody>
                  <a:tcPr marL="68580" marR="68580" marT="34290" marB="34290"/>
                </a:tc>
                <a:extLst>
                  <a:ext uri="{0D108BD9-81ED-4DB2-BD59-A6C34878D82A}">
                    <a16:rowId xmlns:a16="http://schemas.microsoft.com/office/drawing/2014/main" val="10003"/>
                  </a:ext>
                </a:extLst>
              </a:tr>
              <a:tr h="389474">
                <a:tc>
                  <a:txBody>
                    <a:bodyPr/>
                    <a:lstStyle/>
                    <a:p>
                      <a:r>
                        <a:rPr lang="en-US" sz="1800" dirty="0"/>
                        <a:t>60’s</a:t>
                      </a:r>
                      <a:endParaRPr lang="en-US" sz="1800" dirty="0">
                        <a:latin typeface="+mn-lt"/>
                        <a:ea typeface="Tahoma" pitchFamily="34" charset="0"/>
                        <a:cs typeface="Tahoma" pitchFamily="34" charset="0"/>
                      </a:endParaRPr>
                    </a:p>
                  </a:txBody>
                  <a:tcPr marL="68580" marR="68580" marT="34290" marB="34290"/>
                </a:tc>
                <a:tc>
                  <a:txBody>
                    <a:bodyPr/>
                    <a:lstStyle/>
                    <a:p>
                      <a:pPr algn="ctr"/>
                      <a:r>
                        <a:rPr lang="en-US" sz="1800" dirty="0"/>
                        <a:t>60-90%</a:t>
                      </a:r>
                      <a:endParaRPr lang="en-US" sz="1800" dirty="0">
                        <a:latin typeface="+mn-lt"/>
                        <a:ea typeface="Tahoma" pitchFamily="34" charset="0"/>
                        <a:cs typeface="Tahoma" pitchFamily="34" charset="0"/>
                      </a:endParaRPr>
                    </a:p>
                  </a:txBody>
                  <a:tcPr marL="68580" marR="68580" marT="34290" marB="34290"/>
                </a:tc>
                <a:extLst>
                  <a:ext uri="{0D108BD9-81ED-4DB2-BD59-A6C34878D82A}">
                    <a16:rowId xmlns:a16="http://schemas.microsoft.com/office/drawing/2014/main" val="10004"/>
                  </a:ext>
                </a:extLst>
              </a:tr>
            </a:tbl>
          </a:graphicData>
        </a:graphic>
      </p:graphicFrame>
      <p:sp>
        <p:nvSpPr>
          <p:cNvPr id="2" name="Rectangle 1"/>
          <p:cNvSpPr/>
          <p:nvPr/>
        </p:nvSpPr>
        <p:spPr>
          <a:xfrm>
            <a:off x="1009990" y="5748588"/>
            <a:ext cx="5486400" cy="738664"/>
          </a:xfrm>
          <a:prstGeom prst="rect">
            <a:avLst/>
          </a:prstGeom>
        </p:spPr>
        <p:txBody>
          <a:bodyPr>
            <a:spAutoFit/>
          </a:bodyPr>
          <a:lstStyle/>
          <a:p>
            <a:pPr>
              <a:defRPr/>
            </a:pPr>
            <a:r>
              <a:rPr lang="en-US" sz="1400" b="1" dirty="0">
                <a:latin typeface="Arial" panose="020B0604020202020204" pitchFamily="34" charset="0"/>
                <a:cs typeface="Arial" panose="020B0604020202020204" pitchFamily="34" charset="0"/>
              </a:rPr>
              <a:t>McCarron et al., (2017). A prospective 20-year longitudinal follow-up of dementia in persons with Down syndrome</a:t>
            </a:r>
          </a:p>
          <a:p>
            <a:pPr>
              <a:defRPr/>
            </a:pPr>
            <a:r>
              <a:rPr lang="en-US" sz="1400" b="1" dirty="0">
                <a:latin typeface="Arial" panose="020B0604020202020204" pitchFamily="34" charset="0"/>
                <a:cs typeface="Arial" panose="020B0604020202020204" pitchFamily="34" charset="0"/>
              </a:rPr>
              <a:t>Journal of Intellectual Disability Research </a:t>
            </a:r>
            <a:r>
              <a:rPr lang="en-US" sz="1400" b="1" dirty="0">
                <a:latin typeface="arial" panose="020B0604020202020204" pitchFamily="34" charset="0"/>
              </a:rPr>
              <a:t>Sep;61(9):843-852</a:t>
            </a:r>
            <a:endParaRPr lang="en-US" sz="14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47152A9-BEDF-4C4C-A00D-12C9A820CEE1}"/>
              </a:ext>
            </a:extLst>
          </p:cNvPr>
          <p:cNvPicPr>
            <a:picLocks noChangeAspect="1"/>
          </p:cNvPicPr>
          <p:nvPr/>
        </p:nvPicPr>
        <p:blipFill rotWithShape="1">
          <a:blip r:embed="rId3"/>
          <a:srcRect l="28164" t="43542" r="41953" b="21597"/>
          <a:stretch/>
        </p:blipFill>
        <p:spPr>
          <a:xfrm>
            <a:off x="7656117" y="1030365"/>
            <a:ext cx="4316112" cy="2832273"/>
          </a:xfrm>
          <a:prstGeom prst="rect">
            <a:avLst/>
          </a:prstGeom>
          <a:ln w="15875">
            <a:solidFill>
              <a:schemeClr val="tx1"/>
            </a:solidFill>
          </a:ln>
        </p:spPr>
      </p:pic>
    </p:spTree>
    <p:extLst>
      <p:ext uri="{BB962C8B-B14F-4D97-AF65-F5344CB8AC3E}">
        <p14:creationId xmlns:p14="http://schemas.microsoft.com/office/powerpoint/2010/main" val="641870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5DF82B-0E1D-A519-D043-24D58487911A}"/>
              </a:ext>
            </a:extLst>
          </p:cNvPr>
          <p:cNvPicPr>
            <a:picLocks noChangeAspect="1"/>
          </p:cNvPicPr>
          <p:nvPr/>
        </p:nvPicPr>
        <p:blipFill rotWithShape="1">
          <a:blip r:embed="rId2"/>
          <a:srcRect l="33996" t="13443" r="19222" b="7868"/>
          <a:stretch/>
        </p:blipFill>
        <p:spPr>
          <a:xfrm>
            <a:off x="1956217" y="1252076"/>
            <a:ext cx="5703758" cy="5396460"/>
          </a:xfrm>
          <a:prstGeom prst="rect">
            <a:avLst/>
          </a:prstGeom>
        </p:spPr>
      </p:pic>
      <p:sp>
        <p:nvSpPr>
          <p:cNvPr id="5" name="TextBox 4">
            <a:extLst>
              <a:ext uri="{FF2B5EF4-FFF2-40B4-BE49-F238E27FC236}">
                <a16:creationId xmlns:a16="http://schemas.microsoft.com/office/drawing/2014/main" id="{532538CA-6315-DC7D-304F-749C9D305C8C}"/>
              </a:ext>
            </a:extLst>
          </p:cNvPr>
          <p:cNvSpPr txBox="1"/>
          <p:nvPr/>
        </p:nvSpPr>
        <p:spPr>
          <a:xfrm>
            <a:off x="929390" y="127019"/>
            <a:ext cx="10155524" cy="1015663"/>
          </a:xfrm>
          <a:prstGeom prst="rect">
            <a:avLst/>
          </a:prstGeom>
          <a:solidFill>
            <a:schemeClr val="bg1"/>
          </a:solidFill>
          <a:ln>
            <a:solidFill>
              <a:schemeClr val="tx1"/>
            </a:solidFill>
          </a:ln>
        </p:spPr>
        <p:txBody>
          <a:bodyPr wrap="square">
            <a:spAutoFit/>
          </a:bodyPr>
          <a:lstStyle/>
          <a:p>
            <a:r>
              <a:rPr lang="en-US" sz="2000" b="1" dirty="0">
                <a:solidFill>
                  <a:schemeClr val="bg2"/>
                </a:solidFill>
              </a:rPr>
              <a:t>Mapping of Alzheimer’s biomarkers (blue), clinical Alzheimer’s disease status (green), cognitive and functional declines (orange) and chronological age in the progression of Alzheimer’s disease in Down syndrome</a:t>
            </a:r>
          </a:p>
        </p:txBody>
      </p:sp>
      <p:sp>
        <p:nvSpPr>
          <p:cNvPr id="7" name="TextBox 6">
            <a:extLst>
              <a:ext uri="{FF2B5EF4-FFF2-40B4-BE49-F238E27FC236}">
                <a16:creationId xmlns:a16="http://schemas.microsoft.com/office/drawing/2014/main" id="{A8583325-ED16-644E-3C7B-3A2A64339C9A}"/>
              </a:ext>
            </a:extLst>
          </p:cNvPr>
          <p:cNvSpPr txBox="1"/>
          <p:nvPr/>
        </p:nvSpPr>
        <p:spPr>
          <a:xfrm>
            <a:off x="7929795" y="1397674"/>
            <a:ext cx="4101683" cy="2031325"/>
          </a:xfrm>
          <a:prstGeom prst="rect">
            <a:avLst/>
          </a:prstGeom>
          <a:noFill/>
        </p:spPr>
        <p:txBody>
          <a:bodyPr wrap="square">
            <a:spAutoFit/>
          </a:bodyPr>
          <a:lstStyle/>
          <a:p>
            <a:r>
              <a:rPr lang="en-US" b="0" i="0" dirty="0">
                <a:solidFill>
                  <a:srgbClr val="212121"/>
                </a:solidFill>
                <a:effectLst/>
                <a:latin typeface="Roboto" panose="02000000000000000000" pitchFamily="2" charset="0"/>
              </a:rPr>
              <a:t>Fleming V, Hom CL, Clare ICH, Hurd-Thomas SL, Krinsky-McHale S, </a:t>
            </a:r>
            <a:r>
              <a:rPr lang="en-US" b="0" i="0" dirty="0" err="1">
                <a:solidFill>
                  <a:srgbClr val="212121"/>
                </a:solidFill>
                <a:effectLst/>
                <a:latin typeface="Roboto" panose="02000000000000000000" pitchFamily="2" charset="0"/>
              </a:rPr>
              <a:t>Handen</a:t>
            </a:r>
            <a:r>
              <a:rPr lang="en-US" b="0" i="0" dirty="0">
                <a:solidFill>
                  <a:srgbClr val="212121"/>
                </a:solidFill>
                <a:effectLst/>
                <a:latin typeface="Roboto" panose="02000000000000000000" pitchFamily="2" charset="0"/>
              </a:rPr>
              <a:t> B, Hartley SL. Cognitive outcome measures for tracking Alzheimer's disease in Down syndrome. Int Rev Res Dev </a:t>
            </a:r>
            <a:r>
              <a:rPr lang="en-US" b="0" i="0" dirty="0" err="1">
                <a:solidFill>
                  <a:srgbClr val="212121"/>
                </a:solidFill>
                <a:effectLst/>
                <a:latin typeface="Roboto" panose="02000000000000000000" pitchFamily="2" charset="0"/>
              </a:rPr>
              <a:t>Disabil</a:t>
            </a:r>
            <a:r>
              <a:rPr lang="en-US" b="0" i="0" dirty="0">
                <a:solidFill>
                  <a:srgbClr val="212121"/>
                </a:solidFill>
                <a:effectLst/>
                <a:latin typeface="Roboto" panose="02000000000000000000" pitchFamily="2" charset="0"/>
              </a:rPr>
              <a:t>. 2022;62:227-263.  </a:t>
            </a:r>
            <a:endParaRPr lang="en-US" dirty="0"/>
          </a:p>
        </p:txBody>
      </p:sp>
      <p:pic>
        <p:nvPicPr>
          <p:cNvPr id="9" name="Picture 8">
            <a:extLst>
              <a:ext uri="{FF2B5EF4-FFF2-40B4-BE49-F238E27FC236}">
                <a16:creationId xmlns:a16="http://schemas.microsoft.com/office/drawing/2014/main" id="{658C6FA6-AB12-7757-14A3-0A1BA621DD3C}"/>
              </a:ext>
            </a:extLst>
          </p:cNvPr>
          <p:cNvPicPr>
            <a:picLocks noChangeAspect="1"/>
          </p:cNvPicPr>
          <p:nvPr/>
        </p:nvPicPr>
        <p:blipFill>
          <a:blip r:embed="rId3"/>
          <a:stretch>
            <a:fillRect/>
          </a:stretch>
        </p:blipFill>
        <p:spPr>
          <a:xfrm>
            <a:off x="8483184" y="3687739"/>
            <a:ext cx="2753974" cy="2753974"/>
          </a:xfrm>
          <a:prstGeom prst="rect">
            <a:avLst/>
          </a:prstGeom>
        </p:spPr>
      </p:pic>
    </p:spTree>
    <p:extLst>
      <p:ext uri="{BB962C8B-B14F-4D97-AF65-F5344CB8AC3E}">
        <p14:creationId xmlns:p14="http://schemas.microsoft.com/office/powerpoint/2010/main" val="3047481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4285C-E0E4-F6CC-89EB-A0AAED5EF5B2}"/>
              </a:ext>
            </a:extLst>
          </p:cNvPr>
          <p:cNvSpPr>
            <a:spLocks noGrp="1"/>
          </p:cNvSpPr>
          <p:nvPr>
            <p:ph type="title"/>
          </p:nvPr>
        </p:nvSpPr>
        <p:spPr/>
        <p:txBody>
          <a:bodyPr/>
          <a:lstStyle/>
          <a:p>
            <a:pPr algn="ctr"/>
            <a:r>
              <a:rPr lang="en-US" dirty="0"/>
              <a:t>Dementia in others with IDD, without DS </a:t>
            </a:r>
          </a:p>
        </p:txBody>
      </p:sp>
      <p:sp>
        <p:nvSpPr>
          <p:cNvPr id="3" name="Content Placeholder 2">
            <a:extLst>
              <a:ext uri="{FF2B5EF4-FFF2-40B4-BE49-F238E27FC236}">
                <a16:creationId xmlns:a16="http://schemas.microsoft.com/office/drawing/2014/main" id="{2B65D903-C184-9943-C777-5BDA7A5CC037}"/>
              </a:ext>
            </a:extLst>
          </p:cNvPr>
          <p:cNvSpPr>
            <a:spLocks noGrp="1"/>
          </p:cNvSpPr>
          <p:nvPr>
            <p:ph idx="1"/>
          </p:nvPr>
        </p:nvSpPr>
        <p:spPr/>
        <p:txBody>
          <a:bodyPr/>
          <a:lstStyle/>
          <a:p>
            <a:r>
              <a:rPr lang="en-US" dirty="0"/>
              <a:t>Autism</a:t>
            </a:r>
          </a:p>
          <a:p>
            <a:r>
              <a:rPr lang="en-US" dirty="0"/>
              <a:t>Cerebral Palsy</a:t>
            </a:r>
          </a:p>
          <a:p>
            <a:r>
              <a:rPr lang="en-US" dirty="0"/>
              <a:t>Spina Bifida</a:t>
            </a:r>
          </a:p>
          <a:p>
            <a:r>
              <a:rPr lang="en-US" dirty="0"/>
              <a:t>Parkinson’s disease</a:t>
            </a:r>
          </a:p>
          <a:p>
            <a:r>
              <a:rPr lang="en-US" dirty="0"/>
              <a:t>Non specific forms of IDD</a:t>
            </a:r>
          </a:p>
        </p:txBody>
      </p:sp>
    </p:spTree>
    <p:extLst>
      <p:ext uri="{BB962C8B-B14F-4D97-AF65-F5344CB8AC3E}">
        <p14:creationId xmlns:p14="http://schemas.microsoft.com/office/powerpoint/2010/main" val="31993523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B2ECD7-C459-839F-DA1E-05CF1BBAA797}"/>
              </a:ext>
            </a:extLst>
          </p:cNvPr>
          <p:cNvSpPr txBox="1"/>
          <p:nvPr/>
        </p:nvSpPr>
        <p:spPr>
          <a:xfrm>
            <a:off x="3148531" y="683843"/>
            <a:ext cx="623760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4617B"/>
                </a:solidFill>
                <a:effectLst/>
                <a:uLnTx/>
                <a:uFillTx/>
                <a:latin typeface="Arial"/>
                <a:ea typeface="+mn-ea"/>
                <a:cs typeface="+mn-cs"/>
              </a:rPr>
              <a:t>No Conflicts or Disclosures</a:t>
            </a:r>
          </a:p>
        </p:txBody>
      </p:sp>
      <p:pic>
        <p:nvPicPr>
          <p:cNvPr id="3" name="Picture 2">
            <a:extLst>
              <a:ext uri="{FF2B5EF4-FFF2-40B4-BE49-F238E27FC236}">
                <a16:creationId xmlns:a16="http://schemas.microsoft.com/office/drawing/2014/main" id="{686DF4A6-D5EA-E2E5-C129-2A5EEDC30C35}"/>
              </a:ext>
            </a:extLst>
          </p:cNvPr>
          <p:cNvPicPr>
            <a:picLocks noChangeAspect="1"/>
          </p:cNvPicPr>
          <p:nvPr/>
        </p:nvPicPr>
        <p:blipFill>
          <a:blip r:embed="rId2"/>
          <a:stretch>
            <a:fillRect/>
          </a:stretch>
        </p:blipFill>
        <p:spPr>
          <a:xfrm>
            <a:off x="319968" y="2116401"/>
            <a:ext cx="5331726" cy="3549132"/>
          </a:xfrm>
          <a:prstGeom prst="rect">
            <a:avLst/>
          </a:prstGeom>
        </p:spPr>
      </p:pic>
      <p:pic>
        <p:nvPicPr>
          <p:cNvPr id="4" name="Picture 3">
            <a:extLst>
              <a:ext uri="{FF2B5EF4-FFF2-40B4-BE49-F238E27FC236}">
                <a16:creationId xmlns:a16="http://schemas.microsoft.com/office/drawing/2014/main" id="{3700E218-5448-7C3D-3808-06647F52060A}"/>
              </a:ext>
            </a:extLst>
          </p:cNvPr>
          <p:cNvPicPr>
            <a:picLocks noChangeAspect="1"/>
          </p:cNvPicPr>
          <p:nvPr/>
        </p:nvPicPr>
        <p:blipFill>
          <a:blip r:embed="rId3"/>
          <a:stretch>
            <a:fillRect/>
          </a:stretch>
        </p:blipFill>
        <p:spPr>
          <a:xfrm>
            <a:off x="6995014" y="2205475"/>
            <a:ext cx="5038858" cy="3370984"/>
          </a:xfrm>
          <a:prstGeom prst="rect">
            <a:avLst/>
          </a:prstGeom>
        </p:spPr>
      </p:pic>
      <p:pic>
        <p:nvPicPr>
          <p:cNvPr id="6" name="Picture 5">
            <a:extLst>
              <a:ext uri="{FF2B5EF4-FFF2-40B4-BE49-F238E27FC236}">
                <a16:creationId xmlns:a16="http://schemas.microsoft.com/office/drawing/2014/main" id="{E8A215E8-E2D1-B223-5B0E-D1854F7C8B6C}"/>
              </a:ext>
            </a:extLst>
          </p:cNvPr>
          <p:cNvPicPr>
            <a:picLocks noChangeAspect="1"/>
          </p:cNvPicPr>
          <p:nvPr/>
        </p:nvPicPr>
        <p:blipFill>
          <a:blip r:embed="rId4"/>
          <a:stretch>
            <a:fillRect/>
          </a:stretch>
        </p:blipFill>
        <p:spPr>
          <a:xfrm>
            <a:off x="5067514" y="2443036"/>
            <a:ext cx="2647529" cy="2647529"/>
          </a:xfrm>
          <a:prstGeom prst="rect">
            <a:avLst/>
          </a:prstGeom>
        </p:spPr>
      </p:pic>
      <p:sp>
        <p:nvSpPr>
          <p:cNvPr id="7" name="TextBox 6">
            <a:extLst>
              <a:ext uri="{FF2B5EF4-FFF2-40B4-BE49-F238E27FC236}">
                <a16:creationId xmlns:a16="http://schemas.microsoft.com/office/drawing/2014/main" id="{1833847E-2927-3B26-AD3C-DEC115224944}"/>
              </a:ext>
            </a:extLst>
          </p:cNvPr>
          <p:cNvSpPr txBox="1"/>
          <p:nvPr/>
        </p:nvSpPr>
        <p:spPr>
          <a:xfrm>
            <a:off x="4037925" y="6082428"/>
            <a:ext cx="5429692" cy="369332"/>
          </a:xfrm>
          <a:prstGeom prst="rect">
            <a:avLst/>
          </a:prstGeom>
          <a:noFill/>
        </p:spPr>
        <p:txBody>
          <a:bodyPr wrap="none" rtlCol="0">
            <a:spAutoFit/>
          </a:bodyPr>
          <a:lstStyle/>
          <a:p>
            <a:r>
              <a:rPr lang="en-US" dirty="0"/>
              <a:t>Photos Courtesy of Rick Guidotti Positive Exposure</a:t>
            </a:r>
          </a:p>
        </p:txBody>
      </p:sp>
    </p:spTree>
    <p:extLst>
      <p:ext uri="{BB962C8B-B14F-4D97-AF65-F5344CB8AC3E}">
        <p14:creationId xmlns:p14="http://schemas.microsoft.com/office/powerpoint/2010/main" val="3459320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2CFC9-456D-4CA1-A63E-A6D012E2F93C}"/>
              </a:ext>
            </a:extLst>
          </p:cNvPr>
          <p:cNvSpPr>
            <a:spLocks noGrp="1"/>
          </p:cNvSpPr>
          <p:nvPr>
            <p:ph type="title"/>
          </p:nvPr>
        </p:nvSpPr>
        <p:spPr>
          <a:xfrm>
            <a:off x="4295931" y="734517"/>
            <a:ext cx="2786921" cy="749509"/>
          </a:xfrm>
          <a:ln w="22225">
            <a:solidFill>
              <a:schemeClr val="tx1"/>
            </a:solidFill>
          </a:ln>
        </p:spPr>
        <p:txBody>
          <a:bodyPr/>
          <a:lstStyle/>
          <a:p>
            <a:pPr algn="ctr"/>
            <a:r>
              <a:rPr lang="en-US" b="1" dirty="0">
                <a:solidFill>
                  <a:schemeClr val="bg2"/>
                </a:solidFill>
              </a:rPr>
              <a:t>Caring</a:t>
            </a:r>
          </a:p>
        </p:txBody>
      </p:sp>
      <p:sp>
        <p:nvSpPr>
          <p:cNvPr id="3" name="Content Placeholder 2">
            <a:extLst>
              <a:ext uri="{FF2B5EF4-FFF2-40B4-BE49-F238E27FC236}">
                <a16:creationId xmlns:a16="http://schemas.microsoft.com/office/drawing/2014/main" id="{98D5825E-BD27-4F47-861A-20AD29F53C15}"/>
              </a:ext>
            </a:extLst>
          </p:cNvPr>
          <p:cNvSpPr>
            <a:spLocks noGrp="1"/>
          </p:cNvSpPr>
          <p:nvPr>
            <p:ph idx="1"/>
          </p:nvPr>
        </p:nvSpPr>
        <p:spPr>
          <a:xfrm>
            <a:off x="714530" y="1581462"/>
            <a:ext cx="9358859" cy="4389119"/>
          </a:xfrm>
        </p:spPr>
        <p:txBody>
          <a:bodyPr/>
          <a:lstStyle/>
          <a:p>
            <a:r>
              <a:rPr lang="en-US" dirty="0"/>
              <a:t>“Caring” with empathy and sensitivity</a:t>
            </a:r>
          </a:p>
          <a:p>
            <a:r>
              <a:rPr lang="en-US" dirty="0"/>
              <a:t>Cognitive therapeutics</a:t>
            </a:r>
          </a:p>
          <a:p>
            <a:r>
              <a:rPr lang="en-US" dirty="0"/>
              <a:t>Behavioral care and supports</a:t>
            </a:r>
          </a:p>
          <a:p>
            <a:r>
              <a:rPr lang="en-US" dirty="0"/>
              <a:t>Health and wellness</a:t>
            </a:r>
          </a:p>
          <a:p>
            <a:r>
              <a:rPr lang="en-US" dirty="0"/>
              <a:t>Concomitant health complications; seizures, sleep apnea, falls, oral healthcare, etc.  </a:t>
            </a:r>
          </a:p>
          <a:p>
            <a:r>
              <a:rPr lang="en-US" dirty="0"/>
              <a:t>Anticipating progression and its various needs</a:t>
            </a:r>
          </a:p>
          <a:p>
            <a:r>
              <a:rPr lang="en-US" dirty="0"/>
              <a:t>Concerns for abuse and neglect</a:t>
            </a:r>
          </a:p>
          <a:p>
            <a:r>
              <a:rPr lang="en-US" dirty="0"/>
              <a:t>Financial and legal supports </a:t>
            </a:r>
          </a:p>
          <a:p>
            <a:r>
              <a:rPr lang="en-US" dirty="0"/>
              <a:t>Palliative and end stage supports</a:t>
            </a:r>
          </a:p>
          <a:p>
            <a:r>
              <a:rPr lang="en-US" dirty="0"/>
              <a:t>Research opportunities</a:t>
            </a:r>
          </a:p>
          <a:p>
            <a:endParaRPr lang="en-US" dirty="0"/>
          </a:p>
        </p:txBody>
      </p:sp>
      <p:pic>
        <p:nvPicPr>
          <p:cNvPr id="2050" name="Picture 2" descr="Caring for an elderly relative suffering Dementia - Vermont Aged Care">
            <a:extLst>
              <a:ext uri="{FF2B5EF4-FFF2-40B4-BE49-F238E27FC236}">
                <a16:creationId xmlns:a16="http://schemas.microsoft.com/office/drawing/2014/main" id="{EB147A25-1E9B-1ADF-F0CC-51567D72F9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2271" y="1832859"/>
            <a:ext cx="4057650" cy="112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661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79850A-FD78-47F7-95EC-95AC4DE71F0B}"/>
              </a:ext>
            </a:extLst>
          </p:cNvPr>
          <p:cNvPicPr>
            <a:picLocks noChangeAspect="1"/>
          </p:cNvPicPr>
          <p:nvPr/>
        </p:nvPicPr>
        <p:blipFill rotWithShape="1">
          <a:blip r:embed="rId2">
            <a:alphaModFix amt="40000"/>
          </a:blip>
          <a:srcRect t="2633" b="18695"/>
          <a:stretch/>
        </p:blipFill>
        <p:spPr>
          <a:xfrm>
            <a:off x="20" y="10"/>
            <a:ext cx="12191980" cy="6857990"/>
          </a:xfrm>
          <a:prstGeom prst="rect">
            <a:avLst/>
          </a:prstGeom>
        </p:spPr>
      </p:pic>
      <p:sp>
        <p:nvSpPr>
          <p:cNvPr id="60418" name="Title 1">
            <a:extLst>
              <a:ext uri="{FF2B5EF4-FFF2-40B4-BE49-F238E27FC236}">
                <a16:creationId xmlns:a16="http://schemas.microsoft.com/office/drawing/2014/main" id="{BF171927-74C6-454B-92CE-4C6F0003DD10}"/>
              </a:ext>
            </a:extLst>
          </p:cNvPr>
          <p:cNvSpPr>
            <a:spLocks noGrp="1"/>
          </p:cNvSpPr>
          <p:nvPr>
            <p:ph type="title"/>
          </p:nvPr>
        </p:nvSpPr>
        <p:spPr>
          <a:xfrm>
            <a:off x="2263140" y="198120"/>
            <a:ext cx="7697724" cy="1502619"/>
          </a:xfrm>
          <a:noFill/>
          <a:ln>
            <a:noFill/>
          </a:ln>
        </p:spPr>
        <p:txBody>
          <a:bodyPr>
            <a:normAutofit fontScale="90000"/>
          </a:bodyPr>
          <a:lstStyle/>
          <a:p>
            <a:pPr algn="ctr" eaLnBrk="1" hangingPunct="1"/>
            <a:r>
              <a:rPr lang="en-US" altLang="en-US" b="1" dirty="0">
                <a:solidFill>
                  <a:schemeClr val="tx1"/>
                </a:solidFill>
                <a:ea typeface="ＭＳ Ｐゴシック" panose="020B0600070205080204" pitchFamily="34" charset="-128"/>
              </a:rPr>
              <a:t>Impact on Families and Caregivers</a:t>
            </a:r>
          </a:p>
        </p:txBody>
      </p:sp>
      <p:sp>
        <p:nvSpPr>
          <p:cNvPr id="3" name="Content Placeholder 2">
            <a:extLst>
              <a:ext uri="{FF2B5EF4-FFF2-40B4-BE49-F238E27FC236}">
                <a16:creationId xmlns:a16="http://schemas.microsoft.com/office/drawing/2014/main" id="{C2E5E0BA-E023-4A52-B99E-7D595B83A979}"/>
              </a:ext>
            </a:extLst>
          </p:cNvPr>
          <p:cNvSpPr>
            <a:spLocks noGrp="1"/>
          </p:cNvSpPr>
          <p:nvPr>
            <p:ph idx="1"/>
          </p:nvPr>
        </p:nvSpPr>
        <p:spPr>
          <a:xfrm>
            <a:off x="1086416" y="1836295"/>
            <a:ext cx="9556600" cy="4727467"/>
          </a:xfrm>
        </p:spPr>
        <p:txBody>
          <a:bodyPr rtlCol="0">
            <a:normAutofit/>
          </a:bodyPr>
          <a:lstStyle/>
          <a:p>
            <a:pPr>
              <a:lnSpc>
                <a:spcPct val="90000"/>
              </a:lnSpc>
              <a:defRPr/>
            </a:pPr>
            <a:r>
              <a:rPr lang="en-US" sz="2600" dirty="0">
                <a:solidFill>
                  <a:schemeClr val="tx1"/>
                </a:solidFill>
              </a:rPr>
              <a:t>Frequent issues experienced by families and caregivers include:</a:t>
            </a:r>
          </a:p>
          <a:p>
            <a:pPr lvl="1">
              <a:lnSpc>
                <a:spcPct val="90000"/>
              </a:lnSpc>
              <a:defRPr/>
            </a:pPr>
            <a:r>
              <a:rPr lang="en-US" sz="2600" dirty="0">
                <a:solidFill>
                  <a:schemeClr val="tx1"/>
                </a:solidFill>
              </a:rPr>
              <a:t>Denial</a:t>
            </a:r>
          </a:p>
          <a:p>
            <a:pPr lvl="1">
              <a:lnSpc>
                <a:spcPct val="90000"/>
              </a:lnSpc>
              <a:defRPr/>
            </a:pPr>
            <a:r>
              <a:rPr lang="en-US" sz="2600" dirty="0">
                <a:solidFill>
                  <a:schemeClr val="tx1"/>
                </a:solidFill>
              </a:rPr>
              <a:t>Anger / Frustration</a:t>
            </a:r>
          </a:p>
          <a:p>
            <a:pPr lvl="1">
              <a:lnSpc>
                <a:spcPct val="90000"/>
              </a:lnSpc>
              <a:defRPr/>
            </a:pPr>
            <a:r>
              <a:rPr lang="en-US" sz="2600" dirty="0">
                <a:solidFill>
                  <a:schemeClr val="tx1"/>
                </a:solidFill>
              </a:rPr>
              <a:t>Guilt</a:t>
            </a:r>
          </a:p>
          <a:p>
            <a:pPr lvl="1">
              <a:lnSpc>
                <a:spcPct val="90000"/>
              </a:lnSpc>
              <a:defRPr/>
            </a:pPr>
            <a:r>
              <a:rPr lang="en-US" sz="2600" dirty="0">
                <a:solidFill>
                  <a:schemeClr val="tx1"/>
                </a:solidFill>
              </a:rPr>
              <a:t>Loss and Grief</a:t>
            </a:r>
          </a:p>
          <a:p>
            <a:pPr lvl="1">
              <a:lnSpc>
                <a:spcPct val="90000"/>
              </a:lnSpc>
              <a:defRPr/>
            </a:pPr>
            <a:r>
              <a:rPr lang="en-US" sz="2600" dirty="0">
                <a:solidFill>
                  <a:schemeClr val="tx1"/>
                </a:solidFill>
              </a:rPr>
              <a:t>Letting Go</a:t>
            </a:r>
          </a:p>
          <a:p>
            <a:pPr lvl="1">
              <a:lnSpc>
                <a:spcPct val="90000"/>
              </a:lnSpc>
              <a:defRPr/>
            </a:pPr>
            <a:r>
              <a:rPr lang="en-US" sz="2600" dirty="0">
                <a:solidFill>
                  <a:schemeClr val="tx1"/>
                </a:solidFill>
              </a:rPr>
              <a:t>Financial Stress</a:t>
            </a:r>
          </a:p>
          <a:p>
            <a:pPr lvl="1">
              <a:lnSpc>
                <a:spcPct val="90000"/>
              </a:lnSpc>
              <a:defRPr/>
            </a:pPr>
            <a:r>
              <a:rPr lang="en-US" sz="2600" dirty="0">
                <a:solidFill>
                  <a:schemeClr val="tx1"/>
                </a:solidFill>
              </a:rPr>
              <a:t>Role Reversals</a:t>
            </a:r>
          </a:p>
          <a:p>
            <a:pPr lvl="1">
              <a:lnSpc>
                <a:spcPct val="90000"/>
              </a:lnSpc>
              <a:defRPr/>
            </a:pPr>
            <a:r>
              <a:rPr lang="en-US" sz="2600" dirty="0">
                <a:solidFill>
                  <a:schemeClr val="tx1"/>
                </a:solidFill>
              </a:rPr>
              <a:t>Social Isolation</a:t>
            </a:r>
          </a:p>
          <a:p>
            <a:pPr lvl="1">
              <a:lnSpc>
                <a:spcPct val="90000"/>
              </a:lnSpc>
              <a:defRPr/>
            </a:pPr>
            <a:r>
              <a:rPr lang="en-US" sz="2600" dirty="0">
                <a:solidFill>
                  <a:schemeClr val="tx1"/>
                </a:solidFill>
              </a:rPr>
              <a:t>Becoming patients themselves</a:t>
            </a:r>
            <a:endParaRPr lang="en-US" sz="1400" dirty="0">
              <a:solidFill>
                <a:schemeClr val="tx1"/>
              </a:solidFill>
            </a:endParaRPr>
          </a:p>
        </p:txBody>
      </p:sp>
    </p:spTree>
    <p:extLst>
      <p:ext uri="{BB962C8B-B14F-4D97-AF65-F5344CB8AC3E}">
        <p14:creationId xmlns:p14="http://schemas.microsoft.com/office/powerpoint/2010/main" val="25757668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8">
            <a:extLst>
              <a:ext uri="{FF2B5EF4-FFF2-40B4-BE49-F238E27FC236}">
                <a16:creationId xmlns:a16="http://schemas.microsoft.com/office/drawing/2014/main" id="{90732067-0F5C-BC58-5C52-9C437D942168}"/>
              </a:ext>
            </a:extLst>
          </p:cNvPr>
          <p:cNvSpPr txBox="1">
            <a:spLocks noGrp="1" noChangeArrowheads="1"/>
          </p:cNvSpPr>
          <p:nvPr>
            <p:ph type="title"/>
          </p:nvPr>
        </p:nvSpPr>
        <p:spPr bwMode="auto">
          <a:xfrm>
            <a:off x="41855" y="-41676"/>
            <a:ext cx="4347826" cy="186234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109728" tIns="109728" rIns="109728" bIns="91440" rtlCol="0" anchor="ctr">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40000"/>
              </a:lnSpc>
            </a:pPr>
            <a:r>
              <a:rPr lang="en-US" altLang="en-US" sz="2800" b="1" dirty="0">
                <a:solidFill>
                  <a:schemeClr val="bg2"/>
                </a:solidFill>
                <a:latin typeface="+mj-lt"/>
              </a:rPr>
              <a:t>Social Determinants of Health </a:t>
            </a:r>
          </a:p>
        </p:txBody>
      </p:sp>
      <p:pic>
        <p:nvPicPr>
          <p:cNvPr id="10" name="Picture 9">
            <a:extLst>
              <a:ext uri="{FF2B5EF4-FFF2-40B4-BE49-F238E27FC236}">
                <a16:creationId xmlns:a16="http://schemas.microsoft.com/office/drawing/2014/main" id="{2A84E493-ABE7-D8C4-F5EC-EC6557C047F2}"/>
              </a:ext>
            </a:extLst>
          </p:cNvPr>
          <p:cNvPicPr>
            <a:picLocks noChangeAspect="1"/>
          </p:cNvPicPr>
          <p:nvPr/>
        </p:nvPicPr>
        <p:blipFill>
          <a:blip r:embed="rId4"/>
          <a:stretch>
            <a:fillRect/>
          </a:stretch>
        </p:blipFill>
        <p:spPr>
          <a:xfrm>
            <a:off x="4837692" y="797298"/>
            <a:ext cx="3526682" cy="5283417"/>
          </a:xfrm>
          <a:prstGeom prst="rect">
            <a:avLst/>
          </a:prstGeom>
        </p:spPr>
      </p:pic>
      <p:pic>
        <p:nvPicPr>
          <p:cNvPr id="1026" name="Picture 2" descr="Biomarkers in Down syndrome can help us understand Alzheimer's disease -  The Lancet">
            <a:extLst>
              <a:ext uri="{FF2B5EF4-FFF2-40B4-BE49-F238E27FC236}">
                <a16:creationId xmlns:a16="http://schemas.microsoft.com/office/drawing/2014/main" id="{B7552061-B570-BCE7-8912-315103DD2F6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577950" y="889497"/>
            <a:ext cx="3572195" cy="23308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83C8DC68-867D-B8CC-9DE3-2C43A88DBADB}"/>
              </a:ext>
            </a:extLst>
          </p:cNvPr>
          <p:cNvPicPr>
            <a:picLocks noChangeAspect="1"/>
          </p:cNvPicPr>
          <p:nvPr/>
        </p:nvPicPr>
        <p:blipFill>
          <a:blip r:embed="rId6"/>
          <a:stretch>
            <a:fillRect/>
          </a:stretch>
        </p:blipFill>
        <p:spPr>
          <a:xfrm>
            <a:off x="8568194" y="3653620"/>
            <a:ext cx="3546807" cy="2287691"/>
          </a:xfrm>
          <a:prstGeom prst="rect">
            <a:avLst/>
          </a:prstGeom>
        </p:spPr>
      </p:pic>
      <p:sp>
        <p:nvSpPr>
          <p:cNvPr id="18" name="Content Placeholder 17">
            <a:extLst>
              <a:ext uri="{FF2B5EF4-FFF2-40B4-BE49-F238E27FC236}">
                <a16:creationId xmlns:a16="http://schemas.microsoft.com/office/drawing/2014/main" id="{694968A2-4B0D-5C76-44F2-4C47C4EAEB72}"/>
              </a:ext>
            </a:extLst>
          </p:cNvPr>
          <p:cNvSpPr>
            <a:spLocks noGrp="1"/>
          </p:cNvSpPr>
          <p:nvPr>
            <p:ph idx="1"/>
          </p:nvPr>
        </p:nvSpPr>
        <p:spPr>
          <a:xfrm>
            <a:off x="0" y="2054926"/>
            <a:ext cx="4663469" cy="4329690"/>
          </a:xfrm>
          <a:solidFill>
            <a:schemeClr val="bg2">
              <a:lumMod val="90000"/>
              <a:alpha val="41000"/>
            </a:schemeClr>
          </a:solidFill>
        </p:spPr>
        <p:txBody>
          <a:bodyPr vert="horz" lIns="109728" tIns="109728" rIns="109728" bIns="91440" rtlCol="0" anchor="t">
            <a:normAutofit fontScale="92500"/>
          </a:bodyPr>
          <a:lstStyle/>
          <a:p>
            <a:pPr indent="-342900">
              <a:lnSpc>
                <a:spcPct val="130000"/>
              </a:lnSpc>
              <a:buFont typeface="Corbel" panose="020B0503020204020204" pitchFamily="34" charset="0"/>
              <a:buChar char="•"/>
            </a:pPr>
            <a:r>
              <a:rPr lang="en-US" sz="1200" b="1" dirty="0"/>
              <a:t>Lives in rural area , inner city, geographic isolation</a:t>
            </a:r>
          </a:p>
          <a:p>
            <a:pPr indent="-342900">
              <a:lnSpc>
                <a:spcPct val="130000"/>
              </a:lnSpc>
              <a:buFont typeface="Corbel" panose="020B0503020204020204" pitchFamily="34" charset="0"/>
              <a:buChar char="•"/>
            </a:pPr>
            <a:r>
              <a:rPr lang="en-US" sz="1200" b="1" dirty="0"/>
              <a:t>Geopolitical uncertainties</a:t>
            </a:r>
          </a:p>
          <a:p>
            <a:pPr indent="-342900">
              <a:lnSpc>
                <a:spcPct val="130000"/>
              </a:lnSpc>
              <a:buFont typeface="Corbel" panose="020B0503020204020204" pitchFamily="34" charset="0"/>
              <a:buChar char="•"/>
            </a:pPr>
            <a:r>
              <a:rPr lang="en-US" sz="1200" b="1" dirty="0"/>
              <a:t>Lack of transportation</a:t>
            </a:r>
          </a:p>
          <a:p>
            <a:pPr indent="-342900">
              <a:lnSpc>
                <a:spcPct val="130000"/>
              </a:lnSpc>
              <a:buFont typeface="Corbel" panose="020B0503020204020204" pitchFamily="34" charset="0"/>
              <a:buChar char="•"/>
            </a:pPr>
            <a:r>
              <a:rPr lang="en-US" sz="1200" b="1" dirty="0"/>
              <a:t>Environmental and physical barriers</a:t>
            </a:r>
          </a:p>
          <a:p>
            <a:pPr indent="-342900">
              <a:lnSpc>
                <a:spcPct val="130000"/>
              </a:lnSpc>
              <a:buFont typeface="Corbel" panose="020B0503020204020204" pitchFamily="34" charset="0"/>
              <a:buChar char="•"/>
            </a:pPr>
            <a:r>
              <a:rPr lang="en-US" sz="1200" b="1" dirty="0"/>
              <a:t>Poor or wealthy</a:t>
            </a:r>
          </a:p>
          <a:p>
            <a:pPr indent="-342900">
              <a:lnSpc>
                <a:spcPct val="130000"/>
              </a:lnSpc>
              <a:buFont typeface="Corbel" panose="020B0503020204020204" pitchFamily="34" charset="0"/>
              <a:buChar char="•"/>
            </a:pPr>
            <a:r>
              <a:rPr lang="en-US" sz="1200" b="1" dirty="0"/>
              <a:t>Lives with aging parent</a:t>
            </a:r>
          </a:p>
          <a:p>
            <a:pPr indent="-342900">
              <a:lnSpc>
                <a:spcPct val="130000"/>
              </a:lnSpc>
              <a:buFont typeface="Corbel" panose="020B0503020204020204" pitchFamily="34" charset="0"/>
              <a:buChar char="•"/>
            </a:pPr>
            <a:r>
              <a:rPr lang="en-US" sz="1200" b="1" dirty="0"/>
              <a:t>Lives in group home, high staff turn over, other challenging clients</a:t>
            </a:r>
          </a:p>
          <a:p>
            <a:pPr indent="-342900">
              <a:lnSpc>
                <a:spcPct val="130000"/>
              </a:lnSpc>
              <a:buFont typeface="Corbel" panose="020B0503020204020204" pitchFamily="34" charset="0"/>
              <a:buChar char="•"/>
            </a:pPr>
            <a:r>
              <a:rPr lang="en-US" sz="1200" b="1" dirty="0"/>
              <a:t>Lack of access to wellness and health promotion activities</a:t>
            </a:r>
          </a:p>
          <a:p>
            <a:pPr indent="-342900">
              <a:lnSpc>
                <a:spcPct val="130000"/>
              </a:lnSpc>
              <a:buFont typeface="Corbel" panose="020B0503020204020204" pitchFamily="34" charset="0"/>
              <a:buChar char="•"/>
            </a:pPr>
            <a:r>
              <a:rPr lang="en-US" sz="1200" b="1" dirty="0"/>
              <a:t>Poor prescription coverage for medications, testing and associated aides</a:t>
            </a:r>
          </a:p>
          <a:p>
            <a:pPr indent="-342900">
              <a:lnSpc>
                <a:spcPct val="130000"/>
              </a:lnSpc>
              <a:buFont typeface="Corbel" panose="020B0503020204020204" pitchFamily="34" charset="0"/>
              <a:buChar char="•"/>
            </a:pPr>
            <a:r>
              <a:rPr lang="en-US" sz="1200" b="1" dirty="0"/>
              <a:t>Lack of access to medical, social, behavioral IDD/DS AD experts</a:t>
            </a:r>
          </a:p>
          <a:p>
            <a:pPr indent="-342900">
              <a:lnSpc>
                <a:spcPct val="130000"/>
              </a:lnSpc>
              <a:buFont typeface="Corbel" panose="020B0503020204020204" pitchFamily="34" charset="0"/>
              <a:buChar char="•"/>
            </a:pPr>
            <a:r>
              <a:rPr lang="en-US" sz="1200" b="1" dirty="0"/>
              <a:t>Language and communication barriers</a:t>
            </a:r>
          </a:p>
          <a:p>
            <a:pPr indent="-342900">
              <a:lnSpc>
                <a:spcPct val="130000"/>
              </a:lnSpc>
              <a:buFont typeface="Corbel" panose="020B0503020204020204" pitchFamily="34" charset="0"/>
              <a:buChar char="•"/>
            </a:pPr>
            <a:r>
              <a:rPr lang="en-US" sz="1200" b="1" dirty="0"/>
              <a:t>Minority, refugees</a:t>
            </a:r>
          </a:p>
          <a:p>
            <a:pPr indent="-342900">
              <a:lnSpc>
                <a:spcPct val="130000"/>
              </a:lnSpc>
              <a:buFont typeface="Corbel" panose="020B0503020204020204" pitchFamily="34" charset="0"/>
              <a:buChar char="•"/>
            </a:pPr>
            <a:endParaRPr lang="en-US" sz="500" dirty="0"/>
          </a:p>
          <a:p>
            <a:pPr indent="-342900">
              <a:lnSpc>
                <a:spcPct val="130000"/>
              </a:lnSpc>
              <a:buFont typeface="Corbel" panose="020B0503020204020204" pitchFamily="34" charset="0"/>
              <a:buChar char="•"/>
            </a:pPr>
            <a:endParaRPr lang="en-US" sz="500" dirty="0"/>
          </a:p>
          <a:p>
            <a:pPr indent="-342900">
              <a:lnSpc>
                <a:spcPct val="130000"/>
              </a:lnSpc>
              <a:buFont typeface="Corbel" panose="020B0503020204020204" pitchFamily="34" charset="0"/>
              <a:buChar char="•"/>
            </a:pPr>
            <a:endParaRPr lang="en-US" sz="500" dirty="0"/>
          </a:p>
          <a:p>
            <a:pPr indent="-342900">
              <a:lnSpc>
                <a:spcPct val="130000"/>
              </a:lnSpc>
              <a:buFont typeface="Corbel" panose="020B0503020204020204" pitchFamily="34" charset="0"/>
              <a:buChar char="•"/>
            </a:pPr>
            <a:endParaRPr lang="en-US" sz="500" dirty="0"/>
          </a:p>
          <a:p>
            <a:pPr indent="-342900">
              <a:lnSpc>
                <a:spcPct val="130000"/>
              </a:lnSpc>
              <a:buFont typeface="Corbel" panose="020B0503020204020204" pitchFamily="34" charset="0"/>
              <a:buChar char="•"/>
            </a:pPr>
            <a:endParaRPr lang="en-US" sz="500" dirty="0"/>
          </a:p>
          <a:p>
            <a:pPr indent="-342900">
              <a:lnSpc>
                <a:spcPct val="130000"/>
              </a:lnSpc>
              <a:buFont typeface="Corbel" panose="020B0503020204020204" pitchFamily="34" charset="0"/>
              <a:buChar char="•"/>
            </a:pPr>
            <a:endParaRPr lang="en-US" sz="500" dirty="0"/>
          </a:p>
          <a:p>
            <a:pPr indent="-342900">
              <a:lnSpc>
                <a:spcPct val="130000"/>
              </a:lnSpc>
              <a:buFont typeface="Corbel" panose="020B0503020204020204" pitchFamily="34" charset="0"/>
              <a:buChar char="•"/>
            </a:pPr>
            <a:endParaRPr lang="en-US" sz="500" dirty="0"/>
          </a:p>
          <a:p>
            <a:pPr indent="-342900">
              <a:lnSpc>
                <a:spcPct val="130000"/>
              </a:lnSpc>
              <a:buFont typeface="Corbel" panose="020B0503020204020204" pitchFamily="34" charset="0"/>
              <a:buChar char="•"/>
            </a:pPr>
            <a:endParaRPr lang="en-US" sz="500" dirty="0"/>
          </a:p>
          <a:p>
            <a:pPr indent="-342900">
              <a:lnSpc>
                <a:spcPct val="130000"/>
              </a:lnSpc>
              <a:buFont typeface="Corbel" panose="020B0503020204020204" pitchFamily="34" charset="0"/>
              <a:buChar char="•"/>
            </a:pPr>
            <a:endParaRPr lang="en-US" sz="500" dirty="0"/>
          </a:p>
          <a:p>
            <a:pPr indent="-342900">
              <a:lnSpc>
                <a:spcPct val="130000"/>
              </a:lnSpc>
              <a:buFont typeface="Corbel" panose="020B0503020204020204" pitchFamily="34" charset="0"/>
              <a:buChar char="•"/>
            </a:pPr>
            <a:endParaRPr lang="en-US" sz="500" dirty="0"/>
          </a:p>
          <a:p>
            <a:pPr indent="-342900">
              <a:lnSpc>
                <a:spcPct val="130000"/>
              </a:lnSpc>
              <a:buFont typeface="Corbel" panose="020B0503020204020204" pitchFamily="34" charset="0"/>
              <a:buChar char="•"/>
            </a:pPr>
            <a:endParaRPr lang="en-US" sz="500" dirty="0"/>
          </a:p>
        </p:txBody>
      </p:sp>
    </p:spTree>
    <p:custDataLst>
      <p:tags r:id="rId1"/>
    </p:custDataLst>
    <p:extLst>
      <p:ext uri="{BB962C8B-B14F-4D97-AF65-F5344CB8AC3E}">
        <p14:creationId xmlns:p14="http://schemas.microsoft.com/office/powerpoint/2010/main" val="2531015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B8E285-C20C-A7C3-D3B7-3252E267BB70}"/>
              </a:ext>
            </a:extLst>
          </p:cNvPr>
          <p:cNvSpPr txBox="1"/>
          <p:nvPr/>
        </p:nvSpPr>
        <p:spPr>
          <a:xfrm>
            <a:off x="2454327" y="155110"/>
            <a:ext cx="7499132" cy="830997"/>
          </a:xfrm>
          <a:prstGeom prst="rect">
            <a:avLst/>
          </a:prstGeom>
          <a:solidFill>
            <a:schemeClr val="bg1"/>
          </a:solidFill>
        </p:spPr>
        <p:txBody>
          <a:bodyPr wrap="square">
            <a:spAutoFit/>
          </a:bodyPr>
          <a:lstStyle/>
          <a:p>
            <a:pPr algn="ctr"/>
            <a:r>
              <a:rPr lang="en-US" sz="2400" b="1" dirty="0">
                <a:solidFill>
                  <a:schemeClr val="bg2"/>
                </a:solidFill>
              </a:rPr>
              <a:t>National Healthy Brain Initiative for People with Intellectual and Developmental Disabilities</a:t>
            </a:r>
          </a:p>
        </p:txBody>
      </p:sp>
      <p:pic>
        <p:nvPicPr>
          <p:cNvPr id="5" name="Picture 4">
            <a:extLst>
              <a:ext uri="{FF2B5EF4-FFF2-40B4-BE49-F238E27FC236}">
                <a16:creationId xmlns:a16="http://schemas.microsoft.com/office/drawing/2014/main" id="{8CCAD5EE-8421-665C-E246-884F4AE9F068}"/>
              </a:ext>
            </a:extLst>
          </p:cNvPr>
          <p:cNvPicPr>
            <a:picLocks noChangeAspect="1"/>
          </p:cNvPicPr>
          <p:nvPr/>
        </p:nvPicPr>
        <p:blipFill>
          <a:blip r:embed="rId2"/>
          <a:stretch>
            <a:fillRect/>
          </a:stretch>
        </p:blipFill>
        <p:spPr>
          <a:xfrm>
            <a:off x="10315902" y="719986"/>
            <a:ext cx="1828799" cy="1828799"/>
          </a:xfrm>
          <a:prstGeom prst="rect">
            <a:avLst/>
          </a:prstGeom>
        </p:spPr>
      </p:pic>
      <p:pic>
        <p:nvPicPr>
          <p:cNvPr id="8" name="Picture 7">
            <a:extLst>
              <a:ext uri="{FF2B5EF4-FFF2-40B4-BE49-F238E27FC236}">
                <a16:creationId xmlns:a16="http://schemas.microsoft.com/office/drawing/2014/main" id="{03B9E5EC-13AE-B4E8-E85C-9EC389FA5B6C}"/>
              </a:ext>
            </a:extLst>
          </p:cNvPr>
          <p:cNvPicPr>
            <a:picLocks noChangeAspect="1"/>
          </p:cNvPicPr>
          <p:nvPr/>
        </p:nvPicPr>
        <p:blipFill>
          <a:blip r:embed="rId3"/>
          <a:srcRect l="41523" t="21149" r="41667" b="41303"/>
          <a:stretch/>
        </p:blipFill>
        <p:spPr>
          <a:xfrm>
            <a:off x="141889" y="2191080"/>
            <a:ext cx="3231931" cy="4511810"/>
          </a:xfrm>
          <a:prstGeom prst="rect">
            <a:avLst/>
          </a:prstGeom>
        </p:spPr>
      </p:pic>
      <p:pic>
        <p:nvPicPr>
          <p:cNvPr id="10" name="Picture 9">
            <a:extLst>
              <a:ext uri="{FF2B5EF4-FFF2-40B4-BE49-F238E27FC236}">
                <a16:creationId xmlns:a16="http://schemas.microsoft.com/office/drawing/2014/main" id="{80047D5F-47F8-7E87-1737-911717EDF588}"/>
              </a:ext>
            </a:extLst>
          </p:cNvPr>
          <p:cNvPicPr>
            <a:picLocks noChangeAspect="1"/>
          </p:cNvPicPr>
          <p:nvPr/>
        </p:nvPicPr>
        <p:blipFill>
          <a:blip r:embed="rId4"/>
          <a:srcRect l="41092" t="20843" r="40996" b="39328"/>
          <a:stretch/>
        </p:blipFill>
        <p:spPr>
          <a:xfrm>
            <a:off x="3637471" y="2191080"/>
            <a:ext cx="3183244" cy="4423747"/>
          </a:xfrm>
          <a:prstGeom prst="rect">
            <a:avLst/>
          </a:prstGeom>
        </p:spPr>
      </p:pic>
      <p:pic>
        <p:nvPicPr>
          <p:cNvPr id="12" name="Picture 11">
            <a:extLst>
              <a:ext uri="{FF2B5EF4-FFF2-40B4-BE49-F238E27FC236}">
                <a16:creationId xmlns:a16="http://schemas.microsoft.com/office/drawing/2014/main" id="{77FF75A6-5BE0-6877-70BC-B24AD8E508D8}"/>
              </a:ext>
            </a:extLst>
          </p:cNvPr>
          <p:cNvPicPr>
            <a:picLocks noChangeAspect="1"/>
          </p:cNvPicPr>
          <p:nvPr/>
        </p:nvPicPr>
        <p:blipFill>
          <a:blip r:embed="rId5"/>
          <a:srcRect l="13601" t="21073" r="14751" b="3218"/>
          <a:stretch/>
        </p:blipFill>
        <p:spPr>
          <a:xfrm>
            <a:off x="7135529" y="2762737"/>
            <a:ext cx="4967131" cy="3280432"/>
          </a:xfrm>
          <a:prstGeom prst="rect">
            <a:avLst/>
          </a:prstGeom>
        </p:spPr>
      </p:pic>
      <p:pic>
        <p:nvPicPr>
          <p:cNvPr id="13" name="Picture 12">
            <a:extLst>
              <a:ext uri="{FF2B5EF4-FFF2-40B4-BE49-F238E27FC236}">
                <a16:creationId xmlns:a16="http://schemas.microsoft.com/office/drawing/2014/main" id="{CF37358E-C64E-BBFB-2497-A5306F1EE2DF}"/>
              </a:ext>
            </a:extLst>
          </p:cNvPr>
          <p:cNvPicPr>
            <a:picLocks noChangeAspect="1"/>
          </p:cNvPicPr>
          <p:nvPr/>
        </p:nvPicPr>
        <p:blipFill>
          <a:blip r:embed="rId6"/>
          <a:stretch>
            <a:fillRect/>
          </a:stretch>
        </p:blipFill>
        <p:spPr>
          <a:xfrm>
            <a:off x="141889" y="921062"/>
            <a:ext cx="2927295" cy="877952"/>
          </a:xfrm>
          <a:prstGeom prst="rect">
            <a:avLst/>
          </a:prstGeom>
        </p:spPr>
      </p:pic>
    </p:spTree>
    <p:extLst>
      <p:ext uri="{BB962C8B-B14F-4D97-AF65-F5344CB8AC3E}">
        <p14:creationId xmlns:p14="http://schemas.microsoft.com/office/powerpoint/2010/main" val="3835659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5DCA37E0-9D9B-480C-B56C-8363558A6E72}"/>
              </a:ext>
            </a:extLst>
          </p:cNvPr>
          <p:cNvSpPr>
            <a:spLocks noGrp="1" noChangeArrowheads="1"/>
          </p:cNvSpPr>
          <p:nvPr>
            <p:ph type="title"/>
          </p:nvPr>
        </p:nvSpPr>
        <p:spPr>
          <a:xfrm>
            <a:off x="1674378" y="373244"/>
            <a:ext cx="9387078" cy="1203007"/>
          </a:xfrm>
          <a:solidFill>
            <a:schemeClr val="bg1"/>
          </a:solidFill>
          <a:ln w="22225">
            <a:solidFill>
              <a:schemeClr val="tx1"/>
            </a:solidFill>
          </a:ln>
        </p:spPr>
        <p:txBody>
          <a:bodyPr>
            <a:noAutofit/>
          </a:bodyPr>
          <a:lstStyle/>
          <a:p>
            <a:pPr algn="ctr"/>
            <a:r>
              <a:rPr lang="en-US" altLang="en-US" sz="3200" b="1" dirty="0"/>
              <a:t>Behavioral and Psychological Symptoms of Dementia (BPSD)</a:t>
            </a:r>
          </a:p>
        </p:txBody>
      </p:sp>
      <p:sp>
        <p:nvSpPr>
          <p:cNvPr id="41987" name="Rectangle 3">
            <a:extLst>
              <a:ext uri="{FF2B5EF4-FFF2-40B4-BE49-F238E27FC236}">
                <a16:creationId xmlns:a16="http://schemas.microsoft.com/office/drawing/2014/main" id="{EF5C4D3D-B417-409B-AB19-B2AF6D88CD30}"/>
              </a:ext>
            </a:extLst>
          </p:cNvPr>
          <p:cNvSpPr>
            <a:spLocks noGrp="1" noChangeArrowheads="1"/>
          </p:cNvSpPr>
          <p:nvPr>
            <p:ph sz="half" idx="1"/>
          </p:nvPr>
        </p:nvSpPr>
        <p:spPr>
          <a:xfrm>
            <a:off x="646766" y="1964140"/>
            <a:ext cx="3314700" cy="4267200"/>
          </a:xfrm>
        </p:spPr>
        <p:txBody>
          <a:bodyPr>
            <a:normAutofit fontScale="92500"/>
          </a:bodyPr>
          <a:lstStyle/>
          <a:p>
            <a:r>
              <a:rPr lang="en-US" altLang="en-US" sz="2400" dirty="0">
                <a:solidFill>
                  <a:schemeClr val="tx1"/>
                </a:solidFill>
              </a:rPr>
              <a:t>Depression—40%</a:t>
            </a:r>
          </a:p>
          <a:p>
            <a:r>
              <a:rPr lang="en-US" altLang="en-US" sz="2400" dirty="0">
                <a:solidFill>
                  <a:schemeClr val="tx1"/>
                </a:solidFill>
              </a:rPr>
              <a:t>Delusions—63%</a:t>
            </a:r>
          </a:p>
          <a:p>
            <a:r>
              <a:rPr lang="en-US" altLang="en-US" sz="2400" dirty="0">
                <a:solidFill>
                  <a:schemeClr val="tx1"/>
                </a:solidFill>
              </a:rPr>
              <a:t>Hallucinations—4-41%</a:t>
            </a:r>
          </a:p>
          <a:p>
            <a:r>
              <a:rPr lang="en-US" altLang="en-US" sz="2400" dirty="0">
                <a:solidFill>
                  <a:schemeClr val="tx1"/>
                </a:solidFill>
              </a:rPr>
              <a:t>Aggression—31-42%</a:t>
            </a:r>
          </a:p>
          <a:p>
            <a:r>
              <a:rPr lang="en-US" altLang="en-US" sz="2400" dirty="0">
                <a:solidFill>
                  <a:schemeClr val="tx1"/>
                </a:solidFill>
              </a:rPr>
              <a:t>Apathy</a:t>
            </a:r>
          </a:p>
          <a:p>
            <a:r>
              <a:rPr lang="en-US" altLang="en-US" sz="2400" dirty="0">
                <a:solidFill>
                  <a:schemeClr val="tx1"/>
                </a:solidFill>
              </a:rPr>
              <a:t>Pseudobulbar Affect</a:t>
            </a:r>
          </a:p>
        </p:txBody>
      </p:sp>
      <p:sp>
        <p:nvSpPr>
          <p:cNvPr id="41988" name="Content Placeholder 1">
            <a:extLst>
              <a:ext uri="{FF2B5EF4-FFF2-40B4-BE49-F238E27FC236}">
                <a16:creationId xmlns:a16="http://schemas.microsoft.com/office/drawing/2014/main" id="{2A62B649-F26A-499D-A508-BD61633343E3}"/>
              </a:ext>
            </a:extLst>
          </p:cNvPr>
          <p:cNvSpPr>
            <a:spLocks noGrp="1"/>
          </p:cNvSpPr>
          <p:nvPr>
            <p:ph sz="half" idx="2"/>
          </p:nvPr>
        </p:nvSpPr>
        <p:spPr>
          <a:xfrm>
            <a:off x="4408797" y="1927747"/>
            <a:ext cx="3313113" cy="4267200"/>
          </a:xfrm>
        </p:spPr>
        <p:txBody>
          <a:bodyPr>
            <a:normAutofit fontScale="92500"/>
          </a:bodyPr>
          <a:lstStyle/>
          <a:p>
            <a:r>
              <a:rPr lang="en-US" altLang="en-US" sz="2400" dirty="0">
                <a:solidFill>
                  <a:schemeClr val="tx1"/>
                </a:solidFill>
              </a:rPr>
              <a:t>Sleep disturbance (day/night reversal)</a:t>
            </a:r>
          </a:p>
          <a:p>
            <a:r>
              <a:rPr lang="en-US" altLang="en-US" sz="2400" dirty="0">
                <a:solidFill>
                  <a:schemeClr val="tx1"/>
                </a:solidFill>
              </a:rPr>
              <a:t>Hoarding</a:t>
            </a:r>
          </a:p>
          <a:p>
            <a:r>
              <a:rPr lang="en-US" altLang="en-US" sz="2400" dirty="0">
                <a:solidFill>
                  <a:schemeClr val="tx1"/>
                </a:solidFill>
              </a:rPr>
              <a:t>Shadowing</a:t>
            </a:r>
          </a:p>
          <a:p>
            <a:r>
              <a:rPr lang="en-US" altLang="en-US" sz="2400" dirty="0">
                <a:solidFill>
                  <a:schemeClr val="tx1"/>
                </a:solidFill>
              </a:rPr>
              <a:t>Disinhibition (stripping)</a:t>
            </a:r>
          </a:p>
          <a:p>
            <a:r>
              <a:rPr lang="en-US" altLang="en-US" sz="2400" dirty="0">
                <a:solidFill>
                  <a:schemeClr val="tx1"/>
                </a:solidFill>
              </a:rPr>
              <a:t>Sexually inappropriate behavior</a:t>
            </a:r>
          </a:p>
          <a:p>
            <a:r>
              <a:rPr lang="en-US" altLang="en-US" sz="2400" dirty="0" err="1">
                <a:solidFill>
                  <a:schemeClr val="tx1"/>
                </a:solidFill>
              </a:rPr>
              <a:t>Sundowning</a:t>
            </a:r>
            <a:endParaRPr lang="en-US" altLang="en-US" sz="2400" dirty="0">
              <a:solidFill>
                <a:schemeClr val="tx1"/>
              </a:solidFill>
            </a:endParaRPr>
          </a:p>
          <a:p>
            <a:r>
              <a:rPr lang="en-US" altLang="en-US" sz="2400" dirty="0">
                <a:solidFill>
                  <a:schemeClr val="tx1"/>
                </a:solidFill>
              </a:rPr>
              <a:t>Wandering</a:t>
            </a:r>
          </a:p>
          <a:p>
            <a:endParaRPr lang="en-US" altLang="en-US" dirty="0"/>
          </a:p>
        </p:txBody>
      </p:sp>
      <p:sp>
        <p:nvSpPr>
          <p:cNvPr id="5" name="Rectangle 3">
            <a:extLst>
              <a:ext uri="{FF2B5EF4-FFF2-40B4-BE49-F238E27FC236}">
                <a16:creationId xmlns:a16="http://schemas.microsoft.com/office/drawing/2014/main" id="{A1BBF6A5-71B9-4EA4-8268-46460DD62E6C}"/>
              </a:ext>
            </a:extLst>
          </p:cNvPr>
          <p:cNvSpPr txBox="1">
            <a:spLocks noChangeArrowheads="1"/>
          </p:cNvSpPr>
          <p:nvPr/>
        </p:nvSpPr>
        <p:spPr>
          <a:xfrm>
            <a:off x="8625385" y="1995985"/>
            <a:ext cx="2563778" cy="4011311"/>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205795" marR="0" lvl="0" indent="-205795" algn="l" defTabSz="685983"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3200" b="0" i="0" u="none" strike="noStrike" kern="1200" cap="none" spc="0" normalizeH="0" baseline="0" noProof="0" dirty="0">
                <a:ln>
                  <a:noFill/>
                </a:ln>
                <a:solidFill>
                  <a:srgbClr val="4A5356"/>
                </a:solidFill>
                <a:effectLst/>
                <a:uLnTx/>
                <a:uFillTx/>
                <a:latin typeface="Gill Sans MT" panose="020B0502020104020203"/>
                <a:ea typeface="+mn-ea"/>
                <a:cs typeface="+mn-cs"/>
              </a:rPr>
              <a:t>Associated with worse prognosis</a:t>
            </a:r>
          </a:p>
          <a:p>
            <a:pPr marL="205795" marR="0" lvl="0" indent="-205795" algn="l" defTabSz="685983"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3200" b="0" i="0" u="none" strike="noStrike" kern="1200" cap="none" spc="0" normalizeH="0" baseline="0" noProof="0" dirty="0">
                <a:ln>
                  <a:noFill/>
                </a:ln>
                <a:solidFill>
                  <a:srgbClr val="4A5356"/>
                </a:solidFill>
                <a:effectLst/>
                <a:uLnTx/>
                <a:uFillTx/>
                <a:latin typeface="Gill Sans MT" panose="020B0502020104020203"/>
                <a:ea typeface="+mn-ea"/>
                <a:cs typeface="+mn-cs"/>
              </a:rPr>
              <a:t>More rapid cognitive decline</a:t>
            </a:r>
          </a:p>
          <a:p>
            <a:pPr marL="205795" marR="0" lvl="0" indent="-205795" algn="l" defTabSz="685983"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3200" b="0" i="0" u="none" strike="noStrike" kern="1200" cap="none" spc="0" normalizeH="0" baseline="0" noProof="0" dirty="0">
                <a:ln>
                  <a:noFill/>
                </a:ln>
                <a:solidFill>
                  <a:srgbClr val="4A5356"/>
                </a:solidFill>
                <a:effectLst/>
                <a:uLnTx/>
                <a:uFillTx/>
                <a:latin typeface="Gill Sans MT" panose="020B0502020104020203"/>
                <a:ea typeface="+mn-ea"/>
                <a:cs typeface="+mn-cs"/>
              </a:rPr>
              <a:t>Increased caregiver burden</a:t>
            </a:r>
          </a:p>
          <a:p>
            <a:pPr marL="205795" marR="0" lvl="0" indent="-205795" algn="l" defTabSz="685983"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3200" b="0" i="0" u="none" strike="noStrike" kern="1200" cap="none" spc="0" normalizeH="0" baseline="0" noProof="0" dirty="0">
                <a:ln>
                  <a:noFill/>
                </a:ln>
                <a:solidFill>
                  <a:srgbClr val="4A5356"/>
                </a:solidFill>
                <a:effectLst/>
                <a:uLnTx/>
                <a:uFillTx/>
                <a:latin typeface="Gill Sans MT" panose="020B0502020104020203"/>
                <a:ea typeface="+mn-ea"/>
                <a:cs typeface="+mn-cs"/>
              </a:rPr>
              <a:t>Leads to earlier admission to institutional care</a:t>
            </a:r>
          </a:p>
          <a:p>
            <a:pPr marL="205795" marR="0" lvl="0" indent="-205795" algn="l" defTabSz="685983"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3200" b="0" i="0" u="none" strike="noStrike" kern="1200" cap="none" spc="0" normalizeH="0" baseline="0" noProof="0" dirty="0">
                <a:ln>
                  <a:noFill/>
                </a:ln>
                <a:solidFill>
                  <a:srgbClr val="4A5356"/>
                </a:solidFill>
                <a:effectLst/>
                <a:uLnTx/>
                <a:uFillTx/>
                <a:latin typeface="Gill Sans MT" panose="020B0502020104020203"/>
                <a:ea typeface="+mn-ea"/>
                <a:cs typeface="+mn-cs"/>
              </a:rPr>
              <a:t>Increased healthcare costs</a:t>
            </a:r>
          </a:p>
          <a:p>
            <a:pPr marL="205795" marR="0" lvl="0" indent="-205795" algn="l" defTabSz="685983" rtl="0" eaLnBrk="1" fontAlgn="auto" latinLnBrk="0" hangingPunct="1">
              <a:lnSpc>
                <a:spcPct val="100000"/>
              </a:lnSpc>
              <a:spcBef>
                <a:spcPts val="1000"/>
              </a:spcBef>
              <a:spcAft>
                <a:spcPts val="0"/>
              </a:spcAft>
              <a:buClr>
                <a:srgbClr val="9BAFB5"/>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000000">
                  <a:lumMod val="85000"/>
                  <a:lumOff val="15000"/>
                </a:srgbClr>
              </a:solidFill>
              <a:effectLst>
                <a:outerShdw blurRad="38100" dist="38100" dir="2700000" algn="tl">
                  <a:srgbClr val="000000"/>
                </a:outerShdw>
              </a:effectLst>
              <a:uLnTx/>
              <a:uFillTx/>
              <a:latin typeface="Gill Sans MT" panose="020B0502020104020203"/>
              <a:ea typeface="+mn-ea"/>
              <a:cs typeface="+mn-cs"/>
            </a:endParaRPr>
          </a:p>
        </p:txBody>
      </p:sp>
    </p:spTree>
    <p:extLst>
      <p:ext uri="{BB962C8B-B14F-4D97-AF65-F5344CB8AC3E}">
        <p14:creationId xmlns:p14="http://schemas.microsoft.com/office/powerpoint/2010/main" val="3927470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404360" y="883352"/>
            <a:ext cx="4161258" cy="743219"/>
          </a:xfrm>
          <a:solidFill>
            <a:schemeClr val="bg1"/>
          </a:solidFill>
          <a:ln w="22225">
            <a:solidFill>
              <a:schemeClr val="tx1"/>
            </a:solidFill>
          </a:ln>
        </p:spPr>
        <p:txBody>
          <a:bodyPr>
            <a:normAutofit fontScale="90000"/>
          </a:bodyPr>
          <a:lstStyle/>
          <a:p>
            <a:pPr algn="ctr" eaLnBrk="1" hangingPunct="1"/>
            <a:r>
              <a:rPr lang="en-US" altLang="en-US" sz="4000" b="1" dirty="0"/>
              <a:t>Common Triggers</a:t>
            </a:r>
          </a:p>
        </p:txBody>
      </p:sp>
      <p:sp>
        <p:nvSpPr>
          <p:cNvPr id="89091" name="Rectangle 3"/>
          <p:cNvSpPr>
            <a:spLocks noGrp="1" noChangeArrowheads="1"/>
          </p:cNvSpPr>
          <p:nvPr>
            <p:ph idx="1"/>
          </p:nvPr>
        </p:nvSpPr>
        <p:spPr>
          <a:xfrm>
            <a:off x="1887941" y="1937981"/>
            <a:ext cx="8552361" cy="4349087"/>
          </a:xfrm>
        </p:spPr>
        <p:txBody>
          <a:bodyPr rtlCol="0">
            <a:normAutofit fontScale="92500" lnSpcReduction="20000"/>
          </a:bodyPr>
          <a:lstStyle/>
          <a:p>
            <a:pPr eaLnBrk="1" hangingPunct="1">
              <a:defRPr/>
            </a:pPr>
            <a:r>
              <a:rPr lang="en-US" altLang="en-US" sz="2800" dirty="0">
                <a:solidFill>
                  <a:schemeClr val="tx1"/>
                </a:solidFill>
              </a:rPr>
              <a:t>Physical</a:t>
            </a:r>
          </a:p>
          <a:p>
            <a:pPr lvl="1" eaLnBrk="1" hangingPunct="1">
              <a:defRPr/>
            </a:pPr>
            <a:r>
              <a:rPr lang="en-US" altLang="en-US" sz="2400" dirty="0">
                <a:solidFill>
                  <a:schemeClr val="tx1"/>
                </a:solidFill>
              </a:rPr>
              <a:t>Acute illness/infection, medications, pain, poor vision, hearing, poor sleep</a:t>
            </a:r>
          </a:p>
          <a:p>
            <a:pPr eaLnBrk="1" hangingPunct="1">
              <a:defRPr/>
            </a:pPr>
            <a:r>
              <a:rPr lang="en-US" altLang="en-US" sz="2800" dirty="0">
                <a:solidFill>
                  <a:schemeClr val="tx1"/>
                </a:solidFill>
              </a:rPr>
              <a:t>Cognitive</a:t>
            </a:r>
          </a:p>
          <a:p>
            <a:pPr lvl="1" eaLnBrk="1" hangingPunct="1">
              <a:defRPr/>
            </a:pPr>
            <a:r>
              <a:rPr lang="en-US" altLang="en-US" sz="2400" dirty="0">
                <a:solidFill>
                  <a:schemeClr val="tx1"/>
                </a:solidFill>
              </a:rPr>
              <a:t>Inability to understand, express oneself, lack of insight, misinterpretation of environment, difficult to problem solve</a:t>
            </a:r>
          </a:p>
          <a:p>
            <a:pPr eaLnBrk="1" hangingPunct="1">
              <a:defRPr/>
            </a:pPr>
            <a:r>
              <a:rPr lang="en-US" altLang="en-US" sz="2700" dirty="0">
                <a:solidFill>
                  <a:schemeClr val="tx1"/>
                </a:solidFill>
              </a:rPr>
              <a:t>Emotional</a:t>
            </a:r>
          </a:p>
          <a:p>
            <a:pPr lvl="1" eaLnBrk="1" hangingPunct="1">
              <a:defRPr/>
            </a:pPr>
            <a:r>
              <a:rPr lang="en-US" altLang="en-US" sz="2400" dirty="0">
                <a:solidFill>
                  <a:schemeClr val="tx1"/>
                </a:solidFill>
              </a:rPr>
              <a:t>Fear, anxiety, depression, frustration, apathy, boredom</a:t>
            </a:r>
          </a:p>
          <a:p>
            <a:pPr eaLnBrk="1" hangingPunct="1">
              <a:defRPr/>
            </a:pPr>
            <a:r>
              <a:rPr lang="en-US" altLang="en-US" sz="2700" dirty="0">
                <a:solidFill>
                  <a:schemeClr val="tx1"/>
                </a:solidFill>
              </a:rPr>
              <a:t>Environmental</a:t>
            </a:r>
          </a:p>
          <a:p>
            <a:pPr lvl="1" eaLnBrk="1" hangingPunct="1">
              <a:defRPr/>
            </a:pPr>
            <a:r>
              <a:rPr lang="en-US" altLang="en-US" sz="2400" dirty="0">
                <a:solidFill>
                  <a:schemeClr val="tx1"/>
                </a:solidFill>
              </a:rPr>
              <a:t>Changes in caregiver, confrontational approach, tasks that exceed abilities, change in routine, over/</a:t>
            </a:r>
            <a:r>
              <a:rPr lang="en-US" altLang="en-US" sz="2400" dirty="0" err="1">
                <a:solidFill>
                  <a:schemeClr val="tx1"/>
                </a:solidFill>
              </a:rPr>
              <a:t>understimulation</a:t>
            </a:r>
            <a:r>
              <a:rPr lang="en-US" altLang="en-US" sz="2400" dirty="0">
                <a:solidFill>
                  <a:schemeClr val="tx1"/>
                </a:solidFill>
              </a:rPr>
              <a:t>, lack of visual cues</a:t>
            </a:r>
          </a:p>
          <a:p>
            <a:pPr lvl="1" eaLnBrk="1" hangingPunct="1">
              <a:defRPr/>
            </a:pPr>
            <a:endParaRPr lang="en-US" altLang="en-US" sz="2400" dirty="0">
              <a:solidFill>
                <a:schemeClr val="tx1"/>
              </a:solidFill>
            </a:endParaRPr>
          </a:p>
          <a:p>
            <a:pPr lvl="1" eaLnBrk="1" hangingPunct="1">
              <a:buFont typeface="Wingdings" panose="05000000000000000000" pitchFamily="2" charset="2"/>
              <a:buChar char="§"/>
              <a:defRPr/>
            </a:pPr>
            <a:endParaRPr lang="en-US" altLang="en-US" sz="2400" dirty="0">
              <a:solidFill>
                <a:schemeClr val="tx1"/>
              </a:solidFill>
            </a:endParaRPr>
          </a:p>
          <a:p>
            <a:pPr lvl="1" eaLnBrk="1" hangingPunct="1">
              <a:buFont typeface="Wingdings" panose="05000000000000000000" pitchFamily="2" charset="2"/>
              <a:buChar char="§"/>
              <a:defRPr/>
            </a:pPr>
            <a:endParaRPr lang="en-US" altLang="en-US" sz="2400" dirty="0"/>
          </a:p>
        </p:txBody>
      </p:sp>
    </p:spTree>
    <p:extLst>
      <p:ext uri="{BB962C8B-B14F-4D97-AF65-F5344CB8AC3E}">
        <p14:creationId xmlns:p14="http://schemas.microsoft.com/office/powerpoint/2010/main" val="2831044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2979420" y="909435"/>
            <a:ext cx="5921492" cy="657521"/>
          </a:xfrm>
          <a:solidFill>
            <a:schemeClr val="bg1"/>
          </a:solidFill>
          <a:ln w="22225">
            <a:solidFill>
              <a:schemeClr val="tx1"/>
            </a:solidFill>
          </a:ln>
        </p:spPr>
        <p:txBody>
          <a:bodyPr>
            <a:noAutofit/>
          </a:bodyPr>
          <a:lstStyle/>
          <a:p>
            <a:pPr algn="ctr" eaLnBrk="1" hangingPunct="1"/>
            <a:r>
              <a:rPr lang="en-US" altLang="en-US" sz="3200" b="1" dirty="0">
                <a:solidFill>
                  <a:schemeClr val="bg2"/>
                </a:solidFill>
              </a:rPr>
              <a:t>Nonpharmacological Approaches</a:t>
            </a:r>
          </a:p>
        </p:txBody>
      </p:sp>
      <p:sp>
        <p:nvSpPr>
          <p:cNvPr id="72707" name="Rectangle 3"/>
          <p:cNvSpPr>
            <a:spLocks noGrp="1" noChangeArrowheads="1"/>
          </p:cNvSpPr>
          <p:nvPr>
            <p:ph sz="half" idx="1"/>
          </p:nvPr>
        </p:nvSpPr>
        <p:spPr>
          <a:xfrm>
            <a:off x="1556710" y="1771516"/>
            <a:ext cx="3313112" cy="4267200"/>
          </a:xfrm>
        </p:spPr>
        <p:txBody>
          <a:bodyPr>
            <a:normAutofit lnSpcReduction="10000"/>
          </a:bodyPr>
          <a:lstStyle/>
          <a:p>
            <a:pPr eaLnBrk="1" hangingPunct="1">
              <a:lnSpc>
                <a:spcPct val="80000"/>
              </a:lnSpc>
            </a:pPr>
            <a:r>
              <a:rPr lang="en-US" altLang="en-US" sz="2000" dirty="0">
                <a:solidFill>
                  <a:schemeClr val="tx1"/>
                </a:solidFill>
              </a:rPr>
              <a:t>Familiar environment—avoid frequent moves</a:t>
            </a:r>
          </a:p>
          <a:p>
            <a:pPr eaLnBrk="1" hangingPunct="1">
              <a:lnSpc>
                <a:spcPct val="80000"/>
              </a:lnSpc>
            </a:pPr>
            <a:r>
              <a:rPr lang="en-US" altLang="en-US" sz="2000" dirty="0">
                <a:solidFill>
                  <a:schemeClr val="tx1"/>
                </a:solidFill>
              </a:rPr>
              <a:t>Soft lighting</a:t>
            </a:r>
          </a:p>
          <a:p>
            <a:pPr eaLnBrk="1" hangingPunct="1">
              <a:lnSpc>
                <a:spcPct val="80000"/>
              </a:lnSpc>
            </a:pPr>
            <a:r>
              <a:rPr lang="en-US" altLang="en-US" sz="2000" dirty="0">
                <a:solidFill>
                  <a:schemeClr val="tx1"/>
                </a:solidFill>
              </a:rPr>
              <a:t>Calm colors</a:t>
            </a:r>
          </a:p>
          <a:p>
            <a:pPr eaLnBrk="1" hangingPunct="1">
              <a:lnSpc>
                <a:spcPct val="80000"/>
              </a:lnSpc>
            </a:pPr>
            <a:r>
              <a:rPr lang="en-US" altLang="en-US" sz="2000" dirty="0">
                <a:solidFill>
                  <a:schemeClr val="tx1"/>
                </a:solidFill>
              </a:rPr>
              <a:t>Places to walk</a:t>
            </a:r>
          </a:p>
          <a:p>
            <a:pPr eaLnBrk="1" hangingPunct="1">
              <a:lnSpc>
                <a:spcPct val="80000"/>
              </a:lnSpc>
            </a:pPr>
            <a:r>
              <a:rPr lang="en-US" altLang="en-US" sz="2000" dirty="0">
                <a:solidFill>
                  <a:schemeClr val="tx1"/>
                </a:solidFill>
              </a:rPr>
              <a:t>Access to outdoor spaces</a:t>
            </a:r>
          </a:p>
          <a:p>
            <a:pPr eaLnBrk="1" hangingPunct="1">
              <a:lnSpc>
                <a:spcPct val="80000"/>
              </a:lnSpc>
            </a:pPr>
            <a:r>
              <a:rPr lang="en-US" altLang="en-US" sz="2000" dirty="0">
                <a:solidFill>
                  <a:schemeClr val="tx1"/>
                </a:solidFill>
              </a:rPr>
              <a:t>Home-like environment</a:t>
            </a:r>
          </a:p>
          <a:p>
            <a:pPr eaLnBrk="1" hangingPunct="1">
              <a:lnSpc>
                <a:spcPct val="80000"/>
              </a:lnSpc>
            </a:pPr>
            <a:r>
              <a:rPr lang="en-US" altLang="en-US" sz="2000" dirty="0">
                <a:solidFill>
                  <a:schemeClr val="tx1"/>
                </a:solidFill>
              </a:rPr>
              <a:t>Low stimuli—minimize background noise</a:t>
            </a:r>
          </a:p>
          <a:p>
            <a:pPr eaLnBrk="1" hangingPunct="1">
              <a:lnSpc>
                <a:spcPct val="80000"/>
              </a:lnSpc>
            </a:pPr>
            <a:r>
              <a:rPr lang="en-US" altLang="en-US" sz="2000" dirty="0">
                <a:solidFill>
                  <a:schemeClr val="tx1"/>
                </a:solidFill>
              </a:rPr>
              <a:t>Time out space</a:t>
            </a:r>
          </a:p>
          <a:p>
            <a:pPr eaLnBrk="1" hangingPunct="1">
              <a:lnSpc>
                <a:spcPct val="80000"/>
              </a:lnSpc>
            </a:pPr>
            <a:r>
              <a:rPr lang="en-US" altLang="en-US" sz="2000" dirty="0">
                <a:solidFill>
                  <a:schemeClr val="tx1"/>
                </a:solidFill>
              </a:rPr>
              <a:t>Reminiscing </a:t>
            </a:r>
          </a:p>
        </p:txBody>
      </p:sp>
      <p:sp>
        <p:nvSpPr>
          <p:cNvPr id="72708" name="Content Placeholder 1"/>
          <p:cNvSpPr>
            <a:spLocks noGrp="1"/>
          </p:cNvSpPr>
          <p:nvPr>
            <p:ph sz="half" idx="2"/>
          </p:nvPr>
        </p:nvSpPr>
        <p:spPr>
          <a:xfrm>
            <a:off x="4939588" y="1681364"/>
            <a:ext cx="3313113" cy="4267200"/>
          </a:xfrm>
        </p:spPr>
        <p:txBody>
          <a:bodyPr>
            <a:normAutofit lnSpcReduction="10000"/>
          </a:bodyPr>
          <a:lstStyle/>
          <a:p>
            <a:pPr eaLnBrk="1" hangingPunct="1"/>
            <a:r>
              <a:rPr lang="en-CA" altLang="en-US" sz="2000" dirty="0">
                <a:solidFill>
                  <a:schemeClr val="tx1"/>
                </a:solidFill>
              </a:rPr>
              <a:t>Individualized Care Planning</a:t>
            </a:r>
          </a:p>
          <a:p>
            <a:pPr eaLnBrk="1" hangingPunct="1"/>
            <a:r>
              <a:rPr lang="en-CA" altLang="en-US" sz="2000" dirty="0">
                <a:solidFill>
                  <a:schemeClr val="tx1"/>
                </a:solidFill>
              </a:rPr>
              <a:t>Careful analysis of care interactions</a:t>
            </a:r>
          </a:p>
          <a:p>
            <a:pPr eaLnBrk="1" hangingPunct="1"/>
            <a:r>
              <a:rPr lang="en-CA" altLang="en-US" sz="2000" dirty="0">
                <a:solidFill>
                  <a:schemeClr val="tx1"/>
                </a:solidFill>
              </a:rPr>
              <a:t>Meaningful activity</a:t>
            </a:r>
          </a:p>
          <a:p>
            <a:pPr eaLnBrk="1" hangingPunct="1"/>
            <a:r>
              <a:rPr lang="en-CA" altLang="en-US" sz="2000" dirty="0">
                <a:solidFill>
                  <a:schemeClr val="tx1"/>
                </a:solidFill>
              </a:rPr>
              <a:t>Art/Music Therapy</a:t>
            </a:r>
          </a:p>
          <a:p>
            <a:pPr eaLnBrk="1" hangingPunct="1"/>
            <a:r>
              <a:rPr lang="en-CA" altLang="en-US" sz="2000" dirty="0">
                <a:solidFill>
                  <a:schemeClr val="tx1"/>
                </a:solidFill>
              </a:rPr>
              <a:t>Exercise/Movement</a:t>
            </a:r>
          </a:p>
          <a:p>
            <a:pPr eaLnBrk="1" hangingPunct="1"/>
            <a:r>
              <a:rPr lang="en-CA" altLang="en-US" sz="2000" dirty="0">
                <a:solidFill>
                  <a:schemeClr val="tx1"/>
                </a:solidFill>
              </a:rPr>
              <a:t>Snoezelen® (multisensory stimulation program)</a:t>
            </a:r>
          </a:p>
          <a:p>
            <a:pPr eaLnBrk="1" hangingPunct="1"/>
            <a:r>
              <a:rPr lang="en-CA" altLang="en-US" sz="2000" dirty="0">
                <a:solidFill>
                  <a:schemeClr val="tx1"/>
                </a:solidFill>
              </a:rPr>
              <a:t>Aromatherapy</a:t>
            </a:r>
          </a:p>
          <a:p>
            <a:r>
              <a:rPr lang="en-US" altLang="en-US" sz="2000" dirty="0">
                <a:solidFill>
                  <a:schemeClr val="tx1"/>
                </a:solidFill>
              </a:rPr>
              <a:t>Yoga</a:t>
            </a:r>
          </a:p>
        </p:txBody>
      </p:sp>
      <p:pic>
        <p:nvPicPr>
          <p:cNvPr id="2" name="Picture 1">
            <a:extLst>
              <a:ext uri="{FF2B5EF4-FFF2-40B4-BE49-F238E27FC236}">
                <a16:creationId xmlns:a16="http://schemas.microsoft.com/office/drawing/2014/main" id="{169C0A46-E7F4-4165-A5AD-2D4DDFA2D558}"/>
              </a:ext>
            </a:extLst>
          </p:cNvPr>
          <p:cNvPicPr>
            <a:picLocks noChangeAspect="1"/>
          </p:cNvPicPr>
          <p:nvPr/>
        </p:nvPicPr>
        <p:blipFill>
          <a:blip r:embed="rId2"/>
          <a:stretch>
            <a:fillRect/>
          </a:stretch>
        </p:blipFill>
        <p:spPr>
          <a:xfrm>
            <a:off x="8182377" y="3174192"/>
            <a:ext cx="3660283" cy="2434088"/>
          </a:xfrm>
          <a:prstGeom prst="rect">
            <a:avLst/>
          </a:prstGeom>
        </p:spPr>
      </p:pic>
    </p:spTree>
    <p:extLst>
      <p:ext uri="{BB962C8B-B14F-4D97-AF65-F5344CB8AC3E}">
        <p14:creationId xmlns:p14="http://schemas.microsoft.com/office/powerpoint/2010/main" val="1092031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529083" y="764496"/>
            <a:ext cx="9338786" cy="656267"/>
          </a:xfrm>
          <a:solidFill>
            <a:schemeClr val="bg1"/>
          </a:solidFill>
          <a:ln w="22225">
            <a:solidFill>
              <a:schemeClr val="tx1"/>
            </a:solidFill>
          </a:ln>
        </p:spPr>
        <p:txBody>
          <a:bodyPr>
            <a:normAutofit/>
          </a:bodyPr>
          <a:lstStyle/>
          <a:p>
            <a:pPr algn="ctr" eaLnBrk="1" hangingPunct="1"/>
            <a:r>
              <a:rPr lang="en-US" altLang="en-US" sz="2800" b="1" dirty="0"/>
              <a:t>Questions to be Answered in Evaluating Medication Use</a:t>
            </a:r>
          </a:p>
        </p:txBody>
      </p:sp>
      <p:sp>
        <p:nvSpPr>
          <p:cNvPr id="63491" name="Rectangle 3"/>
          <p:cNvSpPr>
            <a:spLocks noGrp="1" noChangeArrowheads="1"/>
          </p:cNvSpPr>
          <p:nvPr>
            <p:ph idx="1"/>
          </p:nvPr>
        </p:nvSpPr>
        <p:spPr>
          <a:xfrm>
            <a:off x="1774209" y="1569493"/>
            <a:ext cx="8079239" cy="4450307"/>
          </a:xfrm>
        </p:spPr>
        <p:txBody>
          <a:bodyPr rtlCol="0">
            <a:normAutofit lnSpcReduction="10000"/>
          </a:bodyPr>
          <a:lstStyle/>
          <a:p>
            <a:pPr marL="205795" indent="-205795" defTabSz="685983">
              <a:defRPr/>
            </a:pPr>
            <a:endParaRPr lang="en-US" sz="1900" dirty="0">
              <a:effectLst>
                <a:outerShdw blurRad="38100" dist="38100" dir="2700000" algn="tl">
                  <a:srgbClr val="000000"/>
                </a:outerShdw>
              </a:effectLst>
            </a:endParaRPr>
          </a:p>
          <a:p>
            <a:pPr marL="205795" indent="-205795" defTabSz="685983">
              <a:defRPr/>
            </a:pPr>
            <a:r>
              <a:rPr lang="en-US" sz="2400" dirty="0">
                <a:solidFill>
                  <a:schemeClr val="tx1"/>
                </a:solidFill>
              </a:rPr>
              <a:t>What is the target problem being treated?</a:t>
            </a:r>
          </a:p>
          <a:p>
            <a:pPr marL="205795" indent="-205795" defTabSz="685983">
              <a:defRPr/>
            </a:pPr>
            <a:r>
              <a:rPr lang="en-US" sz="2400" dirty="0">
                <a:solidFill>
                  <a:schemeClr val="tx1"/>
                </a:solidFill>
              </a:rPr>
              <a:t>Is the drug necessary?</a:t>
            </a:r>
          </a:p>
          <a:p>
            <a:pPr marL="205795" indent="-205795" defTabSz="685983">
              <a:defRPr/>
            </a:pPr>
            <a:r>
              <a:rPr lang="en-US" sz="2400" dirty="0">
                <a:solidFill>
                  <a:schemeClr val="tx1"/>
                </a:solidFill>
              </a:rPr>
              <a:t>Are </a:t>
            </a:r>
            <a:r>
              <a:rPr lang="en-US" sz="2400" dirty="0" err="1">
                <a:solidFill>
                  <a:schemeClr val="tx1"/>
                </a:solidFill>
              </a:rPr>
              <a:t>nonpharmacologic</a:t>
            </a:r>
            <a:r>
              <a:rPr lang="en-US" sz="2400" dirty="0">
                <a:solidFill>
                  <a:schemeClr val="tx1"/>
                </a:solidFill>
              </a:rPr>
              <a:t> therapies available?</a:t>
            </a:r>
          </a:p>
          <a:p>
            <a:pPr marL="205795" indent="-205795" defTabSz="685983">
              <a:defRPr/>
            </a:pPr>
            <a:r>
              <a:rPr lang="en-US" sz="2400" dirty="0">
                <a:solidFill>
                  <a:schemeClr val="tx1"/>
                </a:solidFill>
              </a:rPr>
              <a:t>Is this the lowest practical dose?</a:t>
            </a:r>
          </a:p>
          <a:p>
            <a:pPr marL="205795" indent="-205795" defTabSz="685983">
              <a:defRPr/>
            </a:pPr>
            <a:r>
              <a:rPr lang="en-US" sz="2400" dirty="0">
                <a:solidFill>
                  <a:schemeClr val="tx1"/>
                </a:solidFill>
              </a:rPr>
              <a:t>Does this drug have adverse effects that are more likely to occur in an older patient?</a:t>
            </a:r>
          </a:p>
          <a:p>
            <a:pPr marL="205795" indent="-205795" defTabSz="685983">
              <a:defRPr/>
            </a:pPr>
            <a:r>
              <a:rPr lang="en-US" sz="2400" dirty="0">
                <a:solidFill>
                  <a:schemeClr val="tx1"/>
                </a:solidFill>
              </a:rPr>
              <a:t>By what criteria, and at what time, will the effects of therapy be assessed?</a:t>
            </a:r>
          </a:p>
          <a:p>
            <a:pPr marL="205795" indent="-205795" defTabSz="685983">
              <a:defRPr/>
            </a:pPr>
            <a:r>
              <a:rPr lang="en-US" sz="2400" dirty="0">
                <a:solidFill>
                  <a:schemeClr val="tx1"/>
                </a:solidFill>
              </a:rPr>
              <a:t>Safety of the medication</a:t>
            </a:r>
          </a:p>
          <a:p>
            <a:pPr marL="205795" indent="-205795" defTabSz="685983">
              <a:buNone/>
              <a:defRPr/>
            </a:pPr>
            <a:r>
              <a:rPr lang="en-US" sz="2400" dirty="0">
                <a:solidFill>
                  <a:schemeClr val="tx1"/>
                </a:solidFill>
              </a:rPr>
              <a:t>                                                   </a:t>
            </a:r>
          </a:p>
        </p:txBody>
      </p:sp>
      <p:sp>
        <p:nvSpPr>
          <p:cNvPr id="2" name="Rectangle 1"/>
          <p:cNvSpPr/>
          <p:nvPr/>
        </p:nvSpPr>
        <p:spPr>
          <a:xfrm>
            <a:off x="3105074" y="5758190"/>
            <a:ext cx="6096000" cy="523220"/>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A5356"/>
                </a:solidFill>
                <a:effectLst/>
                <a:uLnTx/>
                <a:uFillTx/>
                <a:latin typeface="Arial" panose="020B0604020202020204" pitchFamily="34" charset="0"/>
                <a:ea typeface="+mn-ea"/>
                <a:cs typeface="Arial" panose="020B0604020202020204" pitchFamily="34" charset="0"/>
              </a:rPr>
              <a:t>Drug use in the nursing home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4A5356"/>
                </a:solidFill>
                <a:effectLst/>
                <a:uLnTx/>
                <a:uFillTx/>
                <a:latin typeface="Arial" panose="020B0604020202020204" pitchFamily="34" charset="0"/>
                <a:ea typeface="+mn-ea"/>
                <a:cs typeface="Arial" panose="020B0604020202020204" pitchFamily="34" charset="0"/>
              </a:rPr>
              <a:t>Avorn</a:t>
            </a:r>
            <a:r>
              <a:rPr kumimoji="0" lang="en-US" sz="1400" b="1" i="0" u="none" strike="noStrike" kern="1200" cap="none" spc="0" normalizeH="0" baseline="0" noProof="0" dirty="0">
                <a:ln>
                  <a:noFill/>
                </a:ln>
                <a:solidFill>
                  <a:srgbClr val="4A5356"/>
                </a:solidFill>
                <a:effectLst/>
                <a:uLnTx/>
                <a:uFillTx/>
                <a:latin typeface="Arial" panose="020B0604020202020204" pitchFamily="34" charset="0"/>
                <a:ea typeface="+mn-ea"/>
                <a:cs typeface="Arial" panose="020B0604020202020204" pitchFamily="34" charset="0"/>
              </a:rPr>
              <a:t> J, </a:t>
            </a:r>
            <a:r>
              <a:rPr kumimoji="0" lang="en-US" sz="1400" b="1" i="0" u="none" strike="noStrike" kern="1200" cap="none" spc="0" normalizeH="0" baseline="0" noProof="0" dirty="0" err="1">
                <a:ln>
                  <a:noFill/>
                </a:ln>
                <a:solidFill>
                  <a:srgbClr val="4A5356"/>
                </a:solidFill>
                <a:effectLst/>
                <a:uLnTx/>
                <a:uFillTx/>
                <a:latin typeface="Arial" panose="020B0604020202020204" pitchFamily="34" charset="0"/>
                <a:ea typeface="+mn-ea"/>
                <a:cs typeface="Arial" panose="020B0604020202020204" pitchFamily="34" charset="0"/>
              </a:rPr>
              <a:t>Gurwitz</a:t>
            </a:r>
            <a:r>
              <a:rPr kumimoji="0" lang="en-US" sz="1400" b="1" i="0" u="none" strike="noStrike" kern="1200" cap="none" spc="0" normalizeH="0" baseline="0" noProof="0" dirty="0">
                <a:ln>
                  <a:noFill/>
                </a:ln>
                <a:solidFill>
                  <a:srgbClr val="4A5356"/>
                </a:solidFill>
                <a:effectLst/>
                <a:uLnTx/>
                <a:uFillTx/>
                <a:latin typeface="Arial" panose="020B0604020202020204" pitchFamily="34" charset="0"/>
                <a:ea typeface="+mn-ea"/>
                <a:cs typeface="Arial" panose="020B0604020202020204" pitchFamily="34" charset="0"/>
              </a:rPr>
              <a:t> JH. Ann Intern Med. 1995 Aug 1;123(3):195-204</a:t>
            </a:r>
          </a:p>
        </p:txBody>
      </p:sp>
    </p:spTree>
    <p:extLst>
      <p:ext uri="{BB962C8B-B14F-4D97-AF65-F5344CB8AC3E}">
        <p14:creationId xmlns:p14="http://schemas.microsoft.com/office/powerpoint/2010/main" val="579694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2">
            <a:extLst>
              <a:ext uri="{FF2B5EF4-FFF2-40B4-BE49-F238E27FC236}">
                <a16:creationId xmlns:a16="http://schemas.microsoft.com/office/drawing/2014/main" id="{8BF88DD8-758C-4AE6-87F5-E4E67464BEE1}"/>
              </a:ext>
            </a:extLst>
          </p:cNvPr>
          <p:cNvSpPr>
            <a:spLocks noGrp="1"/>
          </p:cNvSpPr>
          <p:nvPr>
            <p:ph type="title"/>
          </p:nvPr>
        </p:nvSpPr>
        <p:spPr>
          <a:xfrm>
            <a:off x="2228314" y="264502"/>
            <a:ext cx="8132164" cy="646332"/>
          </a:xfrm>
          <a:solidFill>
            <a:schemeClr val="bg1"/>
          </a:solidFill>
          <a:ln w="22225">
            <a:solidFill>
              <a:schemeClr val="tx1"/>
            </a:solidFill>
          </a:ln>
        </p:spPr>
        <p:txBody>
          <a:bodyPr>
            <a:noAutofit/>
          </a:bodyPr>
          <a:lstStyle/>
          <a:p>
            <a:pPr algn="ctr"/>
            <a:r>
              <a:rPr lang="en-US" altLang="en-US" sz="3200" b="1" dirty="0"/>
              <a:t>Managing BPSD: Pharmacologic Interventions</a:t>
            </a:r>
          </a:p>
        </p:txBody>
      </p:sp>
      <p:graphicFrame>
        <p:nvGraphicFramePr>
          <p:cNvPr id="4" name="Content Placeholder 3">
            <a:extLst>
              <a:ext uri="{FF2B5EF4-FFF2-40B4-BE49-F238E27FC236}">
                <a16:creationId xmlns:a16="http://schemas.microsoft.com/office/drawing/2014/main" id="{F55B8FB1-0D69-45C1-8762-47DE4D99B96E}"/>
              </a:ext>
            </a:extLst>
          </p:cNvPr>
          <p:cNvGraphicFramePr>
            <a:graphicFrameLocks noGrp="1"/>
          </p:cNvGraphicFramePr>
          <p:nvPr>
            <p:ph idx="1"/>
            <p:extLst>
              <p:ext uri="{D42A27DB-BD31-4B8C-83A1-F6EECF244321}">
                <p14:modId xmlns:p14="http://schemas.microsoft.com/office/powerpoint/2010/main" val="1920973140"/>
              </p:ext>
            </p:extLst>
          </p:nvPr>
        </p:nvGraphicFramePr>
        <p:xfrm>
          <a:off x="2228314" y="1092467"/>
          <a:ext cx="8001900" cy="4511088"/>
        </p:xfrm>
        <a:graphic>
          <a:graphicData uri="http://schemas.openxmlformats.org/drawingml/2006/table">
            <a:tbl>
              <a:tblPr/>
              <a:tblGrid>
                <a:gridCol w="2000475">
                  <a:extLst>
                    <a:ext uri="{9D8B030D-6E8A-4147-A177-3AD203B41FA5}">
                      <a16:colId xmlns:a16="http://schemas.microsoft.com/office/drawing/2014/main" val="20000"/>
                    </a:ext>
                  </a:extLst>
                </a:gridCol>
                <a:gridCol w="1860091">
                  <a:extLst>
                    <a:ext uri="{9D8B030D-6E8A-4147-A177-3AD203B41FA5}">
                      <a16:colId xmlns:a16="http://schemas.microsoft.com/office/drawing/2014/main" val="20001"/>
                    </a:ext>
                  </a:extLst>
                </a:gridCol>
                <a:gridCol w="1403842">
                  <a:extLst>
                    <a:ext uri="{9D8B030D-6E8A-4147-A177-3AD203B41FA5}">
                      <a16:colId xmlns:a16="http://schemas.microsoft.com/office/drawing/2014/main" val="20002"/>
                    </a:ext>
                  </a:extLst>
                </a:gridCol>
                <a:gridCol w="2737492">
                  <a:extLst>
                    <a:ext uri="{9D8B030D-6E8A-4147-A177-3AD203B41FA5}">
                      <a16:colId xmlns:a16="http://schemas.microsoft.com/office/drawing/2014/main" val="20003"/>
                    </a:ext>
                  </a:extLst>
                </a:gridCol>
              </a:tblGrid>
              <a:tr h="50883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Book Antiqua" pitchFamily="18" charset="0"/>
                          <a:cs typeface="Arial" pitchFamily="34" charset="0"/>
                        </a:rPr>
                        <a:t>Drug class</a:t>
                      </a:r>
                    </a:p>
                  </a:txBody>
                  <a:tcPr marL="85825" marR="85825"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gradFill rotWithShape="1">
                      <a:gsLst>
                        <a:gs pos="0">
                          <a:srgbClr val="3F1260"/>
                        </a:gs>
                        <a:gs pos="50000">
                          <a:srgbClr val="5E1F8D"/>
                        </a:gs>
                        <a:gs pos="100000">
                          <a:srgbClr val="7128A8"/>
                        </a:gs>
                      </a:gsLst>
                      <a:lin ang="162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Book Antiqua" pitchFamily="18" charset="0"/>
                          <a:cs typeface="Arial" pitchFamily="34" charset="0"/>
                        </a:rPr>
                        <a:t>Chemical name</a:t>
                      </a:r>
                    </a:p>
                  </a:txBody>
                  <a:tcPr marL="85825" marR="85825"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gradFill rotWithShape="1">
                      <a:gsLst>
                        <a:gs pos="0">
                          <a:srgbClr val="3F1260"/>
                        </a:gs>
                        <a:gs pos="50000">
                          <a:srgbClr val="5E1F8D"/>
                        </a:gs>
                        <a:gs pos="100000">
                          <a:srgbClr val="7128A8"/>
                        </a:gs>
                      </a:gsLst>
                      <a:lin ang="162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Book Antiqua" pitchFamily="18" charset="0"/>
                          <a:cs typeface="Arial" pitchFamily="34" charset="0"/>
                        </a:rPr>
                        <a:t>Dosage range (mg)</a:t>
                      </a:r>
                    </a:p>
                  </a:txBody>
                  <a:tcPr marL="85825" marR="85825"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gradFill rotWithShape="1">
                      <a:gsLst>
                        <a:gs pos="0">
                          <a:srgbClr val="3F1260"/>
                        </a:gs>
                        <a:gs pos="50000">
                          <a:srgbClr val="5E1F8D"/>
                        </a:gs>
                        <a:gs pos="100000">
                          <a:srgbClr val="7128A8"/>
                        </a:gs>
                      </a:gsLst>
                      <a:lin ang="162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Book Antiqua" pitchFamily="18" charset="0"/>
                          <a:cs typeface="Arial" pitchFamily="34" charset="0"/>
                        </a:rPr>
                        <a:t>Side effects of class</a:t>
                      </a:r>
                    </a:p>
                  </a:txBody>
                  <a:tcPr marL="85825" marR="85825"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gradFill rotWithShape="1">
                      <a:gsLst>
                        <a:gs pos="0">
                          <a:srgbClr val="3F1260"/>
                        </a:gs>
                        <a:gs pos="50000">
                          <a:srgbClr val="5E1F8D"/>
                        </a:gs>
                        <a:gs pos="100000">
                          <a:srgbClr val="7128A8"/>
                        </a:gs>
                      </a:gsLst>
                      <a:lin ang="16200000" scaled="1"/>
                    </a:gradFill>
                  </a:tcPr>
                </a:tc>
                <a:extLst>
                  <a:ext uri="{0D108BD9-81ED-4DB2-BD59-A6C34878D82A}">
                    <a16:rowId xmlns:a16="http://schemas.microsoft.com/office/drawing/2014/main" val="10000"/>
                  </a:ext>
                </a:extLst>
              </a:tr>
              <a:tr h="115156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Book Antiqua" pitchFamily="18" charset="0"/>
                          <a:cs typeface="Arial" pitchFamily="34" charset="0"/>
                        </a:rPr>
                        <a:t>Antipsychotics</a:t>
                      </a:r>
                    </a:p>
                  </a:txBody>
                  <a:tcPr marL="85825" marR="85825"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3F1260"/>
                        </a:gs>
                        <a:gs pos="50000">
                          <a:srgbClr val="5E1F8D"/>
                        </a:gs>
                        <a:gs pos="100000">
                          <a:srgbClr val="7128A8"/>
                        </a:gs>
                      </a:gsLst>
                      <a:lin ang="162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Book Antiqua" pitchFamily="18" charset="0"/>
                          <a:cs typeface="Arial" pitchFamily="34" charset="0"/>
                        </a:rPr>
                        <a:t>Aripiprazole*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Book Antiqua" pitchFamily="18" charset="0"/>
                          <a:cs typeface="Arial" pitchFamily="34" charset="0"/>
                        </a:rPr>
                        <a:t>Haloperidol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Book Antiqua" pitchFamily="18" charset="0"/>
                          <a:cs typeface="Arial" pitchFamily="34" charset="0"/>
                        </a:rPr>
                        <a:t>Risperidone*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Book Antiqua" pitchFamily="18" charset="0"/>
                          <a:cs typeface="Arial" pitchFamily="34" charset="0"/>
                        </a:rPr>
                        <a:t>Quetiapine*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Book Antiqua" pitchFamily="18" charset="0"/>
                          <a:cs typeface="Arial" pitchFamily="34" charset="0"/>
                        </a:rPr>
                        <a:t>Olanzapine*</a:t>
                      </a:r>
                    </a:p>
                  </a:txBody>
                  <a:tcPr marL="85825" marR="85825"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030A0">
                        <a:alpha val="14902"/>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Book Antiqua" pitchFamily="18" charset="0"/>
                          <a:cs typeface="Arial" pitchFamily="34" charset="0"/>
                        </a:rPr>
                        <a:t>2.5-15</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Book Antiqua" pitchFamily="18" charset="0"/>
                          <a:cs typeface="Arial" pitchFamily="34" charset="0"/>
                        </a:rPr>
                        <a:t>0.5-5</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Book Antiqua" pitchFamily="18" charset="0"/>
                          <a:cs typeface="Arial" pitchFamily="34" charset="0"/>
                        </a:rPr>
                        <a:t>0.25-2</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Book Antiqua" pitchFamily="18" charset="0"/>
                          <a:cs typeface="Arial" pitchFamily="34" charset="0"/>
                        </a:rPr>
                        <a:t>25-200</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Book Antiqua" pitchFamily="18" charset="0"/>
                          <a:cs typeface="Arial" pitchFamily="34" charset="0"/>
                        </a:rPr>
                        <a:t>2.5-15</a:t>
                      </a:r>
                    </a:p>
                  </a:txBody>
                  <a:tcPr marL="85825" marR="85825"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030A0">
                        <a:alpha val="14902"/>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Book Antiqua" pitchFamily="18" charset="0"/>
                          <a:cs typeface="Arial" pitchFamily="34" charset="0"/>
                        </a:rPr>
                        <a:t>Sedation, EPS, NMS, metabolic syndrome, QTc prolongations, increased risk of CVE and mortality</a:t>
                      </a:r>
                    </a:p>
                  </a:txBody>
                  <a:tcPr marL="85825" marR="85825"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030A0">
                        <a:alpha val="14902"/>
                      </a:srgbClr>
                    </a:solidFill>
                  </a:tcPr>
                </a:tc>
                <a:extLst>
                  <a:ext uri="{0D108BD9-81ED-4DB2-BD59-A6C34878D82A}">
                    <a16:rowId xmlns:a16="http://schemas.microsoft.com/office/drawing/2014/main" val="10001"/>
                  </a:ext>
                </a:extLst>
              </a:tr>
              <a:tr h="115156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Book Antiqua" pitchFamily="18" charset="0"/>
                          <a:cs typeface="Arial" pitchFamily="34" charset="0"/>
                        </a:rPr>
                        <a:t>Antidepressants</a:t>
                      </a:r>
                    </a:p>
                  </a:txBody>
                  <a:tcPr marL="85825" marR="85825"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3F1260"/>
                        </a:gs>
                        <a:gs pos="50000">
                          <a:srgbClr val="5E1F8D"/>
                        </a:gs>
                        <a:gs pos="100000">
                          <a:srgbClr val="7128A8"/>
                        </a:gs>
                      </a:gsLst>
                      <a:lin ang="162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Book Antiqua" pitchFamily="18" charset="0"/>
                          <a:cs typeface="Arial" pitchFamily="34" charset="0"/>
                        </a:rPr>
                        <a:t>Fluoxetine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Book Antiqua" pitchFamily="18" charset="0"/>
                          <a:cs typeface="Arial" pitchFamily="34" charset="0"/>
                        </a:rPr>
                        <a:t>Citalopram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Book Antiqua" pitchFamily="18" charset="0"/>
                          <a:cs typeface="Arial" pitchFamily="34" charset="0"/>
                        </a:rPr>
                        <a:t>Paroxetine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Book Antiqua" pitchFamily="18" charset="0"/>
                          <a:cs typeface="Arial" pitchFamily="34" charset="0"/>
                        </a:rPr>
                        <a:t>Sertraline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Book Antiqua" pitchFamily="18" charset="0"/>
                          <a:cs typeface="Arial" pitchFamily="34" charset="0"/>
                        </a:rPr>
                        <a:t>Trazadone</a:t>
                      </a:r>
                    </a:p>
                  </a:txBody>
                  <a:tcPr marL="85825" marR="85825"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Book Antiqua" pitchFamily="18" charset="0"/>
                          <a:cs typeface="Arial" pitchFamily="34" charset="0"/>
                        </a:rPr>
                        <a:t>10-80</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Book Antiqua" pitchFamily="18" charset="0"/>
                          <a:cs typeface="Arial" pitchFamily="34" charset="0"/>
                        </a:rPr>
                        <a:t>10-60</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Book Antiqua" pitchFamily="18" charset="0"/>
                          <a:cs typeface="Arial" pitchFamily="34" charset="0"/>
                        </a:rPr>
                        <a:t>10-50</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Book Antiqua" pitchFamily="18" charset="0"/>
                          <a:cs typeface="Arial" pitchFamily="34" charset="0"/>
                        </a:rPr>
                        <a:t>25-200</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Book Antiqua" pitchFamily="18" charset="0"/>
                          <a:cs typeface="Arial" pitchFamily="34" charset="0"/>
                        </a:rPr>
                        <a:t>25-200</a:t>
                      </a:r>
                    </a:p>
                  </a:txBody>
                  <a:tcPr marL="85825" marR="85825"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Book Antiqua" pitchFamily="18" charset="0"/>
                          <a:cs typeface="Arial" pitchFamily="34" charset="0"/>
                        </a:rPr>
                        <a:t>Anxiety, headaches, sedation, GI symptoms, sexual dysfunction</a:t>
                      </a:r>
                    </a:p>
                  </a:txBody>
                  <a:tcPr marL="85825" marR="85825"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r h="115156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Book Antiqua" pitchFamily="18" charset="0"/>
                          <a:cs typeface="Arial" pitchFamily="34" charset="0"/>
                        </a:rPr>
                        <a:t>Mood stabilizers</a:t>
                      </a:r>
                    </a:p>
                  </a:txBody>
                  <a:tcPr marL="85825" marR="85825"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3F1260"/>
                        </a:gs>
                        <a:gs pos="50000">
                          <a:srgbClr val="5E1F8D"/>
                        </a:gs>
                        <a:gs pos="100000">
                          <a:srgbClr val="7128A8"/>
                        </a:gs>
                      </a:gsLst>
                      <a:lin ang="162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Book Antiqua" pitchFamily="18" charset="0"/>
                          <a:cs typeface="Arial" pitchFamily="34" charset="0"/>
                        </a:rPr>
                        <a:t>Carbamazepine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Book Antiqua" pitchFamily="18" charset="0"/>
                          <a:cs typeface="Arial" pitchFamily="34" charset="0"/>
                        </a:rPr>
                        <a:t>Divalproex sodium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Book Antiqua" pitchFamily="18" charset="0"/>
                          <a:cs typeface="Arial" pitchFamily="34" charset="0"/>
                        </a:rPr>
                        <a:t>Oxcarbazepine</a:t>
                      </a:r>
                    </a:p>
                  </a:txBody>
                  <a:tcPr marL="85825" marR="85825"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030A0">
                        <a:alpha val="14902"/>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Book Antiqua" pitchFamily="18" charset="0"/>
                          <a:cs typeface="Arial" pitchFamily="34" charset="0"/>
                        </a:rPr>
                        <a:t>100-400</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Book Antiqua" pitchFamily="18" charset="0"/>
                          <a:cs typeface="Arial" pitchFamily="34" charset="0"/>
                        </a:rPr>
                        <a:t>250-1000</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Book Antiqua" pitchFamily="18" charset="0"/>
                          <a:cs typeface="Arial" pitchFamily="34" charset="0"/>
                        </a:rPr>
                        <a:t>300-600</a:t>
                      </a:r>
                    </a:p>
                  </a:txBody>
                  <a:tcPr marL="85825" marR="85825"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030A0">
                        <a:alpha val="14902"/>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Book Antiqua" pitchFamily="18" charset="0"/>
                          <a:cs typeface="Arial" pitchFamily="34" charset="0"/>
                        </a:rPr>
                        <a:t>Sedation, gait and balance issues, falls, liver dysfunction, </a:t>
                      </a:r>
                      <a:r>
                        <a:rPr kumimoji="0" lang="en-US" sz="1600" b="0" i="0" u="none" strike="noStrike" cap="none" normalizeH="0" baseline="0" dirty="0" err="1">
                          <a:ln>
                            <a:noFill/>
                          </a:ln>
                          <a:solidFill>
                            <a:srgbClr val="000000"/>
                          </a:solidFill>
                          <a:effectLst/>
                          <a:latin typeface="Book Antiqua" pitchFamily="18" charset="0"/>
                          <a:cs typeface="Arial" pitchFamily="34" charset="0"/>
                        </a:rPr>
                        <a:t>hyperammonemia</a:t>
                      </a:r>
                      <a:r>
                        <a:rPr kumimoji="0" lang="en-US" sz="1600" b="0" i="0" u="none" strike="noStrike" cap="none" normalizeH="0" baseline="0" dirty="0">
                          <a:ln>
                            <a:noFill/>
                          </a:ln>
                          <a:solidFill>
                            <a:srgbClr val="000000"/>
                          </a:solidFill>
                          <a:effectLst/>
                          <a:latin typeface="Book Antiqua" pitchFamily="18" charset="0"/>
                          <a:cs typeface="Arial" pitchFamily="34" charset="0"/>
                        </a:rPr>
                        <a:t>, thrombocytopenia</a:t>
                      </a:r>
                    </a:p>
                  </a:txBody>
                  <a:tcPr marL="85825" marR="85825"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030A0">
                        <a:alpha val="14902"/>
                      </a:srgbClr>
                    </a:solidFill>
                  </a:tcPr>
                </a:tc>
                <a:extLst>
                  <a:ext uri="{0D108BD9-81ED-4DB2-BD59-A6C34878D82A}">
                    <a16:rowId xmlns:a16="http://schemas.microsoft.com/office/drawing/2014/main" val="10003"/>
                  </a:ext>
                </a:extLst>
              </a:tr>
            </a:tbl>
          </a:graphicData>
        </a:graphic>
      </p:graphicFrame>
      <p:sp>
        <p:nvSpPr>
          <p:cNvPr id="54302" name="TextBox 4">
            <a:extLst>
              <a:ext uri="{FF2B5EF4-FFF2-40B4-BE49-F238E27FC236}">
                <a16:creationId xmlns:a16="http://schemas.microsoft.com/office/drawing/2014/main" id="{151B0FDF-1B7F-4273-A83D-5B711BB31DE8}"/>
              </a:ext>
            </a:extLst>
          </p:cNvPr>
          <p:cNvSpPr txBox="1">
            <a:spLocks noChangeArrowheads="1"/>
          </p:cNvSpPr>
          <p:nvPr/>
        </p:nvSpPr>
        <p:spPr bwMode="auto">
          <a:xfrm>
            <a:off x="4245145" y="5639389"/>
            <a:ext cx="47059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350"/>
              </a:spcBef>
              <a:buSzPct val="110000"/>
              <a:buFont typeface="Arial" panose="020B0604020202020204" pitchFamily="34" charset="0"/>
              <a:buChar char="▪"/>
              <a:defRPr>
                <a:solidFill>
                  <a:schemeClr val="tx1"/>
                </a:solidFill>
                <a:latin typeface="Corbel" panose="020B0503020204020204" pitchFamily="34" charset="0"/>
              </a:defRPr>
            </a:lvl1pPr>
            <a:lvl2pPr marL="742950" indent="-285750">
              <a:lnSpc>
                <a:spcPct val="90000"/>
              </a:lnSpc>
              <a:spcBef>
                <a:spcPts val="450"/>
              </a:spcBef>
              <a:buSzPct val="110000"/>
              <a:buFont typeface="Arial" panose="020B0604020202020204" pitchFamily="34" charset="0"/>
              <a:buChar char="▪"/>
              <a:defRPr sz="1500">
                <a:solidFill>
                  <a:schemeClr val="tx1"/>
                </a:solidFill>
                <a:latin typeface="Corbel" panose="020B0503020204020204" pitchFamily="34" charset="0"/>
              </a:defRPr>
            </a:lvl2pPr>
            <a:lvl3pPr marL="1143000" indent="-228600">
              <a:lnSpc>
                <a:spcPct val="90000"/>
              </a:lnSpc>
              <a:spcBef>
                <a:spcPts val="450"/>
              </a:spcBef>
              <a:buSzPct val="110000"/>
              <a:buFont typeface="Arial" panose="020B0604020202020204" pitchFamily="34" charset="0"/>
              <a:buChar char="▪"/>
              <a:defRPr sz="1300">
                <a:solidFill>
                  <a:schemeClr val="tx1"/>
                </a:solidFill>
                <a:latin typeface="Corbel" panose="020B0503020204020204" pitchFamily="34" charset="0"/>
              </a:defRPr>
            </a:lvl3pPr>
            <a:lvl4pPr marL="1600200" indent="-228600">
              <a:lnSpc>
                <a:spcPct val="90000"/>
              </a:lnSpc>
              <a:spcBef>
                <a:spcPts val="450"/>
              </a:spcBef>
              <a:buSzPct val="110000"/>
              <a:buFont typeface="Arial" panose="020B0604020202020204" pitchFamily="34" charset="0"/>
              <a:buChar char="▪"/>
              <a:defRPr sz="1200">
                <a:solidFill>
                  <a:schemeClr val="tx1"/>
                </a:solidFill>
                <a:latin typeface="Corbel" panose="020B0503020204020204" pitchFamily="34" charset="0"/>
              </a:defRPr>
            </a:lvl4pPr>
            <a:lvl5pPr marL="2057400" indent="-228600">
              <a:lnSpc>
                <a:spcPct val="90000"/>
              </a:lnSpc>
              <a:spcBef>
                <a:spcPts val="450"/>
              </a:spcBef>
              <a:buSzPct val="110000"/>
              <a:buFont typeface="Arial" panose="020B0604020202020204" pitchFamily="34" charset="0"/>
              <a:buChar char="▪"/>
              <a:defRPr sz="1200">
                <a:solidFill>
                  <a:schemeClr val="tx1"/>
                </a:solidFill>
                <a:latin typeface="Corbel" panose="020B0503020204020204" pitchFamily="34" charset="0"/>
              </a:defRPr>
            </a:lvl5pPr>
            <a:lvl6pPr marL="2514600" indent="-228600" eaLnBrk="0" fontAlgn="base" hangingPunct="0">
              <a:lnSpc>
                <a:spcPct val="90000"/>
              </a:lnSpc>
              <a:spcBef>
                <a:spcPts val="450"/>
              </a:spcBef>
              <a:spcAft>
                <a:spcPct val="0"/>
              </a:spcAft>
              <a:buSzPct val="110000"/>
              <a:buFont typeface="Arial" panose="020B0604020202020204" pitchFamily="34" charset="0"/>
              <a:buChar char="▪"/>
              <a:defRPr sz="1200">
                <a:solidFill>
                  <a:schemeClr val="tx1"/>
                </a:solidFill>
                <a:latin typeface="Corbel" panose="020B0503020204020204" pitchFamily="34" charset="0"/>
              </a:defRPr>
            </a:lvl6pPr>
            <a:lvl7pPr marL="2971800" indent="-228600" eaLnBrk="0" fontAlgn="base" hangingPunct="0">
              <a:lnSpc>
                <a:spcPct val="90000"/>
              </a:lnSpc>
              <a:spcBef>
                <a:spcPts val="450"/>
              </a:spcBef>
              <a:spcAft>
                <a:spcPct val="0"/>
              </a:spcAft>
              <a:buSzPct val="110000"/>
              <a:buFont typeface="Arial" panose="020B0604020202020204" pitchFamily="34" charset="0"/>
              <a:buChar char="▪"/>
              <a:defRPr sz="1200">
                <a:solidFill>
                  <a:schemeClr val="tx1"/>
                </a:solidFill>
                <a:latin typeface="Corbel" panose="020B0503020204020204" pitchFamily="34" charset="0"/>
              </a:defRPr>
            </a:lvl7pPr>
            <a:lvl8pPr marL="3429000" indent="-228600" eaLnBrk="0" fontAlgn="base" hangingPunct="0">
              <a:lnSpc>
                <a:spcPct val="90000"/>
              </a:lnSpc>
              <a:spcBef>
                <a:spcPts val="450"/>
              </a:spcBef>
              <a:spcAft>
                <a:spcPct val="0"/>
              </a:spcAft>
              <a:buSzPct val="110000"/>
              <a:buFont typeface="Arial" panose="020B0604020202020204" pitchFamily="34" charset="0"/>
              <a:buChar char="▪"/>
              <a:defRPr sz="1200">
                <a:solidFill>
                  <a:schemeClr val="tx1"/>
                </a:solidFill>
                <a:latin typeface="Corbel" panose="020B0503020204020204" pitchFamily="34" charset="0"/>
              </a:defRPr>
            </a:lvl8pPr>
            <a:lvl9pPr marL="3886200" indent="-228600" eaLnBrk="0" fontAlgn="base" hangingPunct="0">
              <a:lnSpc>
                <a:spcPct val="90000"/>
              </a:lnSpc>
              <a:spcBef>
                <a:spcPts val="450"/>
              </a:spcBef>
              <a:spcAft>
                <a:spcPct val="0"/>
              </a:spcAft>
              <a:buSzPct val="110000"/>
              <a:buFont typeface="Arial" panose="020B0604020202020204" pitchFamily="34" charset="0"/>
              <a:buChar char="▪"/>
              <a:defRPr sz="1200">
                <a:solidFill>
                  <a:schemeClr val="tx1"/>
                </a:solidFill>
                <a:latin typeface="Corbel" panose="020B0503020204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4A5356"/>
                </a:solidFill>
                <a:effectLst/>
                <a:uLnTx/>
                <a:uFillTx/>
                <a:latin typeface="Arial" panose="020B0604020202020204" pitchFamily="34" charset="0"/>
                <a:ea typeface="+mn-ea"/>
                <a:cs typeface="Arial" panose="020B0604020202020204" pitchFamily="34" charset="0"/>
              </a:rPr>
              <a:t>Adapted from </a:t>
            </a:r>
            <a:r>
              <a:rPr kumimoji="0" lang="en-US" altLang="en-US" sz="1400" b="1" i="0" u="none" strike="noStrike" kern="1200" cap="none" spc="0" normalizeH="0" baseline="0" noProof="0" dirty="0" err="1">
                <a:ln>
                  <a:noFill/>
                </a:ln>
                <a:solidFill>
                  <a:srgbClr val="4A5356"/>
                </a:solidFill>
                <a:effectLst/>
                <a:uLnTx/>
                <a:uFillTx/>
                <a:latin typeface="Arial" panose="020B0604020202020204" pitchFamily="34" charset="0"/>
                <a:ea typeface="+mn-ea"/>
                <a:cs typeface="Arial" panose="020B0604020202020204" pitchFamily="34" charset="0"/>
              </a:rPr>
              <a:t>Tampi</a:t>
            </a:r>
            <a:r>
              <a:rPr kumimoji="0" lang="en-US" altLang="en-US" sz="1400" b="1" i="0" u="none" strike="noStrike" kern="1200" cap="none" spc="0" normalizeH="0" baseline="0" noProof="0" dirty="0">
                <a:ln>
                  <a:noFill/>
                </a:ln>
                <a:solidFill>
                  <a:srgbClr val="4A5356"/>
                </a:solidFill>
                <a:effectLst/>
                <a:uLnTx/>
                <a:uFillTx/>
                <a:latin typeface="Arial" panose="020B0604020202020204" pitchFamily="34" charset="0"/>
                <a:ea typeface="+mn-ea"/>
                <a:cs typeface="Arial" panose="020B0604020202020204" pitchFamily="34" charset="0"/>
              </a:rPr>
              <a:t> et al. </a:t>
            </a:r>
            <a:r>
              <a:rPr kumimoji="0" lang="en-US" altLang="en-US" sz="1400" b="1" i="1" u="none" strike="noStrike" kern="1200" cap="none" spc="0" normalizeH="0" baseline="0" noProof="0" dirty="0" err="1">
                <a:ln>
                  <a:noFill/>
                </a:ln>
                <a:solidFill>
                  <a:srgbClr val="4A5356"/>
                </a:solidFill>
                <a:effectLst/>
                <a:uLnTx/>
                <a:uFillTx/>
                <a:latin typeface="Arial" panose="020B0604020202020204" pitchFamily="34" charset="0"/>
                <a:ea typeface="+mn-ea"/>
                <a:cs typeface="Arial" panose="020B0604020202020204" pitchFamily="34" charset="0"/>
              </a:rPr>
              <a:t>Clin</a:t>
            </a:r>
            <a:r>
              <a:rPr kumimoji="0" lang="en-US" altLang="en-US" sz="1400" b="1" i="1" u="none" strike="noStrike" kern="1200" cap="none" spc="0" normalizeH="0" baseline="0" noProof="0" dirty="0">
                <a:ln>
                  <a:noFill/>
                </a:ln>
                <a:solidFill>
                  <a:srgbClr val="4A5356"/>
                </a:solidFill>
                <a:effectLst/>
                <a:uLnTx/>
                <a:uFillTx/>
                <a:latin typeface="Arial" panose="020B0604020202020204" pitchFamily="34" charset="0"/>
                <a:ea typeface="+mn-ea"/>
                <a:cs typeface="Arial" panose="020B0604020202020204" pitchFamily="34" charset="0"/>
              </a:rPr>
              <a:t> </a:t>
            </a:r>
            <a:r>
              <a:rPr kumimoji="0" lang="en-US" altLang="en-US" sz="1400" b="1" i="1" u="none" strike="noStrike" kern="1200" cap="none" spc="0" normalizeH="0" baseline="0" noProof="0" dirty="0" err="1">
                <a:ln>
                  <a:noFill/>
                </a:ln>
                <a:solidFill>
                  <a:srgbClr val="4A5356"/>
                </a:solidFill>
                <a:effectLst/>
                <a:uLnTx/>
                <a:uFillTx/>
                <a:latin typeface="Arial" panose="020B0604020202020204" pitchFamily="34" charset="0"/>
                <a:ea typeface="+mn-ea"/>
                <a:cs typeface="Arial" panose="020B0604020202020204" pitchFamily="34" charset="0"/>
              </a:rPr>
              <a:t>Geriatr</a:t>
            </a:r>
            <a:r>
              <a:rPr kumimoji="0" lang="en-US" altLang="en-US" sz="1400" b="1" i="0" u="none" strike="noStrike" kern="1200" cap="none" spc="0" normalizeH="0" baseline="0" noProof="0" dirty="0">
                <a:ln>
                  <a:noFill/>
                </a:ln>
                <a:solidFill>
                  <a:srgbClr val="4A5356"/>
                </a:solidFill>
                <a:effectLst/>
                <a:uLnTx/>
                <a:uFillTx/>
                <a:latin typeface="Arial" panose="020B0604020202020204" pitchFamily="34" charset="0"/>
                <a:ea typeface="+mn-ea"/>
                <a:cs typeface="Arial" panose="020B0604020202020204" pitchFamily="34" charset="0"/>
              </a:rPr>
              <a:t>. 2011;19:31-32.</a:t>
            </a:r>
          </a:p>
        </p:txBody>
      </p:sp>
      <p:sp>
        <p:nvSpPr>
          <p:cNvPr id="2" name="TextBox 1">
            <a:extLst>
              <a:ext uri="{FF2B5EF4-FFF2-40B4-BE49-F238E27FC236}">
                <a16:creationId xmlns:a16="http://schemas.microsoft.com/office/drawing/2014/main" id="{85C021F8-B51A-435A-9BEE-849FDC812E3C}"/>
              </a:ext>
            </a:extLst>
          </p:cNvPr>
          <p:cNvSpPr txBox="1"/>
          <p:nvPr/>
        </p:nvSpPr>
        <p:spPr>
          <a:xfrm>
            <a:off x="0" y="6164449"/>
            <a:ext cx="616299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A5356"/>
                </a:solidFill>
                <a:effectLst/>
                <a:uLnTx/>
                <a:uFillTx/>
                <a:latin typeface="Arial" panose="020B0604020202020204" pitchFamily="34" charset="0"/>
                <a:ea typeface="+mn-ea"/>
                <a:cs typeface="Arial" panose="020B0604020202020204" pitchFamily="34" charset="0"/>
              </a:rPr>
              <a:t>PBA: Dextromethorphan/</a:t>
            </a:r>
            <a:r>
              <a:rPr kumimoji="0" lang="en-US" sz="1600" b="1" i="0" u="none" strike="noStrike" kern="1200" cap="none" spc="0" normalizeH="0" baseline="0" noProof="0" dirty="0" err="1">
                <a:ln>
                  <a:noFill/>
                </a:ln>
                <a:solidFill>
                  <a:srgbClr val="4A5356"/>
                </a:solidFill>
                <a:effectLst/>
                <a:uLnTx/>
                <a:uFillTx/>
                <a:latin typeface="Arial" panose="020B0604020202020204" pitchFamily="34" charset="0"/>
                <a:ea typeface="+mn-ea"/>
                <a:cs typeface="Arial" panose="020B0604020202020204" pitchFamily="34" charset="0"/>
              </a:rPr>
              <a:t>Quiidine</a:t>
            </a:r>
            <a:r>
              <a:rPr kumimoji="0" lang="en-US" sz="1600" b="1" i="0" u="none" strike="noStrike" kern="1200" cap="none" spc="0" normalizeH="0" baseline="0" noProof="0" dirty="0">
                <a:ln>
                  <a:noFill/>
                </a:ln>
                <a:solidFill>
                  <a:srgbClr val="4A5356"/>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0" err="1">
                <a:ln>
                  <a:noFill/>
                </a:ln>
                <a:solidFill>
                  <a:srgbClr val="4A5356"/>
                </a:solidFill>
                <a:effectLst/>
                <a:uLnTx/>
                <a:uFillTx/>
                <a:latin typeface="Arial" panose="020B0604020202020204" pitchFamily="34" charset="0"/>
                <a:ea typeface="+mn-ea"/>
                <a:cs typeface="Arial" panose="020B0604020202020204" pitchFamily="34" charset="0"/>
              </a:rPr>
              <a:t>Nuedexta</a:t>
            </a:r>
            <a:r>
              <a:rPr kumimoji="0" lang="en-US" sz="1600" b="1" i="0" u="none" strike="noStrike" kern="1200" cap="none" spc="0" normalizeH="0" baseline="0" noProof="0" dirty="0">
                <a:ln>
                  <a:noFill/>
                </a:ln>
                <a:solidFill>
                  <a:srgbClr val="4A5356"/>
                </a:solidFill>
                <a:effectLst/>
                <a:uLnTx/>
                <a:uFillTx/>
                <a:latin typeface="Arial" panose="020B0604020202020204" pitchFamily="34" charset="0"/>
                <a:ea typeface="+mn-ea"/>
                <a:cs typeface="Arial" panose="020B0604020202020204" pitchFamily="34" charset="0"/>
              </a:rPr>
              <a:t> ) 20/10 mg  Hepatotoxicity, QTc prolongation, thrombocytopenia</a:t>
            </a:r>
          </a:p>
        </p:txBody>
      </p:sp>
      <p:sp>
        <p:nvSpPr>
          <p:cNvPr id="5" name="TextBox 4">
            <a:extLst>
              <a:ext uri="{FF2B5EF4-FFF2-40B4-BE49-F238E27FC236}">
                <a16:creationId xmlns:a16="http://schemas.microsoft.com/office/drawing/2014/main" id="{D501485D-3A6D-FD61-F131-63DA4CE882CB}"/>
              </a:ext>
            </a:extLst>
          </p:cNvPr>
          <p:cNvSpPr txBox="1"/>
          <p:nvPr/>
        </p:nvSpPr>
        <p:spPr>
          <a:xfrm>
            <a:off x="5605808" y="6136365"/>
            <a:ext cx="6690610" cy="646331"/>
          </a:xfrm>
          <a:prstGeom prst="rect">
            <a:avLst/>
          </a:prstGeom>
          <a:noFill/>
        </p:spPr>
        <p:txBody>
          <a:bodyPr wrap="square">
            <a:spAutoFit/>
          </a:bodyPr>
          <a:lstStyle/>
          <a:p>
            <a:r>
              <a:rPr lang="en-US" dirty="0" err="1">
                <a:latin typeface="Arial" panose="020B0604020202020204" pitchFamily="34" charset="0"/>
                <a:cs typeface="Arial" panose="020B0604020202020204" pitchFamily="34" charset="0"/>
              </a:rPr>
              <a:t>Rexulti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brexpiprazole</a:t>
            </a:r>
            <a:r>
              <a:rPr lang="en-US" dirty="0">
                <a:latin typeface="Arial" panose="020B0604020202020204" pitchFamily="34" charset="0"/>
                <a:cs typeface="Arial" panose="020B0604020202020204" pitchFamily="34" charset="0"/>
              </a:rPr>
              <a:t>) oral tablets for the treatment of agitation associated with dementia due to Alzheimer’s disease.</a:t>
            </a:r>
          </a:p>
        </p:txBody>
      </p:sp>
    </p:spTree>
    <p:extLst>
      <p:ext uri="{BB962C8B-B14F-4D97-AF65-F5344CB8AC3E}">
        <p14:creationId xmlns:p14="http://schemas.microsoft.com/office/powerpoint/2010/main" val="92955421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4C9D20D7-808E-AC4C-B094-7724908B63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8999" y="1826744"/>
            <a:ext cx="6100945" cy="3403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id="{F8B8FC7F-70BC-5C46-89E3-D69A9621E442}"/>
              </a:ext>
            </a:extLst>
          </p:cNvPr>
          <p:cNvSpPr txBox="1"/>
          <p:nvPr/>
        </p:nvSpPr>
        <p:spPr>
          <a:xfrm>
            <a:off x="5695426" y="1239927"/>
            <a:ext cx="965714" cy="369332"/>
          </a:xfrm>
          <a:prstGeom prst="rect">
            <a:avLst/>
          </a:prstGeom>
          <a:noFill/>
        </p:spPr>
        <p:txBody>
          <a:bodyPr wrap="none" rtlCol="0">
            <a:spAutoFit/>
          </a:bodyPr>
          <a:lstStyle/>
          <a:p>
            <a:r>
              <a:rPr lang="en-US" b="1" dirty="0"/>
              <a:t>Synapse</a:t>
            </a:r>
          </a:p>
        </p:txBody>
      </p:sp>
      <p:sp>
        <p:nvSpPr>
          <p:cNvPr id="11" name="TextBox 10">
            <a:extLst>
              <a:ext uri="{FF2B5EF4-FFF2-40B4-BE49-F238E27FC236}">
                <a16:creationId xmlns:a16="http://schemas.microsoft.com/office/drawing/2014/main" id="{A5E7B61A-7688-C64C-A35B-8C70E91F3481}"/>
              </a:ext>
            </a:extLst>
          </p:cNvPr>
          <p:cNvSpPr txBox="1"/>
          <p:nvPr/>
        </p:nvSpPr>
        <p:spPr>
          <a:xfrm>
            <a:off x="9431275" y="3923033"/>
            <a:ext cx="2500895" cy="1938992"/>
          </a:xfrm>
          <a:prstGeom prst="rect">
            <a:avLst/>
          </a:prstGeom>
          <a:noFill/>
        </p:spPr>
        <p:txBody>
          <a:bodyPr wrap="square" rtlCol="0">
            <a:spAutoFit/>
          </a:bodyPr>
          <a:lstStyle/>
          <a:p>
            <a:r>
              <a:rPr lang="en-US" sz="2000" b="1" dirty="0"/>
              <a:t>Aricept (Donepezil)</a:t>
            </a:r>
          </a:p>
          <a:p>
            <a:r>
              <a:rPr lang="en-US" sz="2000" b="1" dirty="0"/>
              <a:t>Razadyne (Galantamine)</a:t>
            </a:r>
          </a:p>
          <a:p>
            <a:r>
              <a:rPr lang="en-US" sz="2000" b="1" dirty="0"/>
              <a:t>Exelon (Rivastigmine)</a:t>
            </a:r>
          </a:p>
          <a:p>
            <a:endParaRPr lang="en-US" sz="2000" b="1" dirty="0"/>
          </a:p>
        </p:txBody>
      </p:sp>
      <p:sp>
        <p:nvSpPr>
          <p:cNvPr id="12" name="Left Brace 11">
            <a:extLst>
              <a:ext uri="{FF2B5EF4-FFF2-40B4-BE49-F238E27FC236}">
                <a16:creationId xmlns:a16="http://schemas.microsoft.com/office/drawing/2014/main" id="{AA5B555D-2962-0B49-8F78-B762C7207625}"/>
              </a:ext>
            </a:extLst>
          </p:cNvPr>
          <p:cNvSpPr/>
          <p:nvPr/>
        </p:nvSpPr>
        <p:spPr>
          <a:xfrm>
            <a:off x="8686556" y="4032558"/>
            <a:ext cx="586445" cy="890991"/>
          </a:xfrm>
          <a:prstGeom prst="leftBrace">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40D4F0B4-81B3-0342-9EEA-A90A60D93F2B}"/>
              </a:ext>
            </a:extLst>
          </p:cNvPr>
          <p:cNvCxnSpPr>
            <a:cxnSpLocks/>
          </p:cNvCxnSpPr>
          <p:nvPr/>
        </p:nvCxnSpPr>
        <p:spPr>
          <a:xfrm flipH="1">
            <a:off x="8175632" y="1743617"/>
            <a:ext cx="853223" cy="0"/>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14" name="Right Brace 13">
            <a:extLst>
              <a:ext uri="{FF2B5EF4-FFF2-40B4-BE49-F238E27FC236}">
                <a16:creationId xmlns:a16="http://schemas.microsoft.com/office/drawing/2014/main" id="{CEE77C4A-68E4-7541-A010-438CED465F4C}"/>
              </a:ext>
            </a:extLst>
          </p:cNvPr>
          <p:cNvSpPr/>
          <p:nvPr/>
        </p:nvSpPr>
        <p:spPr>
          <a:xfrm rot="16200000">
            <a:off x="6075678" y="967099"/>
            <a:ext cx="298943" cy="1583264"/>
          </a:xfrm>
          <a:prstGeom prst="rightBrace">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Rectangle 14">
            <a:extLst>
              <a:ext uri="{FF2B5EF4-FFF2-40B4-BE49-F238E27FC236}">
                <a16:creationId xmlns:a16="http://schemas.microsoft.com/office/drawing/2014/main" id="{8802A55E-CBC5-D642-A91A-E56CFF2C7E6C}"/>
              </a:ext>
            </a:extLst>
          </p:cNvPr>
          <p:cNvSpPr/>
          <p:nvPr/>
        </p:nvSpPr>
        <p:spPr>
          <a:xfrm>
            <a:off x="9273001" y="1563539"/>
            <a:ext cx="1917156" cy="646331"/>
          </a:xfrm>
          <a:prstGeom prst="rect">
            <a:avLst/>
          </a:prstGeom>
        </p:spPr>
        <p:txBody>
          <a:bodyPr wrap="square">
            <a:spAutoFit/>
          </a:bodyPr>
          <a:lstStyle/>
          <a:p>
            <a:r>
              <a:rPr lang="en-US" b="1" dirty="0"/>
              <a:t>Namenda (Memantine)</a:t>
            </a:r>
          </a:p>
        </p:txBody>
      </p:sp>
      <p:sp>
        <p:nvSpPr>
          <p:cNvPr id="16" name="Rectangle 15">
            <a:extLst>
              <a:ext uri="{FF2B5EF4-FFF2-40B4-BE49-F238E27FC236}">
                <a16:creationId xmlns:a16="http://schemas.microsoft.com/office/drawing/2014/main" id="{BCE8985E-4CB6-4448-8750-7FF4491F3DF0}"/>
              </a:ext>
            </a:extLst>
          </p:cNvPr>
          <p:cNvSpPr/>
          <p:nvPr/>
        </p:nvSpPr>
        <p:spPr>
          <a:xfrm>
            <a:off x="1704598" y="4739922"/>
            <a:ext cx="1968245" cy="2308324"/>
          </a:xfrm>
          <a:prstGeom prst="rect">
            <a:avLst/>
          </a:prstGeom>
        </p:spPr>
        <p:txBody>
          <a:bodyPr wrap="square">
            <a:spAutoFit/>
          </a:bodyPr>
          <a:lstStyle/>
          <a:p>
            <a:r>
              <a:rPr lang="en-US" b="1" dirty="0">
                <a:solidFill>
                  <a:srgbClr val="FF0000"/>
                </a:solidFill>
              </a:rPr>
              <a:t>Aduhelm (Aducanumab)</a:t>
            </a:r>
          </a:p>
          <a:p>
            <a:r>
              <a:rPr lang="en-US" b="1" dirty="0"/>
              <a:t>Leqembi</a:t>
            </a:r>
          </a:p>
          <a:p>
            <a:r>
              <a:rPr lang="en-US" b="1" dirty="0"/>
              <a:t>(Lecanemab)</a:t>
            </a:r>
          </a:p>
          <a:p>
            <a:r>
              <a:rPr lang="en-US" b="1" dirty="0"/>
              <a:t>Kisunla (Donanemab)</a:t>
            </a:r>
          </a:p>
          <a:p>
            <a:endParaRPr lang="en-US" b="1" dirty="0"/>
          </a:p>
          <a:p>
            <a:endParaRPr lang="en-US" b="1" dirty="0"/>
          </a:p>
        </p:txBody>
      </p:sp>
      <p:pic>
        <p:nvPicPr>
          <p:cNvPr id="17" name="Picture 16">
            <a:extLst>
              <a:ext uri="{FF2B5EF4-FFF2-40B4-BE49-F238E27FC236}">
                <a16:creationId xmlns:a16="http://schemas.microsoft.com/office/drawing/2014/main" id="{138483B8-8A53-A74A-9A93-E4EF499428F4}"/>
              </a:ext>
            </a:extLst>
          </p:cNvPr>
          <p:cNvPicPr/>
          <p:nvPr/>
        </p:nvPicPr>
        <p:blipFill rotWithShape="1">
          <a:blip r:embed="rId3"/>
          <a:srcRect l="52587" t="79515" r="19479" b="12644"/>
          <a:stretch/>
        </p:blipFill>
        <p:spPr bwMode="auto">
          <a:xfrm>
            <a:off x="4905280" y="5046064"/>
            <a:ext cx="2964572" cy="1142042"/>
          </a:xfrm>
          <a:prstGeom prst="rect">
            <a:avLst/>
          </a:prstGeom>
          <a:ln>
            <a:noFill/>
          </a:ln>
          <a:extLst>
            <a:ext uri="{53640926-AAD7-44D8-BBD7-CCE9431645EC}">
              <a14:shadowObscured xmlns:a14="http://schemas.microsoft.com/office/drawing/2010/main"/>
            </a:ext>
          </a:extLst>
        </p:spPr>
      </p:pic>
      <p:sp>
        <p:nvSpPr>
          <p:cNvPr id="18" name="TextBox 17">
            <a:extLst>
              <a:ext uri="{FF2B5EF4-FFF2-40B4-BE49-F238E27FC236}">
                <a16:creationId xmlns:a16="http://schemas.microsoft.com/office/drawing/2014/main" id="{B4ECB110-CB76-9545-B7A1-82F666FB6EA3}"/>
              </a:ext>
            </a:extLst>
          </p:cNvPr>
          <p:cNvSpPr txBox="1"/>
          <p:nvPr/>
        </p:nvSpPr>
        <p:spPr>
          <a:xfrm>
            <a:off x="5174026" y="6170414"/>
            <a:ext cx="1133644" cy="369332"/>
          </a:xfrm>
          <a:prstGeom prst="rect">
            <a:avLst/>
          </a:prstGeom>
          <a:noFill/>
        </p:spPr>
        <p:txBody>
          <a:bodyPr wrap="none" rtlCol="0">
            <a:spAutoFit/>
          </a:bodyPr>
          <a:lstStyle/>
          <a:p>
            <a:r>
              <a:rPr lang="en-US" b="1" dirty="0"/>
              <a:t>Baseline</a:t>
            </a:r>
          </a:p>
        </p:txBody>
      </p:sp>
      <p:sp>
        <p:nvSpPr>
          <p:cNvPr id="19" name="TextBox 18">
            <a:extLst>
              <a:ext uri="{FF2B5EF4-FFF2-40B4-BE49-F238E27FC236}">
                <a16:creationId xmlns:a16="http://schemas.microsoft.com/office/drawing/2014/main" id="{596FE4E9-0D53-514F-99CC-21AE1567B9CC}"/>
              </a:ext>
            </a:extLst>
          </p:cNvPr>
          <p:cNvSpPr txBox="1"/>
          <p:nvPr/>
        </p:nvSpPr>
        <p:spPr>
          <a:xfrm>
            <a:off x="6804300" y="6170414"/>
            <a:ext cx="1180836" cy="369332"/>
          </a:xfrm>
          <a:prstGeom prst="rect">
            <a:avLst/>
          </a:prstGeom>
          <a:noFill/>
        </p:spPr>
        <p:txBody>
          <a:bodyPr wrap="none" rtlCol="0">
            <a:spAutoFit/>
          </a:bodyPr>
          <a:lstStyle/>
          <a:p>
            <a:r>
              <a:rPr lang="en-US" b="1" dirty="0"/>
              <a:t>One Year</a:t>
            </a:r>
          </a:p>
        </p:txBody>
      </p:sp>
      <p:sp>
        <p:nvSpPr>
          <p:cNvPr id="2" name="TextBox 1">
            <a:extLst>
              <a:ext uri="{FF2B5EF4-FFF2-40B4-BE49-F238E27FC236}">
                <a16:creationId xmlns:a16="http://schemas.microsoft.com/office/drawing/2014/main" id="{6FA1581A-6559-4E6A-85EA-4C95FE5AB4EE}"/>
              </a:ext>
            </a:extLst>
          </p:cNvPr>
          <p:cNvSpPr txBox="1"/>
          <p:nvPr/>
        </p:nvSpPr>
        <p:spPr>
          <a:xfrm>
            <a:off x="9661161" y="571397"/>
            <a:ext cx="2394834" cy="1014899"/>
          </a:xfrm>
          <a:prstGeom prst="rect">
            <a:avLst/>
          </a:prstGeom>
          <a:solidFill>
            <a:schemeClr val="bg1"/>
          </a:solidFill>
        </p:spPr>
        <p:txBody>
          <a:bodyPr wrap="square" rtlCol="0">
            <a:spAutoFit/>
          </a:bodyPr>
          <a:lstStyle/>
          <a:p>
            <a:endParaRPr lang="en-US" dirty="0"/>
          </a:p>
        </p:txBody>
      </p:sp>
      <p:sp>
        <p:nvSpPr>
          <p:cNvPr id="9" name="Rectangle 8">
            <a:extLst>
              <a:ext uri="{FF2B5EF4-FFF2-40B4-BE49-F238E27FC236}">
                <a16:creationId xmlns:a16="http://schemas.microsoft.com/office/drawing/2014/main" id="{2766760C-8EAB-794C-8AC6-7E1D40083158}"/>
              </a:ext>
            </a:extLst>
          </p:cNvPr>
          <p:cNvSpPr>
            <a:spLocks noChangeArrowheads="1"/>
          </p:cNvSpPr>
          <p:nvPr/>
        </p:nvSpPr>
        <p:spPr bwMode="auto">
          <a:xfrm>
            <a:off x="136005" y="166185"/>
            <a:ext cx="11837437" cy="954107"/>
          </a:xfrm>
          <a:prstGeom prst="rect">
            <a:avLst/>
          </a:prstGeom>
          <a:solidFill>
            <a:schemeClr val="bg1"/>
          </a:solidFill>
          <a:ln>
            <a:solidFill>
              <a:schemeClr val="tx1"/>
            </a:solidFill>
          </a:ln>
        </p:spPr>
        <p:txBody>
          <a:bodyPr wrap="square">
            <a:spAutoFit/>
          </a:bodyPr>
          <a:lstStyle/>
          <a:p>
            <a:pPr algn="ctr"/>
            <a:r>
              <a:rPr lang="en-US" sz="2800" b="1" dirty="0">
                <a:solidFill>
                  <a:schemeClr val="bg2"/>
                </a:solidFill>
                <a:latin typeface="Arial" panose="020B0604020202020204" pitchFamily="34" charset="0"/>
                <a:cs typeface="Arial" panose="020B0604020202020204" pitchFamily="34" charset="0"/>
              </a:rPr>
              <a:t>Therapeutic Approaches to help Alzheimer's Disease and Cognitive Impairment  </a:t>
            </a:r>
          </a:p>
        </p:txBody>
      </p:sp>
      <p:sp>
        <p:nvSpPr>
          <p:cNvPr id="3" name="Left Brace 2">
            <a:extLst>
              <a:ext uri="{FF2B5EF4-FFF2-40B4-BE49-F238E27FC236}">
                <a16:creationId xmlns:a16="http://schemas.microsoft.com/office/drawing/2014/main" id="{69666D06-5A0A-6415-26D5-D06EB0EF5996}"/>
              </a:ext>
            </a:extLst>
          </p:cNvPr>
          <p:cNvSpPr/>
          <p:nvPr/>
        </p:nvSpPr>
        <p:spPr>
          <a:xfrm rot="10800000">
            <a:off x="3861466" y="5342956"/>
            <a:ext cx="586445" cy="890991"/>
          </a:xfrm>
          <a:prstGeom prst="leftBrace">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80102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89" t="14540" r="10859" b="3673"/>
          <a:stretch/>
        </p:blipFill>
        <p:spPr bwMode="auto">
          <a:xfrm>
            <a:off x="246449" y="1494834"/>
            <a:ext cx="11402122" cy="519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34D9CBA-6FBF-1F17-BEB7-9571A089E5EC}"/>
              </a:ext>
            </a:extLst>
          </p:cNvPr>
          <p:cNvSpPr/>
          <p:nvPr/>
        </p:nvSpPr>
        <p:spPr>
          <a:xfrm>
            <a:off x="8151050" y="2756366"/>
            <a:ext cx="3683356" cy="10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483" name="Rectangle 3"/>
          <p:cNvSpPr>
            <a:spLocks noChangeArrowheads="1"/>
          </p:cNvSpPr>
          <p:nvPr/>
        </p:nvSpPr>
        <p:spPr bwMode="auto">
          <a:xfrm>
            <a:off x="39673" y="6455918"/>
            <a:ext cx="510366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350"/>
              </a:spcBef>
              <a:buSzPct val="110000"/>
              <a:buFont typeface="Arial" panose="020B0604020202020204" pitchFamily="34" charset="0"/>
              <a:buChar char="▪"/>
              <a:defRPr>
                <a:solidFill>
                  <a:schemeClr val="tx1"/>
                </a:solidFill>
                <a:latin typeface="Corbel" panose="020B0503020204020204" pitchFamily="34" charset="0"/>
              </a:defRPr>
            </a:lvl1pPr>
            <a:lvl2pPr marL="742950" indent="-285750">
              <a:lnSpc>
                <a:spcPct val="90000"/>
              </a:lnSpc>
              <a:spcBef>
                <a:spcPts val="450"/>
              </a:spcBef>
              <a:buSzPct val="110000"/>
              <a:buFont typeface="Arial" panose="020B0604020202020204" pitchFamily="34" charset="0"/>
              <a:buChar char="▪"/>
              <a:defRPr sz="1500">
                <a:solidFill>
                  <a:schemeClr val="tx1"/>
                </a:solidFill>
                <a:latin typeface="Corbel" panose="020B0503020204020204" pitchFamily="34" charset="0"/>
              </a:defRPr>
            </a:lvl2pPr>
            <a:lvl3pPr marL="1143000" indent="-228600">
              <a:lnSpc>
                <a:spcPct val="90000"/>
              </a:lnSpc>
              <a:spcBef>
                <a:spcPts val="450"/>
              </a:spcBef>
              <a:buSzPct val="110000"/>
              <a:buFont typeface="Arial" panose="020B0604020202020204" pitchFamily="34" charset="0"/>
              <a:buChar char="▪"/>
              <a:defRPr sz="1300">
                <a:solidFill>
                  <a:schemeClr val="tx1"/>
                </a:solidFill>
                <a:latin typeface="Corbel" panose="020B0503020204020204" pitchFamily="34" charset="0"/>
              </a:defRPr>
            </a:lvl3pPr>
            <a:lvl4pPr marL="1600200" indent="-228600">
              <a:lnSpc>
                <a:spcPct val="90000"/>
              </a:lnSpc>
              <a:spcBef>
                <a:spcPts val="450"/>
              </a:spcBef>
              <a:buSzPct val="110000"/>
              <a:buFont typeface="Arial" panose="020B0604020202020204" pitchFamily="34" charset="0"/>
              <a:buChar char="▪"/>
              <a:defRPr sz="1200">
                <a:solidFill>
                  <a:schemeClr val="tx1"/>
                </a:solidFill>
                <a:latin typeface="Corbel" panose="020B0503020204020204" pitchFamily="34" charset="0"/>
              </a:defRPr>
            </a:lvl4pPr>
            <a:lvl5pPr marL="2057400" indent="-228600">
              <a:lnSpc>
                <a:spcPct val="90000"/>
              </a:lnSpc>
              <a:spcBef>
                <a:spcPts val="450"/>
              </a:spcBef>
              <a:buSzPct val="110000"/>
              <a:buFont typeface="Arial" panose="020B0604020202020204" pitchFamily="34" charset="0"/>
              <a:buChar char="▪"/>
              <a:defRPr sz="1200">
                <a:solidFill>
                  <a:schemeClr val="tx1"/>
                </a:solidFill>
                <a:latin typeface="Corbel" panose="020B0503020204020204" pitchFamily="34" charset="0"/>
              </a:defRPr>
            </a:lvl5pPr>
            <a:lvl6pPr marL="2514600" indent="-228600" eaLnBrk="0" fontAlgn="base" hangingPunct="0">
              <a:lnSpc>
                <a:spcPct val="90000"/>
              </a:lnSpc>
              <a:spcBef>
                <a:spcPts val="450"/>
              </a:spcBef>
              <a:spcAft>
                <a:spcPct val="0"/>
              </a:spcAft>
              <a:buSzPct val="110000"/>
              <a:buFont typeface="Arial" panose="020B0604020202020204" pitchFamily="34" charset="0"/>
              <a:buChar char="▪"/>
              <a:defRPr sz="1200">
                <a:solidFill>
                  <a:schemeClr val="tx1"/>
                </a:solidFill>
                <a:latin typeface="Corbel" panose="020B0503020204020204" pitchFamily="34" charset="0"/>
              </a:defRPr>
            </a:lvl6pPr>
            <a:lvl7pPr marL="2971800" indent="-228600" eaLnBrk="0" fontAlgn="base" hangingPunct="0">
              <a:lnSpc>
                <a:spcPct val="90000"/>
              </a:lnSpc>
              <a:spcBef>
                <a:spcPts val="450"/>
              </a:spcBef>
              <a:spcAft>
                <a:spcPct val="0"/>
              </a:spcAft>
              <a:buSzPct val="110000"/>
              <a:buFont typeface="Arial" panose="020B0604020202020204" pitchFamily="34" charset="0"/>
              <a:buChar char="▪"/>
              <a:defRPr sz="1200">
                <a:solidFill>
                  <a:schemeClr val="tx1"/>
                </a:solidFill>
                <a:latin typeface="Corbel" panose="020B0503020204020204" pitchFamily="34" charset="0"/>
              </a:defRPr>
            </a:lvl7pPr>
            <a:lvl8pPr marL="3429000" indent="-228600" eaLnBrk="0" fontAlgn="base" hangingPunct="0">
              <a:lnSpc>
                <a:spcPct val="90000"/>
              </a:lnSpc>
              <a:spcBef>
                <a:spcPts val="450"/>
              </a:spcBef>
              <a:spcAft>
                <a:spcPct val="0"/>
              </a:spcAft>
              <a:buSzPct val="110000"/>
              <a:buFont typeface="Arial" panose="020B0604020202020204" pitchFamily="34" charset="0"/>
              <a:buChar char="▪"/>
              <a:defRPr sz="1200">
                <a:solidFill>
                  <a:schemeClr val="tx1"/>
                </a:solidFill>
                <a:latin typeface="Corbel" panose="020B0503020204020204" pitchFamily="34" charset="0"/>
              </a:defRPr>
            </a:lvl8pPr>
            <a:lvl9pPr marL="3886200" indent="-228600" eaLnBrk="0" fontAlgn="base" hangingPunct="0">
              <a:lnSpc>
                <a:spcPct val="90000"/>
              </a:lnSpc>
              <a:spcBef>
                <a:spcPts val="450"/>
              </a:spcBef>
              <a:spcAft>
                <a:spcPct val="0"/>
              </a:spcAft>
              <a:buSzPct val="110000"/>
              <a:buFont typeface="Arial" panose="020B0604020202020204" pitchFamily="34" charset="0"/>
              <a:buChar char="▪"/>
              <a:defRPr sz="1200">
                <a:solidFill>
                  <a:schemeClr val="tx1"/>
                </a:solidFill>
                <a:latin typeface="Corbel" panose="020B05030202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 Carter &amp; Jancar, 1983, Janicki, Dalton, Henderson &amp; Davidson, 1999</a:t>
            </a:r>
          </a:p>
        </p:txBody>
      </p:sp>
      <p:pic>
        <p:nvPicPr>
          <p:cNvPr id="20485" name="Picture 12" descr="Holocaust Memorial Day: 200,000 lives remembered - Enable Magazine: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1025" y="3392247"/>
            <a:ext cx="1231426"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itle 1"/>
          <p:cNvSpPr>
            <a:spLocks noGrp="1"/>
          </p:cNvSpPr>
          <p:nvPr>
            <p:ph type="title"/>
          </p:nvPr>
        </p:nvSpPr>
        <p:spPr>
          <a:xfrm>
            <a:off x="2072833" y="132702"/>
            <a:ext cx="8046334" cy="762962"/>
          </a:xfrm>
          <a:solidFill>
            <a:schemeClr val="bg1"/>
          </a:solidFill>
          <a:ln w="34925">
            <a:solidFill>
              <a:schemeClr val="tx1"/>
            </a:solidFill>
          </a:ln>
        </p:spPr>
        <p:txBody>
          <a:bodyPr>
            <a:normAutofit/>
          </a:bodyPr>
          <a:lstStyle/>
          <a:p>
            <a:pPr algn="ctr"/>
            <a:r>
              <a:rPr lang="en-US" altLang="en-US" sz="3600" b="1" dirty="0"/>
              <a:t>United States Life Expectancy</a:t>
            </a:r>
          </a:p>
        </p:txBody>
      </p:sp>
      <p:pic>
        <p:nvPicPr>
          <p:cNvPr id="20487" name="Picture 13" descr="http://www.american-historama.org/images/eugenic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6245" y="4188282"/>
            <a:ext cx="1392446" cy="10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17" descr="http://media.specialolympics.org/soi/files/spread-the-word/2011/graphics/STW-Un-Dated-Dar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04748" y="4710639"/>
            <a:ext cx="14351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9" descr="http://d3nvjzy0yxc2qv.cloudfront.net/bucket/pictures/willowbrookpagetitle.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3379" t="4099"/>
          <a:stretch/>
        </p:blipFill>
        <p:spPr bwMode="auto">
          <a:xfrm>
            <a:off x="5967452" y="2992354"/>
            <a:ext cx="1532618" cy="54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83F0BC42-200A-4A3A-ABC8-A781F2C899B6}"/>
              </a:ext>
            </a:extLst>
          </p:cNvPr>
          <p:cNvPicPr>
            <a:picLocks noChangeAspect="1"/>
          </p:cNvPicPr>
          <p:nvPr/>
        </p:nvPicPr>
        <p:blipFill>
          <a:blip r:embed="rId8"/>
          <a:stretch>
            <a:fillRect/>
          </a:stretch>
        </p:blipFill>
        <p:spPr>
          <a:xfrm>
            <a:off x="6244492" y="3898620"/>
            <a:ext cx="1227898" cy="593929"/>
          </a:xfrm>
          <a:prstGeom prst="rect">
            <a:avLst/>
          </a:prstGeom>
          <a:ln w="15875">
            <a:solidFill>
              <a:schemeClr val="tx1"/>
            </a:solidFill>
          </a:ln>
        </p:spPr>
      </p:pic>
      <p:pic>
        <p:nvPicPr>
          <p:cNvPr id="8196" name="Picture 4" descr="Image result for special olympics logo">
            <a:extLst>
              <a:ext uri="{FF2B5EF4-FFF2-40B4-BE49-F238E27FC236}">
                <a16:creationId xmlns:a16="http://schemas.microsoft.com/office/drawing/2014/main" id="{8B8D78B2-C7DD-4E5F-9991-E7E7DB7B4E0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15734"/>
          <a:stretch/>
        </p:blipFill>
        <p:spPr bwMode="auto">
          <a:xfrm>
            <a:off x="4925716" y="2058831"/>
            <a:ext cx="1182709" cy="664406"/>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11" descr="http://www.specialolympics.org.nz/getattachment/About-Us/Our-mission,-vision-and-history/history.jpg.aspx"/>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36488" y="1546217"/>
            <a:ext cx="1077913"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6" descr="Image result for ada logo disability">
            <a:extLst>
              <a:ext uri="{FF2B5EF4-FFF2-40B4-BE49-F238E27FC236}">
                <a16:creationId xmlns:a16="http://schemas.microsoft.com/office/drawing/2014/main" id="{4C26CA86-AFA4-4629-92A7-08AAFBEB5A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21075" y="1329977"/>
            <a:ext cx="1209677" cy="80645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8200" name="Picture 8" descr="Image result for National Association for Retarded Children">
            <a:extLst>
              <a:ext uri="{FF2B5EF4-FFF2-40B4-BE49-F238E27FC236}">
                <a16:creationId xmlns:a16="http://schemas.microsoft.com/office/drawing/2014/main" id="{5CE66D66-E12C-44B0-9197-FE83CEDBBB7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19612" y="3614360"/>
            <a:ext cx="1227898" cy="16173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e United Nations Convention on the Rights of Persons with Disabilities ( CRPD) – When The Fog Lifts">
            <a:extLst>
              <a:ext uri="{FF2B5EF4-FFF2-40B4-BE49-F238E27FC236}">
                <a16:creationId xmlns:a16="http://schemas.microsoft.com/office/drawing/2014/main" id="{68C025A7-4053-7E1B-B171-7D43A847E63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68604" y="2022121"/>
            <a:ext cx="2118454" cy="9105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losing the Gap | NICHD - Eunice Kennedy Shriver National Institute of  Child Health and Human Development">
            <a:extLst>
              <a:ext uri="{FF2B5EF4-FFF2-40B4-BE49-F238E27FC236}">
                <a16:creationId xmlns:a16="http://schemas.microsoft.com/office/drawing/2014/main" id="{5CB54B58-C4BC-5BC2-0FD3-E5E86D8F1E3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60723" y="992909"/>
            <a:ext cx="1109120" cy="13719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A086D2-44C8-3514-C188-26F3284B66C2}"/>
              </a:ext>
            </a:extLst>
          </p:cNvPr>
          <p:cNvSpPr txBox="1"/>
          <p:nvPr/>
        </p:nvSpPr>
        <p:spPr>
          <a:xfrm>
            <a:off x="7547828" y="6161134"/>
            <a:ext cx="4162464" cy="584775"/>
          </a:xfrm>
          <a:prstGeom prst="rect">
            <a:avLst/>
          </a:prstGeom>
          <a:noFill/>
          <a:ln>
            <a:solidFill>
              <a:schemeClr val="accent1">
                <a:shade val="15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Approximately 6.5 million people in the United States have an intellectual disability (ID). 2019</a:t>
            </a:r>
          </a:p>
        </p:txBody>
      </p:sp>
      <p:sp>
        <p:nvSpPr>
          <p:cNvPr id="6" name="Rectangle 5">
            <a:extLst>
              <a:ext uri="{FF2B5EF4-FFF2-40B4-BE49-F238E27FC236}">
                <a16:creationId xmlns:a16="http://schemas.microsoft.com/office/drawing/2014/main" id="{2A4E7818-3D75-7550-C58B-DF860C4ECB98}"/>
              </a:ext>
            </a:extLst>
          </p:cNvPr>
          <p:cNvSpPr/>
          <p:nvPr/>
        </p:nvSpPr>
        <p:spPr>
          <a:xfrm>
            <a:off x="8004748" y="3687552"/>
            <a:ext cx="3162924" cy="4217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2">
            <a:extLst>
              <a:ext uri="{FF2B5EF4-FFF2-40B4-BE49-F238E27FC236}">
                <a16:creationId xmlns:a16="http://schemas.microsoft.com/office/drawing/2014/main" id="{ABFF8279-9432-8338-C18C-0D3D18769B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280" t="35164" r="10860" b="45425"/>
          <a:stretch/>
        </p:blipFill>
        <p:spPr bwMode="auto">
          <a:xfrm>
            <a:off x="9209514" y="1057736"/>
            <a:ext cx="2521619" cy="843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5DD46D30-CE7C-1264-F1EC-4328C0A6C02A}"/>
              </a:ext>
            </a:extLst>
          </p:cNvPr>
          <p:cNvPicPr>
            <a:picLocks noChangeAspect="1"/>
          </p:cNvPicPr>
          <p:nvPr/>
        </p:nvPicPr>
        <p:blipFill>
          <a:blip r:embed="rId15"/>
          <a:stretch>
            <a:fillRect/>
          </a:stretch>
        </p:blipFill>
        <p:spPr>
          <a:xfrm>
            <a:off x="8171658" y="2959235"/>
            <a:ext cx="812416" cy="812416"/>
          </a:xfrm>
          <a:prstGeom prst="rect">
            <a:avLst/>
          </a:prstGeom>
        </p:spPr>
      </p:pic>
      <p:pic>
        <p:nvPicPr>
          <p:cNvPr id="10" name="Picture 9">
            <a:extLst>
              <a:ext uri="{FF2B5EF4-FFF2-40B4-BE49-F238E27FC236}">
                <a16:creationId xmlns:a16="http://schemas.microsoft.com/office/drawing/2014/main" id="{0EF0F114-79D7-5B33-AC5D-205E0AB3BB95}"/>
              </a:ext>
            </a:extLst>
          </p:cNvPr>
          <p:cNvPicPr>
            <a:picLocks noChangeAspect="1"/>
          </p:cNvPicPr>
          <p:nvPr/>
        </p:nvPicPr>
        <p:blipFill rotWithShape="1">
          <a:blip r:embed="rId16"/>
          <a:srcRect l="45799" t="51152" r="48047" b="38408"/>
          <a:stretch/>
        </p:blipFill>
        <p:spPr>
          <a:xfrm>
            <a:off x="3672479" y="2211753"/>
            <a:ext cx="966788" cy="922534"/>
          </a:xfrm>
          <a:prstGeom prst="rect">
            <a:avLst/>
          </a:prstGeom>
        </p:spPr>
      </p:pic>
      <p:pic>
        <p:nvPicPr>
          <p:cNvPr id="11" name="Picture 10">
            <a:extLst>
              <a:ext uri="{FF2B5EF4-FFF2-40B4-BE49-F238E27FC236}">
                <a16:creationId xmlns:a16="http://schemas.microsoft.com/office/drawing/2014/main" id="{E0E1EFAF-CC6D-84D5-7D86-1E5C004671A8}"/>
              </a:ext>
            </a:extLst>
          </p:cNvPr>
          <p:cNvPicPr>
            <a:picLocks noChangeAspect="1"/>
          </p:cNvPicPr>
          <p:nvPr/>
        </p:nvPicPr>
        <p:blipFill>
          <a:blip r:embed="rId17"/>
          <a:stretch>
            <a:fillRect/>
          </a:stretch>
        </p:blipFill>
        <p:spPr>
          <a:xfrm>
            <a:off x="9302611" y="3097491"/>
            <a:ext cx="868464" cy="549245"/>
          </a:xfrm>
          <a:prstGeom prst="rect">
            <a:avLst/>
          </a:prstGeom>
        </p:spPr>
      </p:pic>
      <p:pic>
        <p:nvPicPr>
          <p:cNvPr id="7" name="Picture 6">
            <a:extLst>
              <a:ext uri="{FF2B5EF4-FFF2-40B4-BE49-F238E27FC236}">
                <a16:creationId xmlns:a16="http://schemas.microsoft.com/office/drawing/2014/main" id="{49CB92E3-C328-2A78-4B40-C8F689289BB9}"/>
              </a:ext>
            </a:extLst>
          </p:cNvPr>
          <p:cNvPicPr>
            <a:picLocks noChangeAspect="1"/>
          </p:cNvPicPr>
          <p:nvPr/>
        </p:nvPicPr>
        <p:blipFill>
          <a:blip r:embed="rId18"/>
          <a:srcRect t="35949" b="32395"/>
          <a:stretch/>
        </p:blipFill>
        <p:spPr>
          <a:xfrm>
            <a:off x="9432846" y="5363166"/>
            <a:ext cx="2246586" cy="711193"/>
          </a:xfrm>
          <a:prstGeom prst="rect">
            <a:avLst/>
          </a:prstGeom>
        </p:spPr>
      </p:pic>
    </p:spTree>
    <p:extLst>
      <p:ext uri="{BB962C8B-B14F-4D97-AF65-F5344CB8AC3E}">
        <p14:creationId xmlns:p14="http://schemas.microsoft.com/office/powerpoint/2010/main" val="1662857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2F714-B21D-447E-8A86-30DB474CFCBB}"/>
              </a:ext>
            </a:extLst>
          </p:cNvPr>
          <p:cNvSpPr>
            <a:spLocks noGrp="1"/>
          </p:cNvSpPr>
          <p:nvPr>
            <p:ph type="title"/>
          </p:nvPr>
        </p:nvSpPr>
        <p:spPr>
          <a:xfrm>
            <a:off x="5703757" y="434716"/>
            <a:ext cx="5589768" cy="1718225"/>
          </a:xfrm>
        </p:spPr>
        <p:txBody>
          <a:bodyPr>
            <a:normAutofit/>
          </a:bodyPr>
          <a:lstStyle/>
          <a:p>
            <a:pPr algn="ctr"/>
            <a:r>
              <a:rPr lang="en-US" sz="3600" b="1" dirty="0"/>
              <a:t>Amyloid-Imaging Related Abnormalities (ARIA)</a:t>
            </a:r>
          </a:p>
        </p:txBody>
      </p:sp>
      <p:pic>
        <p:nvPicPr>
          <p:cNvPr id="1026" name="Picture 2" descr="Similarities between immunotherapy-induced ARIA and spontaneous... |  Download Scientific Diagram">
            <a:extLst>
              <a:ext uri="{FF2B5EF4-FFF2-40B4-BE49-F238E27FC236}">
                <a16:creationId xmlns:a16="http://schemas.microsoft.com/office/drawing/2014/main" id="{09B9B9C3-7798-4B5E-916C-696A5F556E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55" t="1753" r="16315" b="2312"/>
          <a:stretch/>
        </p:blipFill>
        <p:spPr bwMode="auto">
          <a:xfrm>
            <a:off x="1418440" y="434716"/>
            <a:ext cx="3927424" cy="6153462"/>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16908E21-ECE0-455E-9A73-C22A9B3BC715}"/>
              </a:ext>
            </a:extLst>
          </p:cNvPr>
          <p:cNvSpPr>
            <a:spLocks noGrp="1"/>
          </p:cNvSpPr>
          <p:nvPr>
            <p:ph idx="1"/>
          </p:nvPr>
        </p:nvSpPr>
        <p:spPr>
          <a:xfrm>
            <a:off x="5703757" y="2538919"/>
            <a:ext cx="5744532" cy="3596880"/>
          </a:xfrm>
        </p:spPr>
        <p:txBody>
          <a:bodyPr>
            <a:normAutofit fontScale="92500" lnSpcReduction="10000"/>
          </a:bodyPr>
          <a:lstStyle/>
          <a:p>
            <a:r>
              <a:rPr lang="en-US" dirty="0"/>
              <a:t>ARIA-Edema  (ARIA-E): vasogenic edema or sulcal effusion</a:t>
            </a:r>
          </a:p>
          <a:p>
            <a:r>
              <a:rPr lang="en-US" dirty="0"/>
              <a:t>ARAI-Hemorrhage (ARIA-H): brain microhemorrhages or localized superficial siderosis</a:t>
            </a:r>
          </a:p>
          <a:p>
            <a:r>
              <a:rPr lang="en-US" dirty="0"/>
              <a:t>May result from increased cerebrovascular permeability as a consequence of antibody binding to deposited amyloid-beta</a:t>
            </a:r>
          </a:p>
        </p:txBody>
      </p:sp>
    </p:spTree>
    <p:extLst>
      <p:ext uri="{BB962C8B-B14F-4D97-AF65-F5344CB8AC3E}">
        <p14:creationId xmlns:p14="http://schemas.microsoft.com/office/powerpoint/2010/main" val="1468798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A2CB4-EB98-4D44-ADB0-BB818648216E}"/>
              </a:ext>
            </a:extLst>
          </p:cNvPr>
          <p:cNvSpPr>
            <a:spLocks noGrp="1"/>
          </p:cNvSpPr>
          <p:nvPr>
            <p:ph type="title"/>
          </p:nvPr>
        </p:nvSpPr>
        <p:spPr>
          <a:xfrm>
            <a:off x="838200" y="640686"/>
            <a:ext cx="10515600" cy="1325563"/>
          </a:xfrm>
        </p:spPr>
        <p:txBody>
          <a:bodyPr>
            <a:noAutofit/>
          </a:bodyPr>
          <a:lstStyle/>
          <a:p>
            <a:r>
              <a:rPr lang="en-US" sz="2400" b="1" dirty="0">
                <a:solidFill>
                  <a:schemeClr val="tx1"/>
                </a:solidFill>
                <a:latin typeface="Arial" panose="020B0604020202020204" pitchFamily="34" charset="0"/>
                <a:cs typeface="Arial" panose="020B0604020202020204" pitchFamily="34" charset="0"/>
              </a:rPr>
              <a:t>Lots of beta-amyloid on blood vessels in the brains of people with Down syndrome when they get older – and this may be more extensive than in people with Alzheimer disease without Down syndrome</a:t>
            </a:r>
          </a:p>
        </p:txBody>
      </p:sp>
      <p:pic>
        <p:nvPicPr>
          <p:cNvPr id="4" name="Content Placeholder 3">
            <a:extLst>
              <a:ext uri="{FF2B5EF4-FFF2-40B4-BE49-F238E27FC236}">
                <a16:creationId xmlns:a16="http://schemas.microsoft.com/office/drawing/2014/main" id="{14384C2F-87EF-4EEB-A606-2C34FBA5EBDE}"/>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568" t="2518" r="49940" b="50000"/>
          <a:stretch/>
        </p:blipFill>
        <p:spPr>
          <a:xfrm>
            <a:off x="524432" y="2329320"/>
            <a:ext cx="3275980" cy="2351114"/>
          </a:xfrm>
          <a:prstGeom prst="rect">
            <a:avLst/>
          </a:prstGeom>
          <a:noFill/>
          <a:ln>
            <a:noFill/>
          </a:ln>
          <a:effectLst>
            <a:outerShdw blurRad="50800" dist="38100" dir="8100000" algn="tr" rotWithShape="0">
              <a:prstClr val="black">
                <a:alpha val="40000"/>
              </a:prstClr>
            </a:outerShdw>
          </a:effectLst>
        </p:spPr>
      </p:pic>
      <p:pic>
        <p:nvPicPr>
          <p:cNvPr id="1026" name="Picture 2" descr="Amyloid-related imaging abnormalities - Wikipedia">
            <a:extLst>
              <a:ext uri="{FF2B5EF4-FFF2-40B4-BE49-F238E27FC236}">
                <a16:creationId xmlns:a16="http://schemas.microsoft.com/office/drawing/2014/main" id="{F04FE350-8AF6-4187-931E-0B79C1D98D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9053"/>
          <a:stretch/>
        </p:blipFill>
        <p:spPr bwMode="auto">
          <a:xfrm>
            <a:off x="8462383" y="2709336"/>
            <a:ext cx="2891417" cy="3783539"/>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D4EB5F45-196B-43EC-86C6-1642B9825D90}"/>
              </a:ext>
            </a:extLst>
          </p:cNvPr>
          <p:cNvSpPr/>
          <p:nvPr/>
        </p:nvSpPr>
        <p:spPr>
          <a:xfrm>
            <a:off x="6226996" y="5607967"/>
            <a:ext cx="2199715" cy="3526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8414D48-8365-4B78-966B-CA048C286A79}"/>
              </a:ext>
            </a:extLst>
          </p:cNvPr>
          <p:cNvSpPr txBox="1"/>
          <p:nvPr/>
        </p:nvSpPr>
        <p:spPr>
          <a:xfrm>
            <a:off x="6226996" y="4291587"/>
            <a:ext cx="1977390" cy="147732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What is the safety profile of </a:t>
            </a:r>
            <a:r>
              <a:rPr lang="en-US" dirty="0" err="1">
                <a:latin typeface="Arial" panose="020B0604020202020204" pitchFamily="34" charset="0"/>
                <a:cs typeface="Arial" panose="020B0604020202020204" pitchFamily="34" charset="0"/>
              </a:rPr>
              <a:t>antiamyloids</a:t>
            </a:r>
            <a:r>
              <a:rPr lang="en-US" dirty="0">
                <a:latin typeface="Arial" panose="020B0604020202020204" pitchFamily="34" charset="0"/>
                <a:cs typeface="Arial" panose="020B0604020202020204" pitchFamily="34" charset="0"/>
              </a:rPr>
              <a:t> in people with Down syndrome</a:t>
            </a:r>
            <a:r>
              <a:rPr lang="en-US" dirty="0"/>
              <a:t>?</a:t>
            </a:r>
          </a:p>
        </p:txBody>
      </p:sp>
      <p:pic>
        <p:nvPicPr>
          <p:cNvPr id="8" name="Picture 7">
            <a:extLst>
              <a:ext uri="{FF2B5EF4-FFF2-40B4-BE49-F238E27FC236}">
                <a16:creationId xmlns:a16="http://schemas.microsoft.com/office/drawing/2014/main" id="{5FA2D0BC-6DB7-4979-A6AB-4266AF989C30}"/>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186493" y="4925366"/>
            <a:ext cx="3909507" cy="1717814"/>
          </a:xfrm>
          <a:prstGeom prst="rect">
            <a:avLst/>
          </a:prstGeom>
          <a:noFill/>
          <a:ln>
            <a:noFill/>
          </a:ln>
          <a:effectLst>
            <a:outerShdw blurRad="50800" dist="38100" dir="8100000" algn="tr" rotWithShape="0">
              <a:prstClr val="black">
                <a:alpha val="40000"/>
              </a:prstClr>
            </a:outerShdw>
          </a:effectLst>
        </p:spPr>
      </p:pic>
      <p:sp>
        <p:nvSpPr>
          <p:cNvPr id="9" name="Arrow: Curved Right 8">
            <a:extLst>
              <a:ext uri="{FF2B5EF4-FFF2-40B4-BE49-F238E27FC236}">
                <a16:creationId xmlns:a16="http://schemas.microsoft.com/office/drawing/2014/main" id="{36A7DA65-3ACF-4C94-B842-CBA61A1F13FF}"/>
              </a:ext>
            </a:extLst>
          </p:cNvPr>
          <p:cNvSpPr/>
          <p:nvPr/>
        </p:nvSpPr>
        <p:spPr>
          <a:xfrm>
            <a:off x="988695" y="4932045"/>
            <a:ext cx="754380" cy="156083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1F3CF0DF-DCAF-4C55-8C21-5EBD3782DE90}"/>
              </a:ext>
            </a:extLst>
          </p:cNvPr>
          <p:cNvSpPr txBox="1"/>
          <p:nvPr/>
        </p:nvSpPr>
        <p:spPr>
          <a:xfrm>
            <a:off x="4323425" y="2920753"/>
            <a:ext cx="3391270" cy="1200329"/>
          </a:xfrm>
          <a:prstGeom prst="rect">
            <a:avLst/>
          </a:prstGeom>
          <a:solidFill>
            <a:srgbClr val="FFC000"/>
          </a:solidFill>
          <a:ln w="28575">
            <a:solidFill>
              <a:schemeClr val="tx1"/>
            </a:solidFill>
          </a:ln>
        </p:spPr>
        <p:txBody>
          <a:bodyPr wrap="square" rtlCol="0">
            <a:spAutoFit/>
          </a:bodyPr>
          <a:lstStyle/>
          <a:p>
            <a:r>
              <a:rPr lang="en-US" b="1" dirty="0">
                <a:latin typeface="Arial" panose="020B0604020202020204" pitchFamily="34" charset="0"/>
                <a:cs typeface="Arial" panose="020B0604020202020204" pitchFamily="34" charset="0"/>
              </a:rPr>
              <a:t>Clinical trials in adults with Down syndrome with antiamyloid therapeutics  are needed to establish safety</a:t>
            </a:r>
            <a:r>
              <a:rPr lang="en-US" b="1" dirty="0"/>
              <a:t>.</a:t>
            </a:r>
          </a:p>
        </p:txBody>
      </p:sp>
    </p:spTree>
    <p:extLst>
      <p:ext uri="{BB962C8B-B14F-4D97-AF65-F5344CB8AC3E}">
        <p14:creationId xmlns:p14="http://schemas.microsoft.com/office/powerpoint/2010/main" val="58369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C8E00-A76D-2E61-57B2-A68544BC0D8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82397AE-F379-EAD8-BB2B-9F9AC191009A}"/>
              </a:ext>
            </a:extLst>
          </p:cNvPr>
          <p:cNvSpPr>
            <a:spLocks noGrp="1"/>
          </p:cNvSpPr>
          <p:nvPr>
            <p:ph sz="quarter" idx="12"/>
          </p:nvPr>
        </p:nvSpPr>
        <p:spPr/>
        <p:txBody>
          <a:bodyPr/>
          <a:lstStyle/>
          <a:p>
            <a:endParaRPr lang="en-US" dirty="0"/>
          </a:p>
        </p:txBody>
      </p:sp>
      <p:pic>
        <p:nvPicPr>
          <p:cNvPr id="6" name="Picture 5">
            <a:extLst>
              <a:ext uri="{FF2B5EF4-FFF2-40B4-BE49-F238E27FC236}">
                <a16:creationId xmlns:a16="http://schemas.microsoft.com/office/drawing/2014/main" id="{CB5D7719-B4E5-EA85-068F-1BC8B564D14C}"/>
              </a:ext>
            </a:extLst>
          </p:cNvPr>
          <p:cNvPicPr>
            <a:picLocks noChangeAspect="1"/>
          </p:cNvPicPr>
          <p:nvPr/>
        </p:nvPicPr>
        <p:blipFill rotWithShape="1">
          <a:blip r:embed="rId2"/>
          <a:srcRect l="1660" t="14973" r="37910" b="54972"/>
          <a:stretch/>
        </p:blipFill>
        <p:spPr>
          <a:xfrm>
            <a:off x="226417" y="42520"/>
            <a:ext cx="6162044" cy="1723868"/>
          </a:xfrm>
          <a:prstGeom prst="rect">
            <a:avLst/>
          </a:prstGeom>
        </p:spPr>
      </p:pic>
      <p:pic>
        <p:nvPicPr>
          <p:cNvPr id="8" name="Picture 7">
            <a:extLst>
              <a:ext uri="{FF2B5EF4-FFF2-40B4-BE49-F238E27FC236}">
                <a16:creationId xmlns:a16="http://schemas.microsoft.com/office/drawing/2014/main" id="{A933E3C3-61C7-6F34-04FE-8A8AA8462EAB}"/>
              </a:ext>
            </a:extLst>
          </p:cNvPr>
          <p:cNvPicPr>
            <a:picLocks noChangeAspect="1"/>
          </p:cNvPicPr>
          <p:nvPr/>
        </p:nvPicPr>
        <p:blipFill rotWithShape="1">
          <a:blip r:embed="rId3"/>
          <a:srcRect l="19611" t="19563" r="23893" b="13333"/>
          <a:stretch/>
        </p:blipFill>
        <p:spPr>
          <a:xfrm>
            <a:off x="543380" y="1921204"/>
            <a:ext cx="5698851" cy="3807503"/>
          </a:xfrm>
          <a:prstGeom prst="rect">
            <a:avLst/>
          </a:prstGeom>
        </p:spPr>
      </p:pic>
      <p:sp>
        <p:nvSpPr>
          <p:cNvPr id="10" name="TextBox 9">
            <a:extLst>
              <a:ext uri="{FF2B5EF4-FFF2-40B4-BE49-F238E27FC236}">
                <a16:creationId xmlns:a16="http://schemas.microsoft.com/office/drawing/2014/main" id="{F92B9375-F263-CB16-5D60-12B6C71FD1B0}"/>
              </a:ext>
            </a:extLst>
          </p:cNvPr>
          <p:cNvSpPr txBox="1"/>
          <p:nvPr/>
        </p:nvSpPr>
        <p:spPr>
          <a:xfrm>
            <a:off x="35746" y="5944304"/>
            <a:ext cx="6282754" cy="830997"/>
          </a:xfrm>
          <a:prstGeom prst="rect">
            <a:avLst/>
          </a:prstGeom>
          <a:noFill/>
        </p:spPr>
        <p:txBody>
          <a:bodyPr wrap="square">
            <a:spAutoFit/>
          </a:bodyPr>
          <a:lstStyle/>
          <a:p>
            <a:r>
              <a:rPr lang="en-US" sz="1600" dirty="0"/>
              <a:t>https://www.reuters.com/business/healthcare-pharmaceuticals/down-syndrome-families-fight-access-alzheimers-trials-treatments-2023-10-10/</a:t>
            </a:r>
          </a:p>
        </p:txBody>
      </p:sp>
      <p:pic>
        <p:nvPicPr>
          <p:cNvPr id="12" name="Picture 11">
            <a:extLst>
              <a:ext uri="{FF2B5EF4-FFF2-40B4-BE49-F238E27FC236}">
                <a16:creationId xmlns:a16="http://schemas.microsoft.com/office/drawing/2014/main" id="{9B7D12E2-7094-6067-0B37-DCAFBDB2FECC}"/>
              </a:ext>
            </a:extLst>
          </p:cNvPr>
          <p:cNvPicPr>
            <a:picLocks noChangeAspect="1"/>
          </p:cNvPicPr>
          <p:nvPr/>
        </p:nvPicPr>
        <p:blipFill rotWithShape="1">
          <a:blip r:embed="rId4"/>
          <a:srcRect l="25020" t="28786" r="31824" b="17377"/>
          <a:stretch/>
        </p:blipFill>
        <p:spPr>
          <a:xfrm>
            <a:off x="6834315" y="162551"/>
            <a:ext cx="3117563" cy="2187663"/>
          </a:xfrm>
          <a:prstGeom prst="rect">
            <a:avLst/>
          </a:prstGeom>
        </p:spPr>
      </p:pic>
      <p:pic>
        <p:nvPicPr>
          <p:cNvPr id="13" name="Picture 12">
            <a:extLst>
              <a:ext uri="{FF2B5EF4-FFF2-40B4-BE49-F238E27FC236}">
                <a16:creationId xmlns:a16="http://schemas.microsoft.com/office/drawing/2014/main" id="{C122EE1D-6E32-6A23-4ACB-5290633366E2}"/>
              </a:ext>
            </a:extLst>
          </p:cNvPr>
          <p:cNvPicPr>
            <a:picLocks noChangeAspect="1"/>
          </p:cNvPicPr>
          <p:nvPr/>
        </p:nvPicPr>
        <p:blipFill>
          <a:blip r:embed="rId5"/>
          <a:stretch>
            <a:fillRect/>
          </a:stretch>
        </p:blipFill>
        <p:spPr>
          <a:xfrm>
            <a:off x="10196833" y="1164973"/>
            <a:ext cx="1575140" cy="722464"/>
          </a:xfrm>
          <a:prstGeom prst="rect">
            <a:avLst/>
          </a:prstGeom>
        </p:spPr>
      </p:pic>
      <p:pic>
        <p:nvPicPr>
          <p:cNvPr id="15" name="Picture 14">
            <a:extLst>
              <a:ext uri="{FF2B5EF4-FFF2-40B4-BE49-F238E27FC236}">
                <a16:creationId xmlns:a16="http://schemas.microsoft.com/office/drawing/2014/main" id="{7B844D16-7BAC-FF4A-0B4C-8583CEDDBB1A}"/>
              </a:ext>
            </a:extLst>
          </p:cNvPr>
          <p:cNvPicPr>
            <a:picLocks noChangeAspect="1"/>
          </p:cNvPicPr>
          <p:nvPr/>
        </p:nvPicPr>
        <p:blipFill rotWithShape="1">
          <a:blip r:embed="rId6"/>
          <a:srcRect l="24775" t="9399" r="28627" b="17815"/>
          <a:stretch/>
        </p:blipFill>
        <p:spPr>
          <a:xfrm>
            <a:off x="6834315" y="2503224"/>
            <a:ext cx="3770453" cy="3312826"/>
          </a:xfrm>
          <a:prstGeom prst="rect">
            <a:avLst/>
          </a:prstGeom>
        </p:spPr>
      </p:pic>
      <p:sp>
        <p:nvSpPr>
          <p:cNvPr id="17" name="TextBox 16">
            <a:extLst>
              <a:ext uri="{FF2B5EF4-FFF2-40B4-BE49-F238E27FC236}">
                <a16:creationId xmlns:a16="http://schemas.microsoft.com/office/drawing/2014/main" id="{6ACE9133-081C-A05B-A15B-440B870E31DC}"/>
              </a:ext>
            </a:extLst>
          </p:cNvPr>
          <p:cNvSpPr txBox="1"/>
          <p:nvPr/>
        </p:nvSpPr>
        <p:spPr>
          <a:xfrm>
            <a:off x="6668749" y="6045808"/>
            <a:ext cx="5173481" cy="830997"/>
          </a:xfrm>
          <a:prstGeom prst="rect">
            <a:avLst/>
          </a:prstGeom>
          <a:noFill/>
        </p:spPr>
        <p:txBody>
          <a:bodyPr wrap="square">
            <a:spAutoFit/>
          </a:bodyPr>
          <a:lstStyle/>
          <a:p>
            <a:r>
              <a:rPr lang="en-US" sz="1600" dirty="0"/>
              <a:t>https://helenjournal.org/september-2023/equitable-access-to-alzheimers-disease-therapeutics-for-adults-with-down-syndrome</a:t>
            </a:r>
          </a:p>
        </p:txBody>
      </p:sp>
    </p:spTree>
    <p:extLst>
      <p:ext uri="{BB962C8B-B14F-4D97-AF65-F5344CB8AC3E}">
        <p14:creationId xmlns:p14="http://schemas.microsoft.com/office/powerpoint/2010/main" val="11313583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4">
            <a:extLst>
              <a:ext uri="{FF2B5EF4-FFF2-40B4-BE49-F238E27FC236}">
                <a16:creationId xmlns:a16="http://schemas.microsoft.com/office/drawing/2014/main" id="{9148C4AB-0CD8-8544-B5DE-753B6033098E}"/>
              </a:ext>
            </a:extLst>
          </p:cNvPr>
          <p:cNvSpPr>
            <a:spLocks noGrp="1"/>
          </p:cNvSpPr>
          <p:nvPr>
            <p:ph type="title"/>
          </p:nvPr>
        </p:nvSpPr>
        <p:spPr>
          <a:xfrm>
            <a:off x="3358956" y="367323"/>
            <a:ext cx="5559004" cy="647700"/>
          </a:xfrm>
          <a:solidFill>
            <a:schemeClr val="bg1"/>
          </a:solidFill>
          <a:ln w="22225">
            <a:solidFill>
              <a:schemeClr val="tx1"/>
            </a:solidFill>
            <a:miter lim="800000"/>
            <a:headEnd/>
            <a:tailEnd/>
          </a:ln>
        </p:spPr>
        <p:txBody>
          <a:bodyPr>
            <a:normAutofit fontScale="90000"/>
          </a:bodyPr>
          <a:lstStyle/>
          <a:p>
            <a:r>
              <a:rPr lang="en-US" altLang="en-US" sz="3200" b="1" dirty="0"/>
              <a:t>Person/Family Centered Resources</a:t>
            </a:r>
          </a:p>
        </p:txBody>
      </p:sp>
      <p:pic>
        <p:nvPicPr>
          <p:cNvPr id="67587" name="Picture 6" descr="A screenshot of a cell phone&#10;&#10;Description generated with high confidence">
            <a:extLst>
              <a:ext uri="{FF2B5EF4-FFF2-40B4-BE49-F238E27FC236}">
                <a16:creationId xmlns:a16="http://schemas.microsoft.com/office/drawing/2014/main" id="{0DCAC17F-9493-8F5C-C509-47FCE5C984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77578" y="1254920"/>
            <a:ext cx="2336634" cy="3575050"/>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7588" name="Picture 7">
            <a:extLst>
              <a:ext uri="{FF2B5EF4-FFF2-40B4-BE49-F238E27FC236}">
                <a16:creationId xmlns:a16="http://schemas.microsoft.com/office/drawing/2014/main" id="{86517E6C-6E31-0CB1-6AD2-4BF0D7D24B4D}"/>
              </a:ext>
            </a:extLst>
          </p:cNvPr>
          <p:cNvPicPr>
            <a:picLocks noChangeAspect="1"/>
          </p:cNvPicPr>
          <p:nvPr/>
        </p:nvPicPr>
        <p:blipFill>
          <a:blip r:embed="rId4">
            <a:extLst>
              <a:ext uri="{28A0092B-C50C-407E-A947-70E740481C1C}">
                <a14:useLocalDpi xmlns:a14="http://schemas.microsoft.com/office/drawing/2010/main" val="0"/>
              </a:ext>
            </a:extLst>
          </a:blip>
          <a:srcRect l="31561" t="13457" r="32153" b="4498"/>
          <a:stretch>
            <a:fillRect/>
          </a:stretch>
        </p:blipFill>
        <p:spPr bwMode="auto">
          <a:xfrm>
            <a:off x="134648" y="2043485"/>
            <a:ext cx="2809845" cy="3575050"/>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7589" name="Picture 2" descr="Image result for alzheimer's ndss">
            <a:extLst>
              <a:ext uri="{FF2B5EF4-FFF2-40B4-BE49-F238E27FC236}">
                <a16:creationId xmlns:a16="http://schemas.microsoft.com/office/drawing/2014/main" id="{44F2EF55-D2A2-47BA-9585-EF0C4ACE18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3853" y="1547089"/>
            <a:ext cx="2535245" cy="3282881"/>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7590" name="Picture 1">
            <a:extLst>
              <a:ext uri="{FF2B5EF4-FFF2-40B4-BE49-F238E27FC236}">
                <a16:creationId xmlns:a16="http://schemas.microsoft.com/office/drawing/2014/main" id="{08F3AEBF-7E6C-C08A-088C-726FCA30F190}"/>
              </a:ext>
            </a:extLst>
          </p:cNvPr>
          <p:cNvPicPr>
            <a:picLocks noChangeAspect="1"/>
          </p:cNvPicPr>
          <p:nvPr/>
        </p:nvPicPr>
        <p:blipFill>
          <a:blip r:embed="rId6">
            <a:extLst>
              <a:ext uri="{28A0092B-C50C-407E-A947-70E740481C1C}">
                <a14:useLocalDpi xmlns:a14="http://schemas.microsoft.com/office/drawing/2010/main" val="0"/>
              </a:ext>
            </a:extLst>
          </a:blip>
          <a:srcRect l="34180" t="12994" r="34532" b="17903"/>
          <a:stretch>
            <a:fillRect/>
          </a:stretch>
        </p:blipFill>
        <p:spPr bwMode="auto">
          <a:xfrm>
            <a:off x="6138458" y="1904146"/>
            <a:ext cx="2836843" cy="3433376"/>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7591" name="Rectangle 2">
            <a:extLst>
              <a:ext uri="{FF2B5EF4-FFF2-40B4-BE49-F238E27FC236}">
                <a16:creationId xmlns:a16="http://schemas.microsoft.com/office/drawing/2014/main" id="{32465464-8C2A-BFAB-ACB6-726C2FCEBEA8}"/>
              </a:ext>
            </a:extLst>
          </p:cNvPr>
          <p:cNvSpPr>
            <a:spLocks noChangeArrowheads="1"/>
          </p:cNvSpPr>
          <p:nvPr/>
        </p:nvSpPr>
        <p:spPr bwMode="auto">
          <a:xfrm>
            <a:off x="6198505" y="5612145"/>
            <a:ext cx="2672401"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dirty="0">
                <a:cs typeface="Arial" panose="020B0604020202020204" pitchFamily="34" charset="0"/>
              </a:rPr>
              <a:t>http://www.sevenhills.org/uploads/SHRI-IDD-ADRD-Resource-Guide.pdf</a:t>
            </a:r>
          </a:p>
        </p:txBody>
      </p:sp>
      <p:sp>
        <p:nvSpPr>
          <p:cNvPr id="67592" name="Rectangle 3">
            <a:extLst>
              <a:ext uri="{FF2B5EF4-FFF2-40B4-BE49-F238E27FC236}">
                <a16:creationId xmlns:a16="http://schemas.microsoft.com/office/drawing/2014/main" id="{5F318211-AD0A-212C-D695-7D8ABA33C48A}"/>
              </a:ext>
            </a:extLst>
          </p:cNvPr>
          <p:cNvSpPr>
            <a:spLocks noChangeArrowheads="1"/>
          </p:cNvSpPr>
          <p:nvPr/>
        </p:nvSpPr>
        <p:spPr bwMode="auto">
          <a:xfrm>
            <a:off x="9374828" y="5156870"/>
            <a:ext cx="25711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dirty="0">
                <a:cs typeface="Arial" panose="020B0604020202020204" pitchFamily="34" charset="0"/>
              </a:rPr>
              <a:t>www.learningdisabilityanddementia.org/jennys-diary.html</a:t>
            </a:r>
          </a:p>
        </p:txBody>
      </p:sp>
      <p:sp>
        <p:nvSpPr>
          <p:cNvPr id="67593" name="Rectangle 5">
            <a:extLst>
              <a:ext uri="{FF2B5EF4-FFF2-40B4-BE49-F238E27FC236}">
                <a16:creationId xmlns:a16="http://schemas.microsoft.com/office/drawing/2014/main" id="{8B95BFEE-F084-868B-6091-007F52F410E7}"/>
              </a:ext>
            </a:extLst>
          </p:cNvPr>
          <p:cNvSpPr>
            <a:spLocks noChangeArrowheads="1"/>
          </p:cNvSpPr>
          <p:nvPr/>
        </p:nvSpPr>
        <p:spPr bwMode="auto">
          <a:xfrm>
            <a:off x="3232325" y="5196864"/>
            <a:ext cx="2618301"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dirty="0">
                <a:cs typeface="Arial" panose="020B0604020202020204" pitchFamily="34" charset="0"/>
              </a:rPr>
              <a:t>http://www.ndss.org/wp-content/uploads/2017/11/NDSS_Guidebook_FINAL.pdf</a:t>
            </a:r>
          </a:p>
        </p:txBody>
      </p:sp>
      <p:sp>
        <p:nvSpPr>
          <p:cNvPr id="67594" name="Rectangle 8">
            <a:extLst>
              <a:ext uri="{FF2B5EF4-FFF2-40B4-BE49-F238E27FC236}">
                <a16:creationId xmlns:a16="http://schemas.microsoft.com/office/drawing/2014/main" id="{F92D7AB0-D3DB-2D15-7B58-55CE49CCFEFE}"/>
              </a:ext>
            </a:extLst>
          </p:cNvPr>
          <p:cNvSpPr>
            <a:spLocks noChangeArrowheads="1"/>
          </p:cNvSpPr>
          <p:nvPr/>
        </p:nvSpPr>
        <p:spPr bwMode="auto">
          <a:xfrm>
            <a:off x="175896" y="5935201"/>
            <a:ext cx="249840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dirty="0">
                <a:cs typeface="Arial" panose="020B0604020202020204" pitchFamily="34" charset="0"/>
              </a:rPr>
              <a:t>http://www.ndss.org/wp-content/uploads/2017/11/Aging-and-Down-Syndrome.pdf</a:t>
            </a:r>
          </a:p>
        </p:txBody>
      </p:sp>
      <p:pic>
        <p:nvPicPr>
          <p:cNvPr id="3" name="Picture 2" descr="Qr code&#10;&#10;Description automatically generated">
            <a:extLst>
              <a:ext uri="{FF2B5EF4-FFF2-40B4-BE49-F238E27FC236}">
                <a16:creationId xmlns:a16="http://schemas.microsoft.com/office/drawing/2014/main" id="{AB7314A4-7C9A-E760-976A-651B7CBB6B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304" y="89676"/>
            <a:ext cx="1814470" cy="181447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1EB03-2D3E-BA3B-6B94-196466B6C46F}"/>
              </a:ext>
            </a:extLst>
          </p:cNvPr>
          <p:cNvSpPr>
            <a:spLocks noGrp="1"/>
          </p:cNvSpPr>
          <p:nvPr>
            <p:ph type="title"/>
          </p:nvPr>
        </p:nvSpPr>
        <p:spPr>
          <a:xfrm>
            <a:off x="402492" y="-333742"/>
            <a:ext cx="11387016" cy="1951526"/>
          </a:xfrm>
          <a:solidFill>
            <a:schemeClr val="bg1"/>
          </a:solidFill>
          <a:ln w="22225">
            <a:noFill/>
          </a:ln>
        </p:spPr>
        <p:txBody>
          <a:bodyPr>
            <a:normAutofit fontScale="90000"/>
          </a:bodyPr>
          <a:lstStyle/>
          <a:p>
            <a:pPr>
              <a:defRPr/>
            </a:pPr>
            <a:br>
              <a:rPr lang="en-US" sz="2200" b="1" dirty="0"/>
            </a:br>
            <a:br>
              <a:rPr lang="en-US" sz="2200" b="1" dirty="0"/>
            </a:br>
            <a:r>
              <a:rPr lang="en-US" sz="3600" b="1" dirty="0"/>
              <a:t>Alzheimer's Biomarkers Consortium of Down Syndrome (ABC-DS)</a:t>
            </a:r>
            <a:br>
              <a:rPr lang="en-US" sz="3600" b="1" dirty="0"/>
            </a:br>
            <a:endParaRPr lang="en-US" dirty="0"/>
          </a:p>
        </p:txBody>
      </p:sp>
      <p:pic>
        <p:nvPicPr>
          <p:cNvPr id="69635" name="Picture 2">
            <a:extLst>
              <a:ext uri="{FF2B5EF4-FFF2-40B4-BE49-F238E27FC236}">
                <a16:creationId xmlns:a16="http://schemas.microsoft.com/office/drawing/2014/main" id="{50D0F428-3095-3663-C822-7E5CA6265B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930" t="7698" r="29253" b="22749"/>
          <a:stretch>
            <a:fillRect/>
          </a:stretch>
        </p:blipFill>
        <p:spPr bwMode="auto">
          <a:xfrm>
            <a:off x="111126" y="1252536"/>
            <a:ext cx="5151437" cy="506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3">
            <a:extLst>
              <a:ext uri="{FF2B5EF4-FFF2-40B4-BE49-F238E27FC236}">
                <a16:creationId xmlns:a16="http://schemas.microsoft.com/office/drawing/2014/main" id="{8B40FD9A-62C4-C1F3-44C1-C8299D9B6E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2899" t="7491" r="38222" b="7629"/>
          <a:stretch>
            <a:fillRect/>
          </a:stretch>
        </p:blipFill>
        <p:spPr bwMode="auto">
          <a:xfrm>
            <a:off x="8566150" y="1036638"/>
            <a:ext cx="3521075" cy="582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Rectangle 5">
            <a:extLst>
              <a:ext uri="{FF2B5EF4-FFF2-40B4-BE49-F238E27FC236}">
                <a16:creationId xmlns:a16="http://schemas.microsoft.com/office/drawing/2014/main" id="{6C31CF05-ABCC-2979-9512-40DD5840F619}"/>
              </a:ext>
            </a:extLst>
          </p:cNvPr>
          <p:cNvSpPr>
            <a:spLocks noChangeArrowheads="1"/>
          </p:cNvSpPr>
          <p:nvPr/>
        </p:nvSpPr>
        <p:spPr bwMode="auto">
          <a:xfrm>
            <a:off x="783431" y="6267450"/>
            <a:ext cx="41163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dirty="0">
                <a:cs typeface="Arial" panose="020B0604020202020204" pitchFamily="34" charset="0"/>
              </a:rPr>
              <a:t>https://www.nia.nih.gov/research/abc-ds</a:t>
            </a:r>
          </a:p>
        </p:txBody>
      </p:sp>
      <p:pic>
        <p:nvPicPr>
          <p:cNvPr id="69639" name="Picture 6">
            <a:extLst>
              <a:ext uri="{FF2B5EF4-FFF2-40B4-BE49-F238E27FC236}">
                <a16:creationId xmlns:a16="http://schemas.microsoft.com/office/drawing/2014/main" id="{DE82B845-29A8-9F44-7724-8989C14EF23D}"/>
              </a:ext>
            </a:extLst>
          </p:cNvPr>
          <p:cNvPicPr>
            <a:picLocks noChangeAspect="1"/>
          </p:cNvPicPr>
          <p:nvPr/>
        </p:nvPicPr>
        <p:blipFill>
          <a:blip r:embed="rId5">
            <a:extLst>
              <a:ext uri="{28A0092B-C50C-407E-A947-70E740481C1C}">
                <a14:useLocalDpi xmlns:a14="http://schemas.microsoft.com/office/drawing/2010/main" val="0"/>
              </a:ext>
            </a:extLst>
          </a:blip>
          <a:srcRect l="25641" t="34758" r="28526" b="24672"/>
          <a:stretch>
            <a:fillRect/>
          </a:stretch>
        </p:blipFill>
        <p:spPr bwMode="auto">
          <a:xfrm>
            <a:off x="3848100" y="2870200"/>
            <a:ext cx="4597400" cy="2289175"/>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9640" name="Rectangle 7">
            <a:extLst>
              <a:ext uri="{FF2B5EF4-FFF2-40B4-BE49-F238E27FC236}">
                <a16:creationId xmlns:a16="http://schemas.microsoft.com/office/drawing/2014/main" id="{8CD8C258-8293-D2BF-F193-D181B318D431}"/>
              </a:ext>
            </a:extLst>
          </p:cNvPr>
          <p:cNvSpPr>
            <a:spLocks noChangeArrowheads="1"/>
          </p:cNvSpPr>
          <p:nvPr/>
        </p:nvSpPr>
        <p:spPr bwMode="auto">
          <a:xfrm>
            <a:off x="5383213" y="5257800"/>
            <a:ext cx="3149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dirty="0">
                <a:solidFill>
                  <a:srgbClr val="CD2026"/>
                </a:solidFill>
                <a:latin typeface="Source Sans Pro" panose="020B0503030403020204" pitchFamily="34" charset="0"/>
              </a:rPr>
              <a:t>Recruitment</a:t>
            </a:r>
          </a:p>
          <a:p>
            <a:r>
              <a:rPr lang="en-US" altLang="en-US" sz="1400" dirty="0">
                <a:latin typeface="Source Sans Pro" panose="020B0503030403020204" pitchFamily="34" charset="0"/>
              </a:rPr>
              <a:t>The NiAD sites will recruit 180 adults with DS (10% with dementia) and 40 sibling controls, age 25 years and older. The ADDS sites will recruit 225-300 adults with DS, 40 years and older.</a:t>
            </a:r>
          </a:p>
        </p:txBody>
      </p:sp>
      <p:pic>
        <p:nvPicPr>
          <p:cNvPr id="4" name="Picture 3" descr="Qr code&#10;&#10;Description automatically generated">
            <a:extLst>
              <a:ext uri="{FF2B5EF4-FFF2-40B4-BE49-F238E27FC236}">
                <a16:creationId xmlns:a16="http://schemas.microsoft.com/office/drawing/2014/main" id="{7117120B-22AE-E60E-BD2F-DF45ABDB56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0717" y="1016000"/>
            <a:ext cx="2413000" cy="24130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7E63D55-9676-21E5-DADC-FF3DBFDEC659}"/>
              </a:ext>
            </a:extLst>
          </p:cNvPr>
          <p:cNvSpPr txBox="1"/>
          <p:nvPr/>
        </p:nvSpPr>
        <p:spPr>
          <a:xfrm>
            <a:off x="2876524" y="6488668"/>
            <a:ext cx="796164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Univers Light"/>
                <a:ea typeface="+mn-ea"/>
                <a:cs typeface="+mn-cs"/>
              </a:rPr>
              <a:t>https://www.cms.gov/priorities/innovation/innovation-models/guide</a:t>
            </a:r>
          </a:p>
        </p:txBody>
      </p:sp>
      <p:pic>
        <p:nvPicPr>
          <p:cNvPr id="7" name="Picture 6">
            <a:extLst>
              <a:ext uri="{FF2B5EF4-FFF2-40B4-BE49-F238E27FC236}">
                <a16:creationId xmlns:a16="http://schemas.microsoft.com/office/drawing/2014/main" id="{C939730B-576D-C4A5-0DEC-3A730BFA0922}"/>
              </a:ext>
            </a:extLst>
          </p:cNvPr>
          <p:cNvPicPr>
            <a:picLocks noChangeAspect="1"/>
          </p:cNvPicPr>
          <p:nvPr/>
        </p:nvPicPr>
        <p:blipFill>
          <a:blip r:embed="rId2"/>
          <a:stretch>
            <a:fillRect/>
          </a:stretch>
        </p:blipFill>
        <p:spPr>
          <a:xfrm>
            <a:off x="377957" y="1367320"/>
            <a:ext cx="6172743" cy="3273107"/>
          </a:xfrm>
          <a:prstGeom prst="rect">
            <a:avLst/>
          </a:prstGeom>
        </p:spPr>
      </p:pic>
      <p:sp>
        <p:nvSpPr>
          <p:cNvPr id="15" name="TextBox 14">
            <a:extLst>
              <a:ext uri="{FF2B5EF4-FFF2-40B4-BE49-F238E27FC236}">
                <a16:creationId xmlns:a16="http://schemas.microsoft.com/office/drawing/2014/main" id="{A47F0AB0-8859-CA27-00C9-CD5011406F2E}"/>
              </a:ext>
            </a:extLst>
          </p:cNvPr>
          <p:cNvSpPr txBox="1"/>
          <p:nvPr/>
        </p:nvSpPr>
        <p:spPr>
          <a:xfrm>
            <a:off x="1001203" y="79742"/>
            <a:ext cx="10329961" cy="1077218"/>
          </a:xfrm>
          <a:prstGeom prst="rect">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2"/>
                </a:solidFill>
                <a:effectLst/>
                <a:uLnTx/>
                <a:uFillTx/>
                <a:latin typeface="Helvetica" charset="0"/>
                <a:ea typeface="+mn-ea"/>
                <a:cs typeface="Helvetica" charset="0"/>
              </a:rPr>
              <a:t>Guiding an Improved Dementia Experience </a:t>
            </a:r>
            <a:br>
              <a:rPr kumimoji="0" lang="en-US" sz="3200" b="1" i="0" u="none" strike="noStrike" kern="1200" cap="none" spc="0" normalizeH="0" baseline="0" noProof="0" dirty="0">
                <a:ln>
                  <a:noFill/>
                </a:ln>
                <a:solidFill>
                  <a:schemeClr val="bg2"/>
                </a:solidFill>
                <a:effectLst/>
                <a:uLnTx/>
                <a:uFillTx/>
                <a:latin typeface="Helvetica" charset="0"/>
                <a:ea typeface="+mn-ea"/>
                <a:cs typeface="Helvetica" charset="0"/>
              </a:rPr>
            </a:br>
            <a:r>
              <a:rPr kumimoji="0" lang="en-US" sz="3200" b="1" i="0" u="none" strike="noStrike" kern="1200" cap="none" spc="0" normalizeH="0" baseline="0" noProof="0" dirty="0">
                <a:ln>
                  <a:noFill/>
                </a:ln>
                <a:solidFill>
                  <a:schemeClr val="bg2"/>
                </a:solidFill>
                <a:effectLst/>
                <a:uLnTx/>
                <a:uFillTx/>
                <a:latin typeface="Helvetica" charset="0"/>
                <a:ea typeface="+mn-ea"/>
                <a:cs typeface="Helvetica" charset="0"/>
              </a:rPr>
              <a:t>(GUIDE) Model</a:t>
            </a:r>
            <a:endParaRPr kumimoji="0" lang="en-US" sz="1600" b="1" i="0" u="none" strike="noStrike" kern="1200" cap="none" spc="0" normalizeH="0" baseline="0" noProof="0" dirty="0">
              <a:ln>
                <a:noFill/>
              </a:ln>
              <a:solidFill>
                <a:schemeClr val="bg2"/>
              </a:solidFill>
              <a:effectLst/>
              <a:uLnTx/>
              <a:uFillTx/>
              <a:latin typeface="Univers Light"/>
              <a:ea typeface="+mn-ea"/>
              <a:cs typeface="+mn-cs"/>
            </a:endParaRPr>
          </a:p>
        </p:txBody>
      </p:sp>
      <p:sp>
        <p:nvSpPr>
          <p:cNvPr id="18" name="TextBox 17">
            <a:extLst>
              <a:ext uri="{FF2B5EF4-FFF2-40B4-BE49-F238E27FC236}">
                <a16:creationId xmlns:a16="http://schemas.microsoft.com/office/drawing/2014/main" id="{342AD196-73AF-F83E-8525-C1C77ADEB020}"/>
              </a:ext>
            </a:extLst>
          </p:cNvPr>
          <p:cNvSpPr txBox="1"/>
          <p:nvPr/>
        </p:nvSpPr>
        <p:spPr>
          <a:xfrm>
            <a:off x="6783037" y="1426077"/>
            <a:ext cx="5119793" cy="32624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Univers Light"/>
                <a:ea typeface="+mn-ea"/>
                <a:cs typeface="+mn-cs"/>
              </a:rPr>
              <a:t>CMS Alternative Payment Model  Beneficiary Eligibility</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Univers Light"/>
                <a:ea typeface="+mn-ea"/>
                <a:cs typeface="+mn-cs"/>
              </a:rPr>
              <a:t>Traditional Medicare Patients/Beneficiaries (Parts A &amp; B)</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Univers Light"/>
                <a:ea typeface="+mn-ea"/>
                <a:cs typeface="+mn-cs"/>
              </a:rPr>
              <a:t>Not enrolled in Advantage Plans, Special Needs Plans &amp; PACE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Univers Light"/>
                <a:ea typeface="+mn-ea"/>
                <a:cs typeface="+mn-cs"/>
              </a:rPr>
              <a:t>Beneficiary has a diagnosis of dementia, as confirmed by clinician attestation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Univers Light"/>
                <a:ea typeface="+mn-ea"/>
                <a:cs typeface="+mn-cs"/>
              </a:rPr>
              <a:t>Community Dwelling (Not residing in long-term nursing home)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Univers Light"/>
                <a:ea typeface="+mn-ea"/>
                <a:cs typeface="+mn-cs"/>
              </a:rPr>
              <a:t>Excludes H</a:t>
            </a:r>
            <a:r>
              <a:rPr kumimoji="0" lang="en-US" sz="1600" b="0" i="0" u="none" strike="noStrike" kern="1200" cap="none" spc="0" normalizeH="0" baseline="0" noProof="0" dirty="0">
                <a:ln>
                  <a:noFill/>
                </a:ln>
                <a:solidFill>
                  <a:prstClr val="black"/>
                </a:solidFill>
                <a:effectLst/>
                <a:uLnTx/>
                <a:uFillTx/>
                <a:latin typeface="Univers Light"/>
                <a:ea typeface="+mn-ea"/>
                <a:cs typeface="+mn-cs"/>
              </a:rPr>
              <a:t>ospice Patients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Univers Light"/>
                <a:ea typeface="+mn-ea"/>
                <a:cs typeface="+mn-cs"/>
              </a:rPr>
              <a:t>8 Year Program (July 2024 – July 2032)</a:t>
            </a:r>
          </a:p>
        </p:txBody>
      </p:sp>
      <p:sp>
        <p:nvSpPr>
          <p:cNvPr id="8" name="TextBox 7">
            <a:extLst>
              <a:ext uri="{FF2B5EF4-FFF2-40B4-BE49-F238E27FC236}">
                <a16:creationId xmlns:a16="http://schemas.microsoft.com/office/drawing/2014/main" id="{20B94CB7-BDF1-73AF-3B53-51B694CD313C}"/>
              </a:ext>
            </a:extLst>
          </p:cNvPr>
          <p:cNvSpPr txBox="1"/>
          <p:nvPr/>
        </p:nvSpPr>
        <p:spPr>
          <a:xfrm>
            <a:off x="377957" y="4770203"/>
            <a:ext cx="6097248" cy="1631216"/>
          </a:xfrm>
          <a:prstGeom prst="rect">
            <a:avLst/>
          </a:prstGeom>
          <a:solidFill>
            <a:schemeClr val="bg1"/>
          </a:solidFill>
          <a:ln w="50800">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Univers Light"/>
                <a:ea typeface="+mn-ea"/>
                <a:cs typeface="+mn-cs"/>
              </a:rPr>
              <a:t>To reduce disparities in access to dementia care services, the GUIDE Model incorporates policies to enhance health equity by ensuring that underserved communities have equal access to the model intervention</a:t>
            </a:r>
          </a:p>
        </p:txBody>
      </p:sp>
      <p:sp>
        <p:nvSpPr>
          <p:cNvPr id="10" name="TextBox 9">
            <a:extLst>
              <a:ext uri="{FF2B5EF4-FFF2-40B4-BE49-F238E27FC236}">
                <a16:creationId xmlns:a16="http://schemas.microsoft.com/office/drawing/2014/main" id="{F0475449-8370-1BB8-7CF3-6BBD975B3FAC}"/>
              </a:ext>
            </a:extLst>
          </p:cNvPr>
          <p:cNvSpPr txBox="1"/>
          <p:nvPr/>
        </p:nvSpPr>
        <p:spPr>
          <a:xfrm>
            <a:off x="6783037" y="4926869"/>
            <a:ext cx="5119793" cy="1323439"/>
          </a:xfrm>
          <a:prstGeom prst="rect">
            <a:avLst/>
          </a:prstGeom>
          <a:solidFill>
            <a:schemeClr val="bg1"/>
          </a:solidFill>
          <a:ln w="50800">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Univers Light"/>
                <a:ea typeface="+mn-ea"/>
                <a:cs typeface="+mn-cs"/>
              </a:rPr>
              <a:t>CMS will actively seek out the participation of eligible organizations that provide care to underserved communities for participation in the GUIDE Model. </a:t>
            </a:r>
          </a:p>
        </p:txBody>
      </p:sp>
    </p:spTree>
    <p:extLst>
      <p:ext uri="{BB962C8B-B14F-4D97-AF65-F5344CB8AC3E}">
        <p14:creationId xmlns:p14="http://schemas.microsoft.com/office/powerpoint/2010/main" val="681394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24FC81-0BFA-41F7-89E7-590D100E2134}"/>
              </a:ext>
            </a:extLst>
          </p:cNvPr>
          <p:cNvPicPr>
            <a:picLocks noChangeAspect="1"/>
          </p:cNvPicPr>
          <p:nvPr/>
        </p:nvPicPr>
        <p:blipFill rotWithShape="1">
          <a:blip r:embed="rId3"/>
          <a:srcRect t="20358"/>
          <a:stretch/>
        </p:blipFill>
        <p:spPr>
          <a:xfrm>
            <a:off x="1824667" y="1966728"/>
            <a:ext cx="3594166" cy="3819919"/>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D045DA6F-1950-40FF-A7E3-EC780B568C3B}"/>
              </a:ext>
            </a:extLst>
          </p:cNvPr>
          <p:cNvPicPr>
            <a:picLocks noChangeAspect="1"/>
          </p:cNvPicPr>
          <p:nvPr/>
        </p:nvPicPr>
        <p:blipFill rotWithShape="1">
          <a:blip r:embed="rId4"/>
          <a:srcRect l="22375" r="16297"/>
          <a:stretch/>
        </p:blipFill>
        <p:spPr>
          <a:xfrm>
            <a:off x="7304744" y="2870617"/>
            <a:ext cx="3232368" cy="2656094"/>
          </a:xfrm>
          <a:prstGeom prst="rect">
            <a:avLst/>
          </a:prstGeom>
          <a:effectLst>
            <a:outerShdw blurRad="190500" dist="50800" dir="5400000" algn="ctr" rotWithShape="0">
              <a:srgbClr val="000000">
                <a:alpha val="69000"/>
              </a:srgbClr>
            </a:outerShdw>
          </a:effectLst>
        </p:spPr>
      </p:pic>
      <p:sp>
        <p:nvSpPr>
          <p:cNvPr id="2" name="Title 1">
            <a:extLst>
              <a:ext uri="{FF2B5EF4-FFF2-40B4-BE49-F238E27FC236}">
                <a16:creationId xmlns:a16="http://schemas.microsoft.com/office/drawing/2014/main" id="{9226EE51-5AA9-45DC-9B12-2A80ABA2A651}"/>
              </a:ext>
            </a:extLst>
          </p:cNvPr>
          <p:cNvSpPr>
            <a:spLocks noGrp="1"/>
          </p:cNvSpPr>
          <p:nvPr>
            <p:ph type="title"/>
          </p:nvPr>
        </p:nvSpPr>
        <p:spPr>
          <a:xfrm>
            <a:off x="2207226" y="278337"/>
            <a:ext cx="10972800" cy="1143000"/>
          </a:xfrm>
        </p:spPr>
        <p:txBody>
          <a:bodyPr/>
          <a:lstStyle/>
          <a:p>
            <a:r>
              <a:rPr lang="en-US" b="1" dirty="0">
                <a:solidFill>
                  <a:schemeClr val="bg2"/>
                </a:solidFill>
              </a:rPr>
              <a:t>Who do you see?</a:t>
            </a:r>
          </a:p>
        </p:txBody>
      </p:sp>
      <p:pic>
        <p:nvPicPr>
          <p:cNvPr id="5" name="Picture 7">
            <a:extLst>
              <a:ext uri="{FF2B5EF4-FFF2-40B4-BE49-F238E27FC236}">
                <a16:creationId xmlns:a16="http://schemas.microsoft.com/office/drawing/2014/main" id="{8567807B-9E0C-4D50-96A3-1A1183149208}"/>
              </a:ext>
            </a:extLst>
          </p:cNvPr>
          <p:cNvPicPr>
            <a:picLocks noChangeAspect="1"/>
          </p:cNvPicPr>
          <p:nvPr/>
        </p:nvPicPr>
        <p:blipFill>
          <a:blip r:embed="rId5">
            <a:extLst>
              <a:ext uri="{28A0092B-C50C-407E-A947-70E740481C1C}">
                <a14:useLocalDpi xmlns:a14="http://schemas.microsoft.com/office/drawing/2010/main" val="0"/>
              </a:ext>
            </a:extLst>
          </a:blip>
          <a:srcRect l="8711" t="23746" r="2003" b="5733"/>
          <a:stretch>
            <a:fillRect/>
          </a:stretch>
        </p:blipFill>
        <p:spPr bwMode="auto">
          <a:xfrm>
            <a:off x="1528800" y="1671039"/>
            <a:ext cx="4024943" cy="490862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4343CDA-CDD5-41D1-BBA2-C6162C8540F0}"/>
              </a:ext>
            </a:extLst>
          </p:cNvPr>
          <p:cNvPicPr>
            <a:picLocks noChangeAspect="1"/>
          </p:cNvPicPr>
          <p:nvPr/>
        </p:nvPicPr>
        <p:blipFill>
          <a:blip r:embed="rId6"/>
          <a:stretch>
            <a:fillRect/>
          </a:stretch>
        </p:blipFill>
        <p:spPr>
          <a:xfrm>
            <a:off x="7304744" y="1006022"/>
            <a:ext cx="3232368" cy="5423452"/>
          </a:xfrm>
          <a:prstGeom prst="rect">
            <a:avLst/>
          </a:prstGeom>
          <a:effectLst>
            <a:outerShdw blurRad="190500" dist="50800" dir="5400000" algn="ctr" rotWithShape="0">
              <a:srgbClr val="000000">
                <a:alpha val="70000"/>
              </a:srgbClr>
            </a:outerShdw>
          </a:effectLst>
        </p:spPr>
      </p:pic>
    </p:spTree>
    <p:extLst>
      <p:ext uri="{BB962C8B-B14F-4D97-AF65-F5344CB8AC3E}">
        <p14:creationId xmlns:p14="http://schemas.microsoft.com/office/powerpoint/2010/main" val="205204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BE5D7-87A9-4987-A68F-D4AD80FB7C67}"/>
              </a:ext>
            </a:extLst>
          </p:cNvPr>
          <p:cNvSpPr>
            <a:spLocks noGrp="1"/>
          </p:cNvSpPr>
          <p:nvPr>
            <p:ph type="title"/>
          </p:nvPr>
        </p:nvSpPr>
        <p:spPr>
          <a:xfrm>
            <a:off x="442211" y="959007"/>
            <a:ext cx="5070721" cy="1076572"/>
          </a:xfrm>
          <a:solidFill>
            <a:schemeClr val="tx2"/>
          </a:solidFill>
        </p:spPr>
        <p:txBody>
          <a:bodyPr/>
          <a:lstStyle/>
          <a:p>
            <a:pPr algn="ctr"/>
            <a:r>
              <a:rPr lang="en-US" sz="6600" b="1"/>
              <a:t>Thank you!</a:t>
            </a:r>
          </a:p>
        </p:txBody>
      </p:sp>
      <p:pic>
        <p:nvPicPr>
          <p:cNvPr id="3" name="Picture 2">
            <a:extLst>
              <a:ext uri="{FF2B5EF4-FFF2-40B4-BE49-F238E27FC236}">
                <a16:creationId xmlns:a16="http://schemas.microsoft.com/office/drawing/2014/main" id="{561F9122-D392-FFE3-7F8A-F8E90D5829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78078" y="3244338"/>
            <a:ext cx="2452220" cy="1582078"/>
          </a:xfrm>
          <a:prstGeom prst="rect">
            <a:avLst/>
          </a:prstGeom>
        </p:spPr>
      </p:pic>
      <p:pic>
        <p:nvPicPr>
          <p:cNvPr id="4" name="Picture 3">
            <a:extLst>
              <a:ext uri="{FF2B5EF4-FFF2-40B4-BE49-F238E27FC236}">
                <a16:creationId xmlns:a16="http://schemas.microsoft.com/office/drawing/2014/main" id="{F63DBBF7-5CFD-FC75-BD7F-04E02A89F6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27644" y="5373596"/>
            <a:ext cx="3167816" cy="939786"/>
          </a:xfrm>
          <a:prstGeom prst="rect">
            <a:avLst/>
          </a:prstGeom>
          <a:ln>
            <a:solidFill>
              <a:srgbClr val="0070C0"/>
            </a:solidFill>
          </a:ln>
        </p:spPr>
      </p:pic>
      <p:pic>
        <p:nvPicPr>
          <p:cNvPr id="14" name="Picture 13">
            <a:extLst>
              <a:ext uri="{FF2B5EF4-FFF2-40B4-BE49-F238E27FC236}">
                <a16:creationId xmlns:a16="http://schemas.microsoft.com/office/drawing/2014/main" id="{E19E18DC-20FB-990E-0109-EE11CF4673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04030" y="863744"/>
            <a:ext cx="1836303" cy="1836303"/>
          </a:xfrm>
          <a:prstGeom prst="rect">
            <a:avLst/>
          </a:prstGeom>
        </p:spPr>
      </p:pic>
      <p:sp>
        <p:nvSpPr>
          <p:cNvPr id="17" name="Text Placeholder 7">
            <a:extLst>
              <a:ext uri="{FF2B5EF4-FFF2-40B4-BE49-F238E27FC236}">
                <a16:creationId xmlns:a16="http://schemas.microsoft.com/office/drawing/2014/main" id="{57EB8C55-FA7F-A6E7-BAA4-CD68B035FCF0}"/>
              </a:ext>
            </a:extLst>
          </p:cNvPr>
          <p:cNvSpPr txBox="1">
            <a:spLocks/>
          </p:cNvSpPr>
          <p:nvPr/>
        </p:nvSpPr>
        <p:spPr>
          <a:xfrm>
            <a:off x="1519374" y="6094278"/>
            <a:ext cx="3223261" cy="561397"/>
          </a:xfrm>
          <a:prstGeom prst="rect">
            <a:avLst/>
          </a:prstGeom>
          <a:solidFill>
            <a:schemeClr val="accent2">
              <a:lumMod val="20000"/>
              <a:lumOff val="80000"/>
              <a:alpha val="82000"/>
            </a:schemeClr>
          </a:solidFill>
          <a:effectLst>
            <a:softEdge rad="76200"/>
          </a:effectLst>
        </p:spPr>
        <p:txBody>
          <a:bodyPr>
            <a:normAutofit/>
          </a:bodyPr>
          <a:lst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defTabSz="914400"/>
            <a:r>
              <a:rPr lang="en-US" sz="2400" kern="0" dirty="0">
                <a:hlinkClick r:id="rId5"/>
              </a:rPr>
              <a:t>sethkeller@aol.com</a:t>
            </a:r>
            <a:endParaRPr lang="en-US" sz="2400" kern="0" dirty="0"/>
          </a:p>
        </p:txBody>
      </p:sp>
      <p:pic>
        <p:nvPicPr>
          <p:cNvPr id="6" name="Picture 5">
            <a:extLst>
              <a:ext uri="{FF2B5EF4-FFF2-40B4-BE49-F238E27FC236}">
                <a16:creationId xmlns:a16="http://schemas.microsoft.com/office/drawing/2014/main" id="{964EFFA3-8344-49C5-09A9-4818260712C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17492" y="915262"/>
            <a:ext cx="3167815" cy="1781896"/>
          </a:xfrm>
          <a:prstGeom prst="rect">
            <a:avLst/>
          </a:prstGeom>
        </p:spPr>
      </p:pic>
      <p:pic>
        <p:nvPicPr>
          <p:cNvPr id="20" name="Picture 19">
            <a:extLst>
              <a:ext uri="{FF2B5EF4-FFF2-40B4-BE49-F238E27FC236}">
                <a16:creationId xmlns:a16="http://schemas.microsoft.com/office/drawing/2014/main" id="{C3696F71-82D8-4125-0FB7-66635FFC4D0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285307" y="2929368"/>
            <a:ext cx="1914525" cy="1914525"/>
          </a:xfrm>
          <a:prstGeom prst="rect">
            <a:avLst/>
          </a:prstGeom>
        </p:spPr>
      </p:pic>
      <p:pic>
        <p:nvPicPr>
          <p:cNvPr id="22" name="Picture 21">
            <a:extLst>
              <a:ext uri="{FF2B5EF4-FFF2-40B4-BE49-F238E27FC236}">
                <a16:creationId xmlns:a16="http://schemas.microsoft.com/office/drawing/2014/main" id="{348ED8B4-6A19-C20A-25AE-689EBC198BF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029104" y="4952541"/>
            <a:ext cx="1781896" cy="1781896"/>
          </a:xfrm>
          <a:prstGeom prst="rect">
            <a:avLst/>
          </a:prstGeom>
        </p:spPr>
      </p:pic>
      <p:pic>
        <p:nvPicPr>
          <p:cNvPr id="9" name="Picture 8" descr="A person and person posing for a photo&#10;&#10;Description automatically generated">
            <a:extLst>
              <a:ext uri="{FF2B5EF4-FFF2-40B4-BE49-F238E27FC236}">
                <a16:creationId xmlns:a16="http://schemas.microsoft.com/office/drawing/2014/main" id="{000416E5-CE63-3FF9-6EDC-2F441AFB40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55058" y="2207944"/>
            <a:ext cx="2951891" cy="3357371"/>
          </a:xfrm>
          <a:prstGeom prst="rect">
            <a:avLst/>
          </a:prstGeom>
        </p:spPr>
      </p:pic>
    </p:spTree>
    <p:extLst>
      <p:ext uri="{BB962C8B-B14F-4D97-AF65-F5344CB8AC3E}">
        <p14:creationId xmlns:p14="http://schemas.microsoft.com/office/powerpoint/2010/main" val="4281471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274164" y="653933"/>
            <a:ext cx="9261720" cy="990600"/>
          </a:xfrm>
          <a:ln w="34925">
            <a:solidFill>
              <a:schemeClr val="tx1"/>
            </a:solidFill>
          </a:ln>
        </p:spPr>
        <p:txBody>
          <a:bodyPr>
            <a:noAutofit/>
          </a:bodyPr>
          <a:lstStyle/>
          <a:p>
            <a:pPr algn="ctr" eaLnBrk="1" hangingPunct="1"/>
            <a:r>
              <a:rPr lang="en-US" altLang="en-US" sz="3200" b="1" dirty="0">
                <a:solidFill>
                  <a:schemeClr val="bg2"/>
                </a:solidFill>
              </a:rPr>
              <a:t>Aging and</a:t>
            </a:r>
            <a:br>
              <a:rPr lang="en-US" altLang="en-US" sz="3200" b="1" dirty="0">
                <a:solidFill>
                  <a:schemeClr val="bg2"/>
                </a:solidFill>
              </a:rPr>
            </a:br>
            <a:r>
              <a:rPr lang="en-US" altLang="en-US" sz="3200" b="1" dirty="0">
                <a:solidFill>
                  <a:schemeClr val="bg2"/>
                </a:solidFill>
              </a:rPr>
              <a:t>Intellectual and Developmental Disabilities</a:t>
            </a:r>
          </a:p>
        </p:txBody>
      </p:sp>
      <p:sp>
        <p:nvSpPr>
          <p:cNvPr id="18435" name="Rectangle 3"/>
          <p:cNvSpPr>
            <a:spLocks noGrp="1" noChangeArrowheads="1"/>
          </p:cNvSpPr>
          <p:nvPr>
            <p:ph idx="1"/>
          </p:nvPr>
        </p:nvSpPr>
        <p:spPr>
          <a:xfrm>
            <a:off x="669108" y="2060268"/>
            <a:ext cx="8153400" cy="4495800"/>
          </a:xfrm>
        </p:spPr>
        <p:txBody>
          <a:bodyPr/>
          <a:lstStyle/>
          <a:p>
            <a:pPr eaLnBrk="1" hangingPunct="1"/>
            <a:r>
              <a:rPr lang="en-US" altLang="en-US" sz="2800" dirty="0">
                <a:solidFill>
                  <a:schemeClr val="tx1"/>
                </a:solidFill>
              </a:rPr>
              <a:t>In 2002, an estimated 641,000 adults with ID were older than 60.</a:t>
            </a:r>
          </a:p>
          <a:p>
            <a:pPr eaLnBrk="1" hangingPunct="1"/>
            <a:r>
              <a:rPr lang="en-US" altLang="en-US" sz="2800" dirty="0">
                <a:solidFill>
                  <a:schemeClr val="tx1"/>
                </a:solidFill>
              </a:rPr>
              <a:t>In 2002 about 75% of all older adults with ID were in the 40-60 year old age range.</a:t>
            </a:r>
          </a:p>
          <a:p>
            <a:pPr eaLnBrk="1" hangingPunct="1"/>
            <a:r>
              <a:rPr lang="en-US" altLang="en-US" sz="2800" dirty="0">
                <a:solidFill>
                  <a:schemeClr val="tx1"/>
                </a:solidFill>
              </a:rPr>
              <a:t>The number of adults with ID age 60 years and older is projected to nearly double from 641,860 in 2000 to 1.2 million by 2030 due to increasing life expectancy and the aging of the baby boomer generation</a:t>
            </a:r>
          </a:p>
        </p:txBody>
      </p:sp>
      <p:pic>
        <p:nvPicPr>
          <p:cNvPr id="4" name="Picture 3">
            <a:extLst>
              <a:ext uri="{FF2B5EF4-FFF2-40B4-BE49-F238E27FC236}">
                <a16:creationId xmlns:a16="http://schemas.microsoft.com/office/drawing/2014/main" id="{3B475B40-FF0D-4B09-BF79-ECFD7DF4DD5B}"/>
              </a:ext>
            </a:extLst>
          </p:cNvPr>
          <p:cNvPicPr>
            <a:picLocks noChangeAspect="1"/>
          </p:cNvPicPr>
          <p:nvPr/>
        </p:nvPicPr>
        <p:blipFill>
          <a:blip r:embed="rId2"/>
          <a:stretch>
            <a:fillRect/>
          </a:stretch>
        </p:blipFill>
        <p:spPr>
          <a:xfrm>
            <a:off x="9167737" y="2751456"/>
            <a:ext cx="2478384" cy="165225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81996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499288" y="956283"/>
            <a:ext cx="6845642" cy="757822"/>
          </a:xfrm>
          <a:ln w="34925">
            <a:noFill/>
          </a:ln>
        </p:spPr>
        <p:txBody>
          <a:bodyPr/>
          <a:lstStyle/>
          <a:p>
            <a:pPr algn="ctr"/>
            <a:r>
              <a:rPr lang="en-US" altLang="en-US" sz="3200" b="1" dirty="0">
                <a:solidFill>
                  <a:schemeClr val="bg2"/>
                </a:solidFill>
              </a:rPr>
              <a:t>Expected Physical Changes of Aging</a:t>
            </a:r>
          </a:p>
        </p:txBody>
      </p:sp>
      <p:sp>
        <p:nvSpPr>
          <p:cNvPr id="26627" name="Content Placeholder 2"/>
          <p:cNvSpPr>
            <a:spLocks noGrp="1"/>
          </p:cNvSpPr>
          <p:nvPr>
            <p:ph idx="1"/>
          </p:nvPr>
        </p:nvSpPr>
        <p:spPr>
          <a:xfrm>
            <a:off x="194210" y="1980506"/>
            <a:ext cx="8976918" cy="4877494"/>
          </a:xfrm>
        </p:spPr>
        <p:txBody>
          <a:bodyPr>
            <a:normAutofit fontScale="85000" lnSpcReduction="20000"/>
          </a:bodyPr>
          <a:lstStyle/>
          <a:p>
            <a:r>
              <a:rPr lang="en-US" altLang="en-US" sz="2200" b="1" dirty="0">
                <a:solidFill>
                  <a:schemeClr val="tx1"/>
                </a:solidFill>
              </a:rPr>
              <a:t>Osteopenia/Osteoporosis</a:t>
            </a:r>
            <a:r>
              <a:rPr lang="en-US" altLang="en-US" sz="2200" dirty="0">
                <a:solidFill>
                  <a:schemeClr val="tx1"/>
                </a:solidFill>
              </a:rPr>
              <a:t>  - normal aging-related  bone loss</a:t>
            </a:r>
          </a:p>
          <a:p>
            <a:r>
              <a:rPr lang="en-US" altLang="en-US" sz="2200" b="1" dirty="0">
                <a:solidFill>
                  <a:schemeClr val="tx1"/>
                </a:solidFill>
              </a:rPr>
              <a:t>Sarcopenia</a:t>
            </a:r>
            <a:r>
              <a:rPr lang="en-US" altLang="en-US" sz="2200" dirty="0">
                <a:solidFill>
                  <a:schemeClr val="tx1"/>
                </a:solidFill>
              </a:rPr>
              <a:t> -  progressive loss of muscle mass</a:t>
            </a:r>
          </a:p>
          <a:p>
            <a:r>
              <a:rPr lang="en-US" altLang="en-US" sz="2200" b="1" dirty="0">
                <a:solidFill>
                  <a:schemeClr val="tx1"/>
                </a:solidFill>
              </a:rPr>
              <a:t>Presbyopia: </a:t>
            </a:r>
            <a:r>
              <a:rPr lang="en-US" altLang="en-US" sz="2200" dirty="0">
                <a:solidFill>
                  <a:schemeClr val="tx1"/>
                </a:solidFill>
              </a:rPr>
              <a:t>the lens of the eye becomes stiffer and less flexible – affecting the ability to focus on close objects (accommodation)</a:t>
            </a:r>
          </a:p>
          <a:p>
            <a:r>
              <a:rPr lang="en-US" altLang="en-US" sz="2200" b="1" dirty="0">
                <a:solidFill>
                  <a:schemeClr val="tx1"/>
                </a:solidFill>
              </a:rPr>
              <a:t>Presbycusis</a:t>
            </a:r>
            <a:r>
              <a:rPr lang="en-US" altLang="en-US" sz="2200" dirty="0">
                <a:solidFill>
                  <a:schemeClr val="tx1"/>
                </a:solidFill>
              </a:rPr>
              <a:t> – aging related change in the ability to detect higher pitches –  more noticeable in those age 50+</a:t>
            </a:r>
          </a:p>
          <a:p>
            <a:r>
              <a:rPr lang="en-US" altLang="en-US" sz="2200" b="1" dirty="0">
                <a:solidFill>
                  <a:schemeClr val="tx1"/>
                </a:solidFill>
              </a:rPr>
              <a:t>Gustation</a:t>
            </a:r>
            <a:r>
              <a:rPr lang="en-US" altLang="en-US" sz="2200" dirty="0">
                <a:solidFill>
                  <a:schemeClr val="tx1"/>
                </a:solidFill>
              </a:rPr>
              <a:t> (i.e. the sense of taste) decrements become more noticeable beyond 60+</a:t>
            </a:r>
          </a:p>
          <a:p>
            <a:r>
              <a:rPr lang="en-US" altLang="en-US" sz="2200" b="1" dirty="0">
                <a:solidFill>
                  <a:schemeClr val="tx1"/>
                </a:solidFill>
              </a:rPr>
              <a:t>Olfaction</a:t>
            </a:r>
            <a:r>
              <a:rPr lang="en-US" altLang="en-US" sz="2200" dirty="0">
                <a:solidFill>
                  <a:schemeClr val="tx1"/>
                </a:solidFill>
              </a:rPr>
              <a:t> (i.e. the sense of smell) decrements become more noticeable after age 70+</a:t>
            </a:r>
          </a:p>
          <a:p>
            <a:r>
              <a:rPr lang="en-US" altLang="en-US" sz="2200" b="1" dirty="0">
                <a:solidFill>
                  <a:schemeClr val="tx1"/>
                </a:solidFill>
              </a:rPr>
              <a:t>Somatosensory System - </a:t>
            </a:r>
            <a:r>
              <a:rPr lang="en-US" altLang="en-US" sz="2200" dirty="0">
                <a:solidFill>
                  <a:schemeClr val="tx1"/>
                </a:solidFill>
              </a:rPr>
              <a:t>Reduction in sensitivity to pain, touch, temperature, proprioception</a:t>
            </a:r>
          </a:p>
          <a:p>
            <a:r>
              <a:rPr lang="en-US" altLang="en-US" sz="2200" b="1" dirty="0">
                <a:solidFill>
                  <a:schemeClr val="tx1"/>
                </a:solidFill>
              </a:rPr>
              <a:t>Vestibular</a:t>
            </a:r>
            <a:r>
              <a:rPr lang="en-US" altLang="en-US" sz="2200" dirty="0">
                <a:solidFill>
                  <a:schemeClr val="tx1"/>
                </a:solidFill>
              </a:rPr>
              <a:t> – Reduction in balance and coordination</a:t>
            </a:r>
          </a:p>
          <a:p>
            <a:r>
              <a:rPr lang="en-US" altLang="en-US" sz="2200" b="1" dirty="0">
                <a:solidFill>
                  <a:schemeClr val="tx1"/>
                </a:solidFill>
              </a:rPr>
              <a:t>Cognitive</a:t>
            </a:r>
            <a:r>
              <a:rPr lang="en-US" altLang="en-US" sz="2200" dirty="0">
                <a:solidFill>
                  <a:schemeClr val="tx1"/>
                </a:solidFill>
              </a:rPr>
              <a:t> – Reduction in short term memory loss, attention, and retrieval </a:t>
            </a:r>
          </a:p>
          <a:p>
            <a:r>
              <a:rPr lang="en-US" altLang="en-US" sz="2200" b="1" dirty="0">
                <a:solidFill>
                  <a:schemeClr val="tx1"/>
                </a:solidFill>
              </a:rPr>
              <a:t>Homeostenosis</a:t>
            </a:r>
            <a:r>
              <a:rPr lang="en-US" altLang="en-US" sz="2200" dirty="0">
                <a:solidFill>
                  <a:schemeClr val="tx1"/>
                </a:solidFill>
              </a:rPr>
              <a:t>  --  Narrowing of reserve capacity</a:t>
            </a:r>
            <a:endParaRPr lang="en-US" altLang="en-US" sz="2200" b="1" dirty="0">
              <a:solidFill>
                <a:schemeClr val="tx1"/>
              </a:solidFill>
            </a:endParaRPr>
          </a:p>
          <a:p>
            <a:endParaRPr lang="en-US" altLang="en-US" sz="1800" dirty="0">
              <a:solidFill>
                <a:schemeClr val="tx1"/>
              </a:solidFill>
            </a:endParaRPr>
          </a:p>
          <a:p>
            <a:endParaRPr lang="en-US" altLang="en-US" sz="1800" dirty="0">
              <a:solidFill>
                <a:schemeClr val="tx1"/>
              </a:solidFill>
            </a:endParaRPr>
          </a:p>
          <a:p>
            <a:endParaRPr lang="en-US" altLang="en-US" sz="1800" dirty="0">
              <a:solidFill>
                <a:schemeClr val="tx1"/>
              </a:solidFill>
            </a:endParaRPr>
          </a:p>
          <a:p>
            <a:endParaRPr lang="en-US" altLang="en-US" sz="1800" dirty="0">
              <a:solidFill>
                <a:schemeClr val="tx1"/>
              </a:solidFill>
            </a:endParaRPr>
          </a:p>
        </p:txBody>
      </p:sp>
      <p:pic>
        <p:nvPicPr>
          <p:cNvPr id="4" name="Picture 3">
            <a:extLst>
              <a:ext uri="{FF2B5EF4-FFF2-40B4-BE49-F238E27FC236}">
                <a16:creationId xmlns:a16="http://schemas.microsoft.com/office/drawing/2014/main" id="{1289F983-E94C-482A-8294-BFF30127F0DE}"/>
              </a:ext>
            </a:extLst>
          </p:cNvPr>
          <p:cNvPicPr>
            <a:picLocks noChangeAspect="1"/>
          </p:cNvPicPr>
          <p:nvPr/>
        </p:nvPicPr>
        <p:blipFill>
          <a:blip r:embed="rId2"/>
          <a:stretch>
            <a:fillRect/>
          </a:stretch>
        </p:blipFill>
        <p:spPr>
          <a:xfrm>
            <a:off x="8492554" y="956283"/>
            <a:ext cx="3180751" cy="1875929"/>
          </a:xfrm>
          <a:prstGeom prst="rect">
            <a:avLst/>
          </a:prstGeom>
          <a:ln>
            <a:noFill/>
          </a:ln>
          <a:effectLst>
            <a:outerShdw blurRad="190500" algn="tl" rotWithShape="0">
              <a:srgbClr val="000000">
                <a:alpha val="70000"/>
              </a:srgbClr>
            </a:outerShdw>
          </a:effectLst>
        </p:spPr>
      </p:pic>
      <p:pic>
        <p:nvPicPr>
          <p:cNvPr id="2" name="Picture 1">
            <a:extLst>
              <a:ext uri="{FF2B5EF4-FFF2-40B4-BE49-F238E27FC236}">
                <a16:creationId xmlns:a16="http://schemas.microsoft.com/office/drawing/2014/main" id="{6A4632F8-CC81-1784-9975-F197E3D3E064}"/>
              </a:ext>
            </a:extLst>
          </p:cNvPr>
          <p:cNvPicPr>
            <a:picLocks noChangeAspect="1"/>
          </p:cNvPicPr>
          <p:nvPr/>
        </p:nvPicPr>
        <p:blipFill>
          <a:blip r:embed="rId3"/>
          <a:stretch>
            <a:fillRect/>
          </a:stretch>
        </p:blipFill>
        <p:spPr>
          <a:xfrm>
            <a:off x="8995918" y="4094571"/>
            <a:ext cx="3196082" cy="2686278"/>
          </a:xfrm>
          <a:prstGeom prst="rect">
            <a:avLst/>
          </a:prstGeom>
        </p:spPr>
      </p:pic>
    </p:spTree>
    <p:extLst>
      <p:ext uri="{BB962C8B-B14F-4D97-AF65-F5344CB8AC3E}">
        <p14:creationId xmlns:p14="http://schemas.microsoft.com/office/powerpoint/2010/main" val="26782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E3500AF2-5D79-46DD-A9FD-113219249F52}"/>
              </a:ext>
            </a:extLst>
          </p:cNvPr>
          <p:cNvSpPr>
            <a:spLocks noGrp="1"/>
          </p:cNvSpPr>
          <p:nvPr>
            <p:ph type="title"/>
          </p:nvPr>
        </p:nvSpPr>
        <p:spPr>
          <a:xfrm>
            <a:off x="1479550" y="524907"/>
            <a:ext cx="8153400" cy="990600"/>
          </a:xfrm>
          <a:noFill/>
          <a:ln w="22225">
            <a:noFill/>
          </a:ln>
        </p:spPr>
        <p:txBody>
          <a:bodyPr/>
          <a:lstStyle/>
          <a:p>
            <a:pPr algn="ctr" eaLnBrk="1" hangingPunct="1"/>
            <a:r>
              <a:rPr lang="en-US" altLang="en-US" sz="3200" b="1" dirty="0">
                <a:cs typeface="Times New Roman" panose="02020603050405020304" pitchFamily="18" charset="0"/>
              </a:rPr>
              <a:t>Aging and Decline Affects ADL’s</a:t>
            </a:r>
          </a:p>
        </p:txBody>
      </p:sp>
      <p:sp>
        <p:nvSpPr>
          <p:cNvPr id="4" name="Rectangle 14">
            <a:extLst>
              <a:ext uri="{FF2B5EF4-FFF2-40B4-BE49-F238E27FC236}">
                <a16:creationId xmlns:a16="http://schemas.microsoft.com/office/drawing/2014/main" id="{AD74880B-69A9-4533-AF91-D65AC1B148E8}"/>
              </a:ext>
            </a:extLst>
          </p:cNvPr>
          <p:cNvSpPr>
            <a:spLocks noChangeArrowheads="1"/>
          </p:cNvSpPr>
          <p:nvPr/>
        </p:nvSpPr>
        <p:spPr bwMode="auto">
          <a:xfrm>
            <a:off x="1709738" y="1791495"/>
            <a:ext cx="82296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2400" b="1" dirty="0">
                <a:latin typeface="+mj-lt"/>
              </a:rPr>
              <a:t>Small Change in Cognitive Capability could have profound impact on Independence</a:t>
            </a:r>
          </a:p>
        </p:txBody>
      </p:sp>
      <p:sp>
        <p:nvSpPr>
          <p:cNvPr id="36868" name="Freeform 9">
            <a:extLst>
              <a:ext uri="{FF2B5EF4-FFF2-40B4-BE49-F238E27FC236}">
                <a16:creationId xmlns:a16="http://schemas.microsoft.com/office/drawing/2014/main" id="{56FF524D-4576-4BF1-9B6B-3E4AFF83C75A}"/>
              </a:ext>
            </a:extLst>
          </p:cNvPr>
          <p:cNvSpPr>
            <a:spLocks/>
          </p:cNvSpPr>
          <p:nvPr/>
        </p:nvSpPr>
        <p:spPr bwMode="auto">
          <a:xfrm>
            <a:off x="4933950" y="2894014"/>
            <a:ext cx="5562600" cy="1616075"/>
          </a:xfrm>
          <a:custGeom>
            <a:avLst/>
            <a:gdLst>
              <a:gd name="T0" fmla="*/ 2147483646 w 4146"/>
              <a:gd name="T1" fmla="*/ 2147483646 h 1213"/>
              <a:gd name="T2" fmla="*/ 2147483646 w 4146"/>
              <a:gd name="T3" fmla="*/ 2147483646 h 1213"/>
              <a:gd name="T4" fmla="*/ 2147483646 w 4146"/>
              <a:gd name="T5" fmla="*/ 2147483646 h 1213"/>
              <a:gd name="T6" fmla="*/ 2147483646 w 4146"/>
              <a:gd name="T7" fmla="*/ 2147483646 h 1213"/>
              <a:gd name="T8" fmla="*/ 2147483646 w 4146"/>
              <a:gd name="T9" fmla="*/ 2147483646 h 1213"/>
              <a:gd name="T10" fmla="*/ 2147483646 w 4146"/>
              <a:gd name="T11" fmla="*/ 2147483646 h 1213"/>
              <a:gd name="T12" fmla="*/ 2147483646 w 4146"/>
              <a:gd name="T13" fmla="*/ 2147483646 h 1213"/>
              <a:gd name="T14" fmla="*/ 2147483646 w 4146"/>
              <a:gd name="T15" fmla="*/ 2147483646 h 1213"/>
              <a:gd name="T16" fmla="*/ 2147483646 w 4146"/>
              <a:gd name="T17" fmla="*/ 2147483646 h 1213"/>
              <a:gd name="T18" fmla="*/ 2147483646 w 4146"/>
              <a:gd name="T19" fmla="*/ 2147483646 h 1213"/>
              <a:gd name="T20" fmla="*/ 2147483646 w 4146"/>
              <a:gd name="T21" fmla="*/ 2147483646 h 1213"/>
              <a:gd name="T22" fmla="*/ 2147483646 w 4146"/>
              <a:gd name="T23" fmla="*/ 2147483646 h 1213"/>
              <a:gd name="T24" fmla="*/ 2147483646 w 4146"/>
              <a:gd name="T25" fmla="*/ 2147483646 h 1213"/>
              <a:gd name="T26" fmla="*/ 2147483646 w 4146"/>
              <a:gd name="T27" fmla="*/ 2147483646 h 1213"/>
              <a:gd name="T28" fmla="*/ 2147483646 w 4146"/>
              <a:gd name="T29" fmla="*/ 2147483646 h 1213"/>
              <a:gd name="T30" fmla="*/ 2147483646 w 4146"/>
              <a:gd name="T31" fmla="*/ 2147483646 h 1213"/>
              <a:gd name="T32" fmla="*/ 2147483646 w 4146"/>
              <a:gd name="T33" fmla="*/ 2147483646 h 1213"/>
              <a:gd name="T34" fmla="*/ 2147483646 w 4146"/>
              <a:gd name="T35" fmla="*/ 2147483646 h 1213"/>
              <a:gd name="T36" fmla="*/ 2147483646 w 4146"/>
              <a:gd name="T37" fmla="*/ 2147483646 h 1213"/>
              <a:gd name="T38" fmla="*/ 2147483646 w 4146"/>
              <a:gd name="T39" fmla="*/ 2147483646 h 1213"/>
              <a:gd name="T40" fmla="*/ 2147483646 w 4146"/>
              <a:gd name="T41" fmla="*/ 2147483646 h 1213"/>
              <a:gd name="T42" fmla="*/ 2147483646 w 4146"/>
              <a:gd name="T43" fmla="*/ 2147483646 h 1213"/>
              <a:gd name="T44" fmla="*/ 2147483646 w 4146"/>
              <a:gd name="T45" fmla="*/ 2147483646 h 1213"/>
              <a:gd name="T46" fmla="*/ 2147483646 w 4146"/>
              <a:gd name="T47" fmla="*/ 2147483646 h 1213"/>
              <a:gd name="T48" fmla="*/ 2147483646 w 4146"/>
              <a:gd name="T49" fmla="*/ 2147483646 h 1213"/>
              <a:gd name="T50" fmla="*/ 2147483646 w 4146"/>
              <a:gd name="T51" fmla="*/ 2147483646 h 1213"/>
              <a:gd name="T52" fmla="*/ 2147483646 w 4146"/>
              <a:gd name="T53" fmla="*/ 2147483646 h 1213"/>
              <a:gd name="T54" fmla="*/ 2147483646 w 4146"/>
              <a:gd name="T55" fmla="*/ 2147483646 h 1213"/>
              <a:gd name="T56" fmla="*/ 2147483646 w 4146"/>
              <a:gd name="T57" fmla="*/ 2147483646 h 1213"/>
              <a:gd name="T58" fmla="*/ 2147483646 w 4146"/>
              <a:gd name="T59" fmla="*/ 2147483646 h 1213"/>
              <a:gd name="T60" fmla="*/ 2147483646 w 4146"/>
              <a:gd name="T61" fmla="*/ 2147483646 h 1213"/>
              <a:gd name="T62" fmla="*/ 2147483646 w 4146"/>
              <a:gd name="T63" fmla="*/ 2147483646 h 1213"/>
              <a:gd name="T64" fmla="*/ 2147483646 w 4146"/>
              <a:gd name="T65" fmla="*/ 2147483646 h 1213"/>
              <a:gd name="T66" fmla="*/ 2147483646 w 4146"/>
              <a:gd name="T67" fmla="*/ 2147483646 h 1213"/>
              <a:gd name="T68" fmla="*/ 2147483646 w 4146"/>
              <a:gd name="T69" fmla="*/ 2147483646 h 1213"/>
              <a:gd name="T70" fmla="*/ 2147483646 w 4146"/>
              <a:gd name="T71" fmla="*/ 2147483646 h 1213"/>
              <a:gd name="T72" fmla="*/ 2147483646 w 4146"/>
              <a:gd name="T73" fmla="*/ 2147483646 h 1213"/>
              <a:gd name="T74" fmla="*/ 2147483646 w 4146"/>
              <a:gd name="T75" fmla="*/ 2147483646 h 1213"/>
              <a:gd name="T76" fmla="*/ 2147483646 w 4146"/>
              <a:gd name="T77" fmla="*/ 2147483646 h 1213"/>
              <a:gd name="T78" fmla="*/ 2147483646 w 4146"/>
              <a:gd name="T79" fmla="*/ 2147483646 h 1213"/>
              <a:gd name="T80" fmla="*/ 2147483646 w 4146"/>
              <a:gd name="T81" fmla="*/ 2147483646 h 1213"/>
              <a:gd name="T82" fmla="*/ 2147483646 w 4146"/>
              <a:gd name="T83" fmla="*/ 2147483646 h 1213"/>
              <a:gd name="T84" fmla="*/ 2147483646 w 4146"/>
              <a:gd name="T85" fmla="*/ 0 h 1213"/>
              <a:gd name="T86" fmla="*/ 2147483646 w 4146"/>
              <a:gd name="T87" fmla="*/ 2147483646 h 1213"/>
              <a:gd name="T88" fmla="*/ 2147483646 w 4146"/>
              <a:gd name="T89" fmla="*/ 2147483646 h 1213"/>
              <a:gd name="T90" fmla="*/ 2147483646 w 4146"/>
              <a:gd name="T91" fmla="*/ 2147483646 h 1213"/>
              <a:gd name="T92" fmla="*/ 2147483646 w 4146"/>
              <a:gd name="T93" fmla="*/ 2147483646 h 1213"/>
              <a:gd name="T94" fmla="*/ 2147483646 w 4146"/>
              <a:gd name="T95" fmla="*/ 2147483646 h 1213"/>
              <a:gd name="T96" fmla="*/ 2147483646 w 4146"/>
              <a:gd name="T97" fmla="*/ 2147483646 h 1213"/>
              <a:gd name="T98" fmla="*/ 2147483646 w 4146"/>
              <a:gd name="T99" fmla="*/ 2147483646 h 1213"/>
              <a:gd name="T100" fmla="*/ 2147483646 w 4146"/>
              <a:gd name="T101" fmla="*/ 2147483646 h 1213"/>
              <a:gd name="T102" fmla="*/ 2147483646 w 4146"/>
              <a:gd name="T103" fmla="*/ 2147483646 h 1213"/>
              <a:gd name="T104" fmla="*/ 2147483646 w 4146"/>
              <a:gd name="T105" fmla="*/ 2147483646 h 1213"/>
              <a:gd name="T106" fmla="*/ 2147483646 w 4146"/>
              <a:gd name="T107" fmla="*/ 2147483646 h 1213"/>
              <a:gd name="T108" fmla="*/ 2147483646 w 4146"/>
              <a:gd name="T109" fmla="*/ 2147483646 h 1213"/>
              <a:gd name="T110" fmla="*/ 2147483646 w 4146"/>
              <a:gd name="T111" fmla="*/ 2147483646 h 1213"/>
              <a:gd name="T112" fmla="*/ 2147483646 w 4146"/>
              <a:gd name="T113" fmla="*/ 2147483646 h 1213"/>
              <a:gd name="T114" fmla="*/ 0 w 4146"/>
              <a:gd name="T115" fmla="*/ 2147483646 h 121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146"/>
              <a:gd name="T175" fmla="*/ 0 h 1213"/>
              <a:gd name="T176" fmla="*/ 4146 w 4146"/>
              <a:gd name="T177" fmla="*/ 1213 h 121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146" h="1213">
                <a:moveTo>
                  <a:pt x="0" y="1190"/>
                </a:moveTo>
                <a:lnTo>
                  <a:pt x="2" y="1211"/>
                </a:lnTo>
                <a:lnTo>
                  <a:pt x="84" y="1202"/>
                </a:lnTo>
                <a:lnTo>
                  <a:pt x="158" y="1193"/>
                </a:lnTo>
                <a:lnTo>
                  <a:pt x="230" y="1179"/>
                </a:lnTo>
                <a:lnTo>
                  <a:pt x="232" y="1179"/>
                </a:lnTo>
                <a:lnTo>
                  <a:pt x="307" y="1162"/>
                </a:lnTo>
                <a:lnTo>
                  <a:pt x="309" y="1162"/>
                </a:lnTo>
                <a:lnTo>
                  <a:pt x="425" y="1121"/>
                </a:lnTo>
                <a:lnTo>
                  <a:pt x="419" y="1111"/>
                </a:lnTo>
                <a:lnTo>
                  <a:pt x="423" y="1121"/>
                </a:lnTo>
                <a:lnTo>
                  <a:pt x="537" y="1083"/>
                </a:lnTo>
                <a:lnTo>
                  <a:pt x="539" y="1083"/>
                </a:lnTo>
                <a:lnTo>
                  <a:pt x="653" y="1039"/>
                </a:lnTo>
                <a:lnTo>
                  <a:pt x="763" y="991"/>
                </a:lnTo>
                <a:lnTo>
                  <a:pt x="763" y="990"/>
                </a:lnTo>
                <a:lnTo>
                  <a:pt x="870" y="937"/>
                </a:lnTo>
                <a:lnTo>
                  <a:pt x="872" y="937"/>
                </a:lnTo>
                <a:lnTo>
                  <a:pt x="974" y="877"/>
                </a:lnTo>
                <a:lnTo>
                  <a:pt x="1074" y="810"/>
                </a:lnTo>
                <a:lnTo>
                  <a:pt x="1170" y="737"/>
                </a:lnTo>
                <a:lnTo>
                  <a:pt x="1262" y="654"/>
                </a:lnTo>
                <a:lnTo>
                  <a:pt x="1353" y="570"/>
                </a:lnTo>
                <a:lnTo>
                  <a:pt x="1441" y="480"/>
                </a:lnTo>
                <a:lnTo>
                  <a:pt x="1525" y="394"/>
                </a:lnTo>
                <a:lnTo>
                  <a:pt x="1609" y="310"/>
                </a:lnTo>
                <a:lnTo>
                  <a:pt x="1601" y="301"/>
                </a:lnTo>
                <a:lnTo>
                  <a:pt x="1609" y="310"/>
                </a:lnTo>
                <a:lnTo>
                  <a:pt x="1689" y="234"/>
                </a:lnTo>
                <a:lnTo>
                  <a:pt x="1767" y="164"/>
                </a:lnTo>
                <a:lnTo>
                  <a:pt x="1759" y="155"/>
                </a:lnTo>
                <a:lnTo>
                  <a:pt x="1767" y="164"/>
                </a:lnTo>
                <a:lnTo>
                  <a:pt x="1846" y="106"/>
                </a:lnTo>
                <a:lnTo>
                  <a:pt x="1926" y="58"/>
                </a:lnTo>
                <a:lnTo>
                  <a:pt x="1918" y="50"/>
                </a:lnTo>
                <a:lnTo>
                  <a:pt x="1924" y="60"/>
                </a:lnTo>
                <a:lnTo>
                  <a:pt x="2000" y="30"/>
                </a:lnTo>
                <a:lnTo>
                  <a:pt x="1994" y="20"/>
                </a:lnTo>
                <a:lnTo>
                  <a:pt x="1996" y="30"/>
                </a:lnTo>
                <a:lnTo>
                  <a:pt x="2072" y="21"/>
                </a:lnTo>
                <a:lnTo>
                  <a:pt x="2070" y="11"/>
                </a:lnTo>
                <a:lnTo>
                  <a:pt x="2070" y="21"/>
                </a:lnTo>
                <a:lnTo>
                  <a:pt x="2148" y="30"/>
                </a:lnTo>
                <a:lnTo>
                  <a:pt x="2148" y="20"/>
                </a:lnTo>
                <a:lnTo>
                  <a:pt x="2144" y="30"/>
                </a:lnTo>
                <a:lnTo>
                  <a:pt x="2220" y="60"/>
                </a:lnTo>
                <a:lnTo>
                  <a:pt x="2224" y="50"/>
                </a:lnTo>
                <a:lnTo>
                  <a:pt x="2218" y="58"/>
                </a:lnTo>
                <a:lnTo>
                  <a:pt x="2298" y="106"/>
                </a:lnTo>
                <a:lnTo>
                  <a:pt x="2375" y="164"/>
                </a:lnTo>
                <a:lnTo>
                  <a:pt x="2381" y="155"/>
                </a:lnTo>
                <a:lnTo>
                  <a:pt x="2375" y="164"/>
                </a:lnTo>
                <a:lnTo>
                  <a:pt x="2455" y="234"/>
                </a:lnTo>
                <a:lnTo>
                  <a:pt x="2537" y="310"/>
                </a:lnTo>
                <a:lnTo>
                  <a:pt x="2543" y="301"/>
                </a:lnTo>
                <a:lnTo>
                  <a:pt x="2535" y="310"/>
                </a:lnTo>
                <a:lnTo>
                  <a:pt x="2619" y="394"/>
                </a:lnTo>
                <a:lnTo>
                  <a:pt x="2701" y="480"/>
                </a:lnTo>
                <a:lnTo>
                  <a:pt x="2789" y="570"/>
                </a:lnTo>
                <a:lnTo>
                  <a:pt x="2791" y="570"/>
                </a:lnTo>
                <a:lnTo>
                  <a:pt x="2882" y="654"/>
                </a:lnTo>
                <a:lnTo>
                  <a:pt x="2974" y="737"/>
                </a:lnTo>
                <a:lnTo>
                  <a:pt x="3070" y="810"/>
                </a:lnTo>
                <a:lnTo>
                  <a:pt x="3170" y="877"/>
                </a:lnTo>
                <a:lnTo>
                  <a:pt x="3274" y="937"/>
                </a:lnTo>
                <a:lnTo>
                  <a:pt x="3379" y="990"/>
                </a:lnTo>
                <a:lnTo>
                  <a:pt x="3381" y="991"/>
                </a:lnTo>
                <a:lnTo>
                  <a:pt x="3493" y="1039"/>
                </a:lnTo>
                <a:lnTo>
                  <a:pt x="3605" y="1083"/>
                </a:lnTo>
                <a:lnTo>
                  <a:pt x="3719" y="1121"/>
                </a:lnTo>
                <a:lnTo>
                  <a:pt x="3837" y="1162"/>
                </a:lnTo>
                <a:lnTo>
                  <a:pt x="3884" y="1176"/>
                </a:lnTo>
                <a:lnTo>
                  <a:pt x="3886" y="1176"/>
                </a:lnTo>
                <a:lnTo>
                  <a:pt x="3950" y="1188"/>
                </a:lnTo>
                <a:lnTo>
                  <a:pt x="4010" y="1199"/>
                </a:lnTo>
                <a:lnTo>
                  <a:pt x="4012" y="1199"/>
                </a:lnTo>
                <a:lnTo>
                  <a:pt x="4072" y="1206"/>
                </a:lnTo>
                <a:lnTo>
                  <a:pt x="4144" y="1213"/>
                </a:lnTo>
                <a:lnTo>
                  <a:pt x="4146" y="1192"/>
                </a:lnTo>
                <a:lnTo>
                  <a:pt x="4074" y="1185"/>
                </a:lnTo>
                <a:lnTo>
                  <a:pt x="4014" y="1178"/>
                </a:lnTo>
                <a:lnTo>
                  <a:pt x="4012" y="1188"/>
                </a:lnTo>
                <a:lnTo>
                  <a:pt x="4014" y="1178"/>
                </a:lnTo>
                <a:lnTo>
                  <a:pt x="3954" y="1167"/>
                </a:lnTo>
                <a:lnTo>
                  <a:pt x="3890" y="1155"/>
                </a:lnTo>
                <a:lnTo>
                  <a:pt x="3888" y="1165"/>
                </a:lnTo>
                <a:lnTo>
                  <a:pt x="3892" y="1157"/>
                </a:lnTo>
                <a:lnTo>
                  <a:pt x="3845" y="1142"/>
                </a:lnTo>
                <a:lnTo>
                  <a:pt x="3727" y="1102"/>
                </a:lnTo>
                <a:lnTo>
                  <a:pt x="3613" y="1063"/>
                </a:lnTo>
                <a:lnTo>
                  <a:pt x="3609" y="1072"/>
                </a:lnTo>
                <a:lnTo>
                  <a:pt x="3615" y="1063"/>
                </a:lnTo>
                <a:lnTo>
                  <a:pt x="3503" y="1019"/>
                </a:lnTo>
                <a:lnTo>
                  <a:pt x="3391" y="972"/>
                </a:lnTo>
                <a:lnTo>
                  <a:pt x="3385" y="981"/>
                </a:lnTo>
                <a:lnTo>
                  <a:pt x="3391" y="972"/>
                </a:lnTo>
                <a:lnTo>
                  <a:pt x="3286" y="919"/>
                </a:lnTo>
                <a:lnTo>
                  <a:pt x="3182" y="860"/>
                </a:lnTo>
                <a:lnTo>
                  <a:pt x="3176" y="868"/>
                </a:lnTo>
                <a:lnTo>
                  <a:pt x="3184" y="860"/>
                </a:lnTo>
                <a:lnTo>
                  <a:pt x="3084" y="793"/>
                </a:lnTo>
                <a:lnTo>
                  <a:pt x="3076" y="802"/>
                </a:lnTo>
                <a:lnTo>
                  <a:pt x="3084" y="795"/>
                </a:lnTo>
                <a:lnTo>
                  <a:pt x="2988" y="721"/>
                </a:lnTo>
                <a:lnTo>
                  <a:pt x="2896" y="638"/>
                </a:lnTo>
                <a:lnTo>
                  <a:pt x="2805" y="554"/>
                </a:lnTo>
                <a:lnTo>
                  <a:pt x="2797" y="561"/>
                </a:lnTo>
                <a:lnTo>
                  <a:pt x="2805" y="554"/>
                </a:lnTo>
                <a:lnTo>
                  <a:pt x="2717" y="464"/>
                </a:lnTo>
                <a:lnTo>
                  <a:pt x="2635" y="378"/>
                </a:lnTo>
                <a:lnTo>
                  <a:pt x="2551" y="294"/>
                </a:lnTo>
                <a:lnTo>
                  <a:pt x="2469" y="218"/>
                </a:lnTo>
                <a:lnTo>
                  <a:pt x="2389" y="148"/>
                </a:lnTo>
                <a:lnTo>
                  <a:pt x="2389" y="146"/>
                </a:lnTo>
                <a:lnTo>
                  <a:pt x="2312" y="88"/>
                </a:lnTo>
                <a:lnTo>
                  <a:pt x="2232" y="41"/>
                </a:lnTo>
                <a:lnTo>
                  <a:pt x="2230" y="41"/>
                </a:lnTo>
                <a:lnTo>
                  <a:pt x="2154" y="11"/>
                </a:lnTo>
                <a:lnTo>
                  <a:pt x="2152" y="11"/>
                </a:lnTo>
                <a:lnTo>
                  <a:pt x="2150" y="9"/>
                </a:lnTo>
                <a:lnTo>
                  <a:pt x="2072" y="0"/>
                </a:lnTo>
                <a:lnTo>
                  <a:pt x="2070" y="0"/>
                </a:lnTo>
                <a:lnTo>
                  <a:pt x="1994" y="9"/>
                </a:lnTo>
                <a:lnTo>
                  <a:pt x="1990" y="11"/>
                </a:lnTo>
                <a:lnTo>
                  <a:pt x="1914" y="41"/>
                </a:lnTo>
                <a:lnTo>
                  <a:pt x="1912" y="41"/>
                </a:lnTo>
                <a:lnTo>
                  <a:pt x="1832" y="88"/>
                </a:lnTo>
                <a:lnTo>
                  <a:pt x="1753" y="146"/>
                </a:lnTo>
                <a:lnTo>
                  <a:pt x="1753" y="148"/>
                </a:lnTo>
                <a:lnTo>
                  <a:pt x="1675" y="218"/>
                </a:lnTo>
                <a:lnTo>
                  <a:pt x="1595" y="294"/>
                </a:lnTo>
                <a:lnTo>
                  <a:pt x="1593" y="294"/>
                </a:lnTo>
                <a:lnTo>
                  <a:pt x="1509" y="378"/>
                </a:lnTo>
                <a:lnTo>
                  <a:pt x="1425" y="464"/>
                </a:lnTo>
                <a:lnTo>
                  <a:pt x="1337" y="554"/>
                </a:lnTo>
                <a:lnTo>
                  <a:pt x="1345" y="561"/>
                </a:lnTo>
                <a:lnTo>
                  <a:pt x="1339" y="554"/>
                </a:lnTo>
                <a:lnTo>
                  <a:pt x="1248" y="638"/>
                </a:lnTo>
                <a:lnTo>
                  <a:pt x="1156" y="721"/>
                </a:lnTo>
                <a:lnTo>
                  <a:pt x="1060" y="795"/>
                </a:lnTo>
                <a:lnTo>
                  <a:pt x="1066" y="802"/>
                </a:lnTo>
                <a:lnTo>
                  <a:pt x="1060" y="793"/>
                </a:lnTo>
                <a:lnTo>
                  <a:pt x="960" y="860"/>
                </a:lnTo>
                <a:lnTo>
                  <a:pt x="858" y="919"/>
                </a:lnTo>
                <a:lnTo>
                  <a:pt x="864" y="928"/>
                </a:lnTo>
                <a:lnTo>
                  <a:pt x="858" y="919"/>
                </a:lnTo>
                <a:lnTo>
                  <a:pt x="751" y="972"/>
                </a:lnTo>
                <a:lnTo>
                  <a:pt x="757" y="981"/>
                </a:lnTo>
                <a:lnTo>
                  <a:pt x="753" y="972"/>
                </a:lnTo>
                <a:lnTo>
                  <a:pt x="643" y="1019"/>
                </a:lnTo>
                <a:lnTo>
                  <a:pt x="529" y="1063"/>
                </a:lnTo>
                <a:lnTo>
                  <a:pt x="533" y="1072"/>
                </a:lnTo>
                <a:lnTo>
                  <a:pt x="529" y="1063"/>
                </a:lnTo>
                <a:lnTo>
                  <a:pt x="415" y="1102"/>
                </a:lnTo>
                <a:lnTo>
                  <a:pt x="299" y="1142"/>
                </a:lnTo>
                <a:lnTo>
                  <a:pt x="303" y="1151"/>
                </a:lnTo>
                <a:lnTo>
                  <a:pt x="301" y="1142"/>
                </a:lnTo>
                <a:lnTo>
                  <a:pt x="226" y="1160"/>
                </a:lnTo>
                <a:lnTo>
                  <a:pt x="228" y="1169"/>
                </a:lnTo>
                <a:lnTo>
                  <a:pt x="226" y="1158"/>
                </a:lnTo>
                <a:lnTo>
                  <a:pt x="154" y="1172"/>
                </a:lnTo>
                <a:lnTo>
                  <a:pt x="156" y="1183"/>
                </a:lnTo>
                <a:lnTo>
                  <a:pt x="156" y="1172"/>
                </a:lnTo>
                <a:lnTo>
                  <a:pt x="82" y="1181"/>
                </a:lnTo>
                <a:lnTo>
                  <a:pt x="0" y="11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869" name="Freeform 9">
            <a:extLst>
              <a:ext uri="{FF2B5EF4-FFF2-40B4-BE49-F238E27FC236}">
                <a16:creationId xmlns:a16="http://schemas.microsoft.com/office/drawing/2014/main" id="{39AE3A59-472D-4878-8EE9-7640B2813214}"/>
              </a:ext>
            </a:extLst>
          </p:cNvPr>
          <p:cNvSpPr>
            <a:spLocks/>
          </p:cNvSpPr>
          <p:nvPr/>
        </p:nvSpPr>
        <p:spPr bwMode="auto">
          <a:xfrm>
            <a:off x="1554163" y="2911475"/>
            <a:ext cx="5594350" cy="1581150"/>
          </a:xfrm>
          <a:custGeom>
            <a:avLst/>
            <a:gdLst>
              <a:gd name="T0" fmla="*/ 2147483646 w 4146"/>
              <a:gd name="T1" fmla="*/ 2147483646 h 1213"/>
              <a:gd name="T2" fmla="*/ 2147483646 w 4146"/>
              <a:gd name="T3" fmla="*/ 2147483646 h 1213"/>
              <a:gd name="T4" fmla="*/ 2147483646 w 4146"/>
              <a:gd name="T5" fmla="*/ 2147483646 h 1213"/>
              <a:gd name="T6" fmla="*/ 2147483646 w 4146"/>
              <a:gd name="T7" fmla="*/ 2147483646 h 1213"/>
              <a:gd name="T8" fmla="*/ 2147483646 w 4146"/>
              <a:gd name="T9" fmla="*/ 2147483646 h 1213"/>
              <a:gd name="T10" fmla="*/ 2147483646 w 4146"/>
              <a:gd name="T11" fmla="*/ 2147483646 h 1213"/>
              <a:gd name="T12" fmla="*/ 2147483646 w 4146"/>
              <a:gd name="T13" fmla="*/ 2147483646 h 1213"/>
              <a:gd name="T14" fmla="*/ 2147483646 w 4146"/>
              <a:gd name="T15" fmla="*/ 2147483646 h 1213"/>
              <a:gd name="T16" fmla="*/ 2147483646 w 4146"/>
              <a:gd name="T17" fmla="*/ 2147483646 h 1213"/>
              <a:gd name="T18" fmla="*/ 2147483646 w 4146"/>
              <a:gd name="T19" fmla="*/ 2147483646 h 1213"/>
              <a:gd name="T20" fmla="*/ 2147483646 w 4146"/>
              <a:gd name="T21" fmla="*/ 2147483646 h 1213"/>
              <a:gd name="T22" fmla="*/ 2147483646 w 4146"/>
              <a:gd name="T23" fmla="*/ 2147483646 h 1213"/>
              <a:gd name="T24" fmla="*/ 2147483646 w 4146"/>
              <a:gd name="T25" fmla="*/ 2147483646 h 1213"/>
              <a:gd name="T26" fmla="*/ 2147483646 w 4146"/>
              <a:gd name="T27" fmla="*/ 2147483646 h 1213"/>
              <a:gd name="T28" fmla="*/ 2147483646 w 4146"/>
              <a:gd name="T29" fmla="*/ 2147483646 h 1213"/>
              <a:gd name="T30" fmla="*/ 2147483646 w 4146"/>
              <a:gd name="T31" fmla="*/ 2147483646 h 1213"/>
              <a:gd name="T32" fmla="*/ 2147483646 w 4146"/>
              <a:gd name="T33" fmla="*/ 2147483646 h 1213"/>
              <a:gd name="T34" fmla="*/ 2147483646 w 4146"/>
              <a:gd name="T35" fmla="*/ 2147483646 h 1213"/>
              <a:gd name="T36" fmla="*/ 2147483646 w 4146"/>
              <a:gd name="T37" fmla="*/ 2147483646 h 1213"/>
              <a:gd name="T38" fmla="*/ 2147483646 w 4146"/>
              <a:gd name="T39" fmla="*/ 2147483646 h 1213"/>
              <a:gd name="T40" fmla="*/ 2147483646 w 4146"/>
              <a:gd name="T41" fmla="*/ 2147483646 h 1213"/>
              <a:gd name="T42" fmla="*/ 2147483646 w 4146"/>
              <a:gd name="T43" fmla="*/ 2147483646 h 1213"/>
              <a:gd name="T44" fmla="*/ 2147483646 w 4146"/>
              <a:gd name="T45" fmla="*/ 2147483646 h 1213"/>
              <a:gd name="T46" fmla="*/ 2147483646 w 4146"/>
              <a:gd name="T47" fmla="*/ 2147483646 h 1213"/>
              <a:gd name="T48" fmla="*/ 2147483646 w 4146"/>
              <a:gd name="T49" fmla="*/ 2147483646 h 1213"/>
              <a:gd name="T50" fmla="*/ 2147483646 w 4146"/>
              <a:gd name="T51" fmla="*/ 2147483646 h 1213"/>
              <a:gd name="T52" fmla="*/ 2147483646 w 4146"/>
              <a:gd name="T53" fmla="*/ 2147483646 h 1213"/>
              <a:gd name="T54" fmla="*/ 2147483646 w 4146"/>
              <a:gd name="T55" fmla="*/ 2147483646 h 1213"/>
              <a:gd name="T56" fmla="*/ 2147483646 w 4146"/>
              <a:gd name="T57" fmla="*/ 2147483646 h 1213"/>
              <a:gd name="T58" fmla="*/ 2147483646 w 4146"/>
              <a:gd name="T59" fmla="*/ 2147483646 h 1213"/>
              <a:gd name="T60" fmla="*/ 2147483646 w 4146"/>
              <a:gd name="T61" fmla="*/ 2147483646 h 1213"/>
              <a:gd name="T62" fmla="*/ 2147483646 w 4146"/>
              <a:gd name="T63" fmla="*/ 2147483646 h 1213"/>
              <a:gd name="T64" fmla="*/ 2147483646 w 4146"/>
              <a:gd name="T65" fmla="*/ 2147483646 h 1213"/>
              <a:gd name="T66" fmla="*/ 2147483646 w 4146"/>
              <a:gd name="T67" fmla="*/ 2147483646 h 1213"/>
              <a:gd name="T68" fmla="*/ 2147483646 w 4146"/>
              <a:gd name="T69" fmla="*/ 2147483646 h 1213"/>
              <a:gd name="T70" fmla="*/ 2147483646 w 4146"/>
              <a:gd name="T71" fmla="*/ 2147483646 h 1213"/>
              <a:gd name="T72" fmla="*/ 2147483646 w 4146"/>
              <a:gd name="T73" fmla="*/ 2147483646 h 1213"/>
              <a:gd name="T74" fmla="*/ 2147483646 w 4146"/>
              <a:gd name="T75" fmla="*/ 2147483646 h 1213"/>
              <a:gd name="T76" fmla="*/ 2147483646 w 4146"/>
              <a:gd name="T77" fmla="*/ 2147483646 h 1213"/>
              <a:gd name="T78" fmla="*/ 2147483646 w 4146"/>
              <a:gd name="T79" fmla="*/ 2147483646 h 1213"/>
              <a:gd name="T80" fmla="*/ 2147483646 w 4146"/>
              <a:gd name="T81" fmla="*/ 2147483646 h 1213"/>
              <a:gd name="T82" fmla="*/ 2147483646 w 4146"/>
              <a:gd name="T83" fmla="*/ 2147483646 h 1213"/>
              <a:gd name="T84" fmla="*/ 2147483646 w 4146"/>
              <a:gd name="T85" fmla="*/ 0 h 1213"/>
              <a:gd name="T86" fmla="*/ 2147483646 w 4146"/>
              <a:gd name="T87" fmla="*/ 2147483646 h 1213"/>
              <a:gd name="T88" fmla="*/ 2147483646 w 4146"/>
              <a:gd name="T89" fmla="*/ 2147483646 h 1213"/>
              <a:gd name="T90" fmla="*/ 2147483646 w 4146"/>
              <a:gd name="T91" fmla="*/ 2147483646 h 1213"/>
              <a:gd name="T92" fmla="*/ 2147483646 w 4146"/>
              <a:gd name="T93" fmla="*/ 2147483646 h 1213"/>
              <a:gd name="T94" fmla="*/ 2147483646 w 4146"/>
              <a:gd name="T95" fmla="*/ 2147483646 h 1213"/>
              <a:gd name="T96" fmla="*/ 2147483646 w 4146"/>
              <a:gd name="T97" fmla="*/ 2147483646 h 1213"/>
              <a:gd name="T98" fmla="*/ 2147483646 w 4146"/>
              <a:gd name="T99" fmla="*/ 2147483646 h 1213"/>
              <a:gd name="T100" fmla="*/ 2147483646 w 4146"/>
              <a:gd name="T101" fmla="*/ 2147483646 h 1213"/>
              <a:gd name="T102" fmla="*/ 2147483646 w 4146"/>
              <a:gd name="T103" fmla="*/ 2147483646 h 1213"/>
              <a:gd name="T104" fmla="*/ 2147483646 w 4146"/>
              <a:gd name="T105" fmla="*/ 2147483646 h 1213"/>
              <a:gd name="T106" fmla="*/ 2147483646 w 4146"/>
              <a:gd name="T107" fmla="*/ 2147483646 h 1213"/>
              <a:gd name="T108" fmla="*/ 2147483646 w 4146"/>
              <a:gd name="T109" fmla="*/ 2147483646 h 1213"/>
              <a:gd name="T110" fmla="*/ 2147483646 w 4146"/>
              <a:gd name="T111" fmla="*/ 2147483646 h 1213"/>
              <a:gd name="T112" fmla="*/ 2147483646 w 4146"/>
              <a:gd name="T113" fmla="*/ 2147483646 h 1213"/>
              <a:gd name="T114" fmla="*/ 0 w 4146"/>
              <a:gd name="T115" fmla="*/ 2147483646 h 121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146"/>
              <a:gd name="T175" fmla="*/ 0 h 1213"/>
              <a:gd name="T176" fmla="*/ 4146 w 4146"/>
              <a:gd name="T177" fmla="*/ 1213 h 121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146" h="1213">
                <a:moveTo>
                  <a:pt x="0" y="1190"/>
                </a:moveTo>
                <a:lnTo>
                  <a:pt x="2" y="1211"/>
                </a:lnTo>
                <a:lnTo>
                  <a:pt x="84" y="1202"/>
                </a:lnTo>
                <a:lnTo>
                  <a:pt x="158" y="1193"/>
                </a:lnTo>
                <a:lnTo>
                  <a:pt x="230" y="1179"/>
                </a:lnTo>
                <a:lnTo>
                  <a:pt x="232" y="1179"/>
                </a:lnTo>
                <a:lnTo>
                  <a:pt x="307" y="1162"/>
                </a:lnTo>
                <a:lnTo>
                  <a:pt x="309" y="1162"/>
                </a:lnTo>
                <a:lnTo>
                  <a:pt x="425" y="1121"/>
                </a:lnTo>
                <a:lnTo>
                  <a:pt x="419" y="1111"/>
                </a:lnTo>
                <a:lnTo>
                  <a:pt x="423" y="1121"/>
                </a:lnTo>
                <a:lnTo>
                  <a:pt x="537" y="1083"/>
                </a:lnTo>
                <a:lnTo>
                  <a:pt x="539" y="1083"/>
                </a:lnTo>
                <a:lnTo>
                  <a:pt x="653" y="1039"/>
                </a:lnTo>
                <a:lnTo>
                  <a:pt x="763" y="991"/>
                </a:lnTo>
                <a:lnTo>
                  <a:pt x="763" y="990"/>
                </a:lnTo>
                <a:lnTo>
                  <a:pt x="870" y="937"/>
                </a:lnTo>
                <a:lnTo>
                  <a:pt x="872" y="937"/>
                </a:lnTo>
                <a:lnTo>
                  <a:pt x="974" y="877"/>
                </a:lnTo>
                <a:lnTo>
                  <a:pt x="1074" y="810"/>
                </a:lnTo>
                <a:lnTo>
                  <a:pt x="1170" y="737"/>
                </a:lnTo>
                <a:lnTo>
                  <a:pt x="1262" y="654"/>
                </a:lnTo>
                <a:lnTo>
                  <a:pt x="1353" y="570"/>
                </a:lnTo>
                <a:lnTo>
                  <a:pt x="1441" y="480"/>
                </a:lnTo>
                <a:lnTo>
                  <a:pt x="1525" y="394"/>
                </a:lnTo>
                <a:lnTo>
                  <a:pt x="1609" y="310"/>
                </a:lnTo>
                <a:lnTo>
                  <a:pt x="1601" y="301"/>
                </a:lnTo>
                <a:lnTo>
                  <a:pt x="1609" y="310"/>
                </a:lnTo>
                <a:lnTo>
                  <a:pt x="1689" y="234"/>
                </a:lnTo>
                <a:lnTo>
                  <a:pt x="1767" y="164"/>
                </a:lnTo>
                <a:lnTo>
                  <a:pt x="1759" y="155"/>
                </a:lnTo>
                <a:lnTo>
                  <a:pt x="1767" y="164"/>
                </a:lnTo>
                <a:lnTo>
                  <a:pt x="1846" y="106"/>
                </a:lnTo>
                <a:lnTo>
                  <a:pt x="1926" y="58"/>
                </a:lnTo>
                <a:lnTo>
                  <a:pt x="1918" y="50"/>
                </a:lnTo>
                <a:lnTo>
                  <a:pt x="1924" y="60"/>
                </a:lnTo>
                <a:lnTo>
                  <a:pt x="2000" y="30"/>
                </a:lnTo>
                <a:lnTo>
                  <a:pt x="1994" y="20"/>
                </a:lnTo>
                <a:lnTo>
                  <a:pt x="1996" y="30"/>
                </a:lnTo>
                <a:lnTo>
                  <a:pt x="2072" y="21"/>
                </a:lnTo>
                <a:lnTo>
                  <a:pt x="2070" y="11"/>
                </a:lnTo>
                <a:lnTo>
                  <a:pt x="2070" y="21"/>
                </a:lnTo>
                <a:lnTo>
                  <a:pt x="2148" y="30"/>
                </a:lnTo>
                <a:lnTo>
                  <a:pt x="2148" y="20"/>
                </a:lnTo>
                <a:lnTo>
                  <a:pt x="2144" y="30"/>
                </a:lnTo>
                <a:lnTo>
                  <a:pt x="2220" y="60"/>
                </a:lnTo>
                <a:lnTo>
                  <a:pt x="2224" y="50"/>
                </a:lnTo>
                <a:lnTo>
                  <a:pt x="2218" y="58"/>
                </a:lnTo>
                <a:lnTo>
                  <a:pt x="2298" y="106"/>
                </a:lnTo>
                <a:lnTo>
                  <a:pt x="2375" y="164"/>
                </a:lnTo>
                <a:lnTo>
                  <a:pt x="2381" y="155"/>
                </a:lnTo>
                <a:lnTo>
                  <a:pt x="2375" y="164"/>
                </a:lnTo>
                <a:lnTo>
                  <a:pt x="2455" y="234"/>
                </a:lnTo>
                <a:lnTo>
                  <a:pt x="2537" y="310"/>
                </a:lnTo>
                <a:lnTo>
                  <a:pt x="2543" y="301"/>
                </a:lnTo>
                <a:lnTo>
                  <a:pt x="2535" y="310"/>
                </a:lnTo>
                <a:lnTo>
                  <a:pt x="2619" y="394"/>
                </a:lnTo>
                <a:lnTo>
                  <a:pt x="2701" y="480"/>
                </a:lnTo>
                <a:lnTo>
                  <a:pt x="2789" y="570"/>
                </a:lnTo>
                <a:lnTo>
                  <a:pt x="2791" y="570"/>
                </a:lnTo>
                <a:lnTo>
                  <a:pt x="2882" y="654"/>
                </a:lnTo>
                <a:lnTo>
                  <a:pt x="2974" y="737"/>
                </a:lnTo>
                <a:lnTo>
                  <a:pt x="3070" y="810"/>
                </a:lnTo>
                <a:lnTo>
                  <a:pt x="3170" y="877"/>
                </a:lnTo>
                <a:lnTo>
                  <a:pt x="3274" y="937"/>
                </a:lnTo>
                <a:lnTo>
                  <a:pt x="3379" y="990"/>
                </a:lnTo>
                <a:lnTo>
                  <a:pt x="3381" y="991"/>
                </a:lnTo>
                <a:lnTo>
                  <a:pt x="3493" y="1039"/>
                </a:lnTo>
                <a:lnTo>
                  <a:pt x="3605" y="1083"/>
                </a:lnTo>
                <a:lnTo>
                  <a:pt x="3719" y="1121"/>
                </a:lnTo>
                <a:lnTo>
                  <a:pt x="3837" y="1162"/>
                </a:lnTo>
                <a:lnTo>
                  <a:pt x="3884" y="1176"/>
                </a:lnTo>
                <a:lnTo>
                  <a:pt x="3886" y="1176"/>
                </a:lnTo>
                <a:lnTo>
                  <a:pt x="3950" y="1188"/>
                </a:lnTo>
                <a:lnTo>
                  <a:pt x="4010" y="1199"/>
                </a:lnTo>
                <a:lnTo>
                  <a:pt x="4012" y="1199"/>
                </a:lnTo>
                <a:lnTo>
                  <a:pt x="4072" y="1206"/>
                </a:lnTo>
                <a:lnTo>
                  <a:pt x="4144" y="1213"/>
                </a:lnTo>
                <a:lnTo>
                  <a:pt x="4146" y="1192"/>
                </a:lnTo>
                <a:lnTo>
                  <a:pt x="4074" y="1185"/>
                </a:lnTo>
                <a:lnTo>
                  <a:pt x="4014" y="1178"/>
                </a:lnTo>
                <a:lnTo>
                  <a:pt x="4012" y="1188"/>
                </a:lnTo>
                <a:lnTo>
                  <a:pt x="4014" y="1178"/>
                </a:lnTo>
                <a:lnTo>
                  <a:pt x="3954" y="1167"/>
                </a:lnTo>
                <a:lnTo>
                  <a:pt x="3890" y="1155"/>
                </a:lnTo>
                <a:lnTo>
                  <a:pt x="3888" y="1165"/>
                </a:lnTo>
                <a:lnTo>
                  <a:pt x="3892" y="1157"/>
                </a:lnTo>
                <a:lnTo>
                  <a:pt x="3845" y="1142"/>
                </a:lnTo>
                <a:lnTo>
                  <a:pt x="3727" y="1102"/>
                </a:lnTo>
                <a:lnTo>
                  <a:pt x="3613" y="1063"/>
                </a:lnTo>
                <a:lnTo>
                  <a:pt x="3609" y="1072"/>
                </a:lnTo>
                <a:lnTo>
                  <a:pt x="3615" y="1063"/>
                </a:lnTo>
                <a:lnTo>
                  <a:pt x="3503" y="1019"/>
                </a:lnTo>
                <a:lnTo>
                  <a:pt x="3391" y="972"/>
                </a:lnTo>
                <a:lnTo>
                  <a:pt x="3385" y="981"/>
                </a:lnTo>
                <a:lnTo>
                  <a:pt x="3391" y="972"/>
                </a:lnTo>
                <a:lnTo>
                  <a:pt x="3286" y="919"/>
                </a:lnTo>
                <a:lnTo>
                  <a:pt x="3182" y="860"/>
                </a:lnTo>
                <a:lnTo>
                  <a:pt x="3176" y="868"/>
                </a:lnTo>
                <a:lnTo>
                  <a:pt x="3184" y="860"/>
                </a:lnTo>
                <a:lnTo>
                  <a:pt x="3084" y="793"/>
                </a:lnTo>
                <a:lnTo>
                  <a:pt x="3076" y="802"/>
                </a:lnTo>
                <a:lnTo>
                  <a:pt x="3084" y="795"/>
                </a:lnTo>
                <a:lnTo>
                  <a:pt x="2988" y="721"/>
                </a:lnTo>
                <a:lnTo>
                  <a:pt x="2896" y="638"/>
                </a:lnTo>
                <a:lnTo>
                  <a:pt x="2805" y="554"/>
                </a:lnTo>
                <a:lnTo>
                  <a:pt x="2797" y="561"/>
                </a:lnTo>
                <a:lnTo>
                  <a:pt x="2805" y="554"/>
                </a:lnTo>
                <a:lnTo>
                  <a:pt x="2717" y="464"/>
                </a:lnTo>
                <a:lnTo>
                  <a:pt x="2635" y="378"/>
                </a:lnTo>
                <a:lnTo>
                  <a:pt x="2551" y="294"/>
                </a:lnTo>
                <a:lnTo>
                  <a:pt x="2469" y="218"/>
                </a:lnTo>
                <a:lnTo>
                  <a:pt x="2389" y="148"/>
                </a:lnTo>
                <a:lnTo>
                  <a:pt x="2389" y="146"/>
                </a:lnTo>
                <a:lnTo>
                  <a:pt x="2312" y="88"/>
                </a:lnTo>
                <a:lnTo>
                  <a:pt x="2232" y="41"/>
                </a:lnTo>
                <a:lnTo>
                  <a:pt x="2230" y="41"/>
                </a:lnTo>
                <a:lnTo>
                  <a:pt x="2154" y="11"/>
                </a:lnTo>
                <a:lnTo>
                  <a:pt x="2152" y="11"/>
                </a:lnTo>
                <a:lnTo>
                  <a:pt x="2150" y="9"/>
                </a:lnTo>
                <a:lnTo>
                  <a:pt x="2072" y="0"/>
                </a:lnTo>
                <a:lnTo>
                  <a:pt x="2070" y="0"/>
                </a:lnTo>
                <a:lnTo>
                  <a:pt x="1994" y="9"/>
                </a:lnTo>
                <a:lnTo>
                  <a:pt x="1990" y="11"/>
                </a:lnTo>
                <a:lnTo>
                  <a:pt x="1914" y="41"/>
                </a:lnTo>
                <a:lnTo>
                  <a:pt x="1912" y="41"/>
                </a:lnTo>
                <a:lnTo>
                  <a:pt x="1832" y="88"/>
                </a:lnTo>
                <a:lnTo>
                  <a:pt x="1753" y="146"/>
                </a:lnTo>
                <a:lnTo>
                  <a:pt x="1753" y="148"/>
                </a:lnTo>
                <a:lnTo>
                  <a:pt x="1675" y="218"/>
                </a:lnTo>
                <a:lnTo>
                  <a:pt x="1595" y="294"/>
                </a:lnTo>
                <a:lnTo>
                  <a:pt x="1593" y="294"/>
                </a:lnTo>
                <a:lnTo>
                  <a:pt x="1509" y="378"/>
                </a:lnTo>
                <a:lnTo>
                  <a:pt x="1425" y="464"/>
                </a:lnTo>
                <a:lnTo>
                  <a:pt x="1337" y="554"/>
                </a:lnTo>
                <a:lnTo>
                  <a:pt x="1345" y="561"/>
                </a:lnTo>
                <a:lnTo>
                  <a:pt x="1339" y="554"/>
                </a:lnTo>
                <a:lnTo>
                  <a:pt x="1248" y="638"/>
                </a:lnTo>
                <a:lnTo>
                  <a:pt x="1156" y="721"/>
                </a:lnTo>
                <a:lnTo>
                  <a:pt x="1060" y="795"/>
                </a:lnTo>
                <a:lnTo>
                  <a:pt x="1066" y="802"/>
                </a:lnTo>
                <a:lnTo>
                  <a:pt x="1060" y="793"/>
                </a:lnTo>
                <a:lnTo>
                  <a:pt x="960" y="860"/>
                </a:lnTo>
                <a:lnTo>
                  <a:pt x="858" y="919"/>
                </a:lnTo>
                <a:lnTo>
                  <a:pt x="864" y="928"/>
                </a:lnTo>
                <a:lnTo>
                  <a:pt x="858" y="919"/>
                </a:lnTo>
                <a:lnTo>
                  <a:pt x="751" y="972"/>
                </a:lnTo>
                <a:lnTo>
                  <a:pt x="757" y="981"/>
                </a:lnTo>
                <a:lnTo>
                  <a:pt x="753" y="972"/>
                </a:lnTo>
                <a:lnTo>
                  <a:pt x="643" y="1019"/>
                </a:lnTo>
                <a:lnTo>
                  <a:pt x="529" y="1063"/>
                </a:lnTo>
                <a:lnTo>
                  <a:pt x="533" y="1072"/>
                </a:lnTo>
                <a:lnTo>
                  <a:pt x="529" y="1063"/>
                </a:lnTo>
                <a:lnTo>
                  <a:pt x="415" y="1102"/>
                </a:lnTo>
                <a:lnTo>
                  <a:pt x="299" y="1142"/>
                </a:lnTo>
                <a:lnTo>
                  <a:pt x="303" y="1151"/>
                </a:lnTo>
                <a:lnTo>
                  <a:pt x="301" y="1142"/>
                </a:lnTo>
                <a:lnTo>
                  <a:pt x="226" y="1160"/>
                </a:lnTo>
                <a:lnTo>
                  <a:pt x="228" y="1169"/>
                </a:lnTo>
                <a:lnTo>
                  <a:pt x="226" y="1158"/>
                </a:lnTo>
                <a:lnTo>
                  <a:pt x="154" y="1172"/>
                </a:lnTo>
                <a:lnTo>
                  <a:pt x="156" y="1183"/>
                </a:lnTo>
                <a:lnTo>
                  <a:pt x="156" y="1172"/>
                </a:lnTo>
                <a:lnTo>
                  <a:pt x="82" y="1181"/>
                </a:lnTo>
                <a:lnTo>
                  <a:pt x="0" y="11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870" name="Line 21">
            <a:extLst>
              <a:ext uri="{FF2B5EF4-FFF2-40B4-BE49-F238E27FC236}">
                <a16:creationId xmlns:a16="http://schemas.microsoft.com/office/drawing/2014/main" id="{2DD46C24-65ED-4C63-A02A-FE10AA3C3860}"/>
              </a:ext>
            </a:extLst>
          </p:cNvPr>
          <p:cNvSpPr>
            <a:spLocks noChangeShapeType="1"/>
          </p:cNvSpPr>
          <p:nvPr/>
        </p:nvSpPr>
        <p:spPr bwMode="auto">
          <a:xfrm flipH="1" flipV="1">
            <a:off x="1828801" y="6119813"/>
            <a:ext cx="3914775"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71" name="Line 19">
            <a:extLst>
              <a:ext uri="{FF2B5EF4-FFF2-40B4-BE49-F238E27FC236}">
                <a16:creationId xmlns:a16="http://schemas.microsoft.com/office/drawing/2014/main" id="{C72DF1F4-F207-4AAF-A813-69D4FEFE5642}"/>
              </a:ext>
            </a:extLst>
          </p:cNvPr>
          <p:cNvSpPr>
            <a:spLocks noChangeShapeType="1"/>
          </p:cNvSpPr>
          <p:nvPr/>
        </p:nvSpPr>
        <p:spPr bwMode="auto">
          <a:xfrm flipV="1">
            <a:off x="6400802" y="6119812"/>
            <a:ext cx="3538536" cy="1"/>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72" name="Text Box 24">
            <a:extLst>
              <a:ext uri="{FF2B5EF4-FFF2-40B4-BE49-F238E27FC236}">
                <a16:creationId xmlns:a16="http://schemas.microsoft.com/office/drawing/2014/main" id="{EC1B19D7-8817-4DC2-8599-4B651A9EA127}"/>
              </a:ext>
            </a:extLst>
          </p:cNvPr>
          <p:cNvSpPr txBox="1">
            <a:spLocks noChangeArrowheads="1"/>
          </p:cNvSpPr>
          <p:nvPr/>
        </p:nvSpPr>
        <p:spPr bwMode="auto">
          <a:xfrm>
            <a:off x="5556251" y="3232150"/>
            <a:ext cx="7665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350"/>
              </a:spcBef>
              <a:buSzPct val="110000"/>
              <a:buFont typeface="Arial" panose="020B0604020202020204" pitchFamily="34" charset="0"/>
              <a:buChar char="▪"/>
              <a:defRPr>
                <a:solidFill>
                  <a:schemeClr val="tx1"/>
                </a:solidFill>
                <a:latin typeface="Corbel" panose="020B0503020204020204" pitchFamily="34" charset="0"/>
              </a:defRPr>
            </a:lvl1pPr>
            <a:lvl2pPr marL="742950" indent="-285750">
              <a:lnSpc>
                <a:spcPct val="90000"/>
              </a:lnSpc>
              <a:spcBef>
                <a:spcPts val="450"/>
              </a:spcBef>
              <a:buSzPct val="110000"/>
              <a:buFont typeface="Arial" panose="020B0604020202020204" pitchFamily="34" charset="0"/>
              <a:buChar char="▪"/>
              <a:defRPr sz="1500">
                <a:solidFill>
                  <a:schemeClr val="tx1"/>
                </a:solidFill>
                <a:latin typeface="Corbel" panose="020B0503020204020204" pitchFamily="34" charset="0"/>
              </a:defRPr>
            </a:lvl2pPr>
            <a:lvl3pPr marL="1143000" indent="-228600">
              <a:lnSpc>
                <a:spcPct val="90000"/>
              </a:lnSpc>
              <a:spcBef>
                <a:spcPts val="450"/>
              </a:spcBef>
              <a:buSzPct val="110000"/>
              <a:buFont typeface="Arial" panose="020B0604020202020204" pitchFamily="34" charset="0"/>
              <a:buChar char="▪"/>
              <a:defRPr sz="1300">
                <a:solidFill>
                  <a:schemeClr val="tx1"/>
                </a:solidFill>
                <a:latin typeface="Corbel" panose="020B0503020204020204" pitchFamily="34" charset="0"/>
              </a:defRPr>
            </a:lvl3pPr>
            <a:lvl4pPr marL="1600200" indent="-228600">
              <a:lnSpc>
                <a:spcPct val="90000"/>
              </a:lnSpc>
              <a:spcBef>
                <a:spcPts val="450"/>
              </a:spcBef>
              <a:buSzPct val="110000"/>
              <a:buFont typeface="Arial" panose="020B0604020202020204" pitchFamily="34" charset="0"/>
              <a:buChar char="▪"/>
              <a:defRPr sz="1200">
                <a:solidFill>
                  <a:schemeClr val="tx1"/>
                </a:solidFill>
                <a:latin typeface="Corbel" panose="020B0503020204020204" pitchFamily="34" charset="0"/>
              </a:defRPr>
            </a:lvl4pPr>
            <a:lvl5pPr marL="2057400" indent="-228600">
              <a:lnSpc>
                <a:spcPct val="90000"/>
              </a:lnSpc>
              <a:spcBef>
                <a:spcPts val="450"/>
              </a:spcBef>
              <a:buSzPct val="110000"/>
              <a:buFont typeface="Arial" panose="020B0604020202020204" pitchFamily="34" charset="0"/>
              <a:buChar char="▪"/>
              <a:defRPr sz="1200">
                <a:solidFill>
                  <a:schemeClr val="tx1"/>
                </a:solidFill>
                <a:latin typeface="Corbel" panose="020B0503020204020204" pitchFamily="34" charset="0"/>
              </a:defRPr>
            </a:lvl5pPr>
            <a:lvl6pPr marL="2514600" indent="-228600" eaLnBrk="0" fontAlgn="base" hangingPunct="0">
              <a:lnSpc>
                <a:spcPct val="90000"/>
              </a:lnSpc>
              <a:spcBef>
                <a:spcPts val="450"/>
              </a:spcBef>
              <a:spcAft>
                <a:spcPct val="0"/>
              </a:spcAft>
              <a:buSzPct val="110000"/>
              <a:buFont typeface="Arial" panose="020B0604020202020204" pitchFamily="34" charset="0"/>
              <a:buChar char="▪"/>
              <a:defRPr sz="1200">
                <a:solidFill>
                  <a:schemeClr val="tx1"/>
                </a:solidFill>
                <a:latin typeface="Corbel" panose="020B0503020204020204" pitchFamily="34" charset="0"/>
              </a:defRPr>
            </a:lvl6pPr>
            <a:lvl7pPr marL="2971800" indent="-228600" eaLnBrk="0" fontAlgn="base" hangingPunct="0">
              <a:lnSpc>
                <a:spcPct val="90000"/>
              </a:lnSpc>
              <a:spcBef>
                <a:spcPts val="450"/>
              </a:spcBef>
              <a:spcAft>
                <a:spcPct val="0"/>
              </a:spcAft>
              <a:buSzPct val="110000"/>
              <a:buFont typeface="Arial" panose="020B0604020202020204" pitchFamily="34" charset="0"/>
              <a:buChar char="▪"/>
              <a:defRPr sz="1200">
                <a:solidFill>
                  <a:schemeClr val="tx1"/>
                </a:solidFill>
                <a:latin typeface="Corbel" panose="020B0503020204020204" pitchFamily="34" charset="0"/>
              </a:defRPr>
            </a:lvl7pPr>
            <a:lvl8pPr marL="3429000" indent="-228600" eaLnBrk="0" fontAlgn="base" hangingPunct="0">
              <a:lnSpc>
                <a:spcPct val="90000"/>
              </a:lnSpc>
              <a:spcBef>
                <a:spcPts val="450"/>
              </a:spcBef>
              <a:spcAft>
                <a:spcPct val="0"/>
              </a:spcAft>
              <a:buSzPct val="110000"/>
              <a:buFont typeface="Arial" panose="020B0604020202020204" pitchFamily="34" charset="0"/>
              <a:buChar char="▪"/>
              <a:defRPr sz="1200">
                <a:solidFill>
                  <a:schemeClr val="tx1"/>
                </a:solidFill>
                <a:latin typeface="Corbel" panose="020B0503020204020204" pitchFamily="34" charset="0"/>
              </a:defRPr>
            </a:lvl8pPr>
            <a:lvl9pPr marL="3886200" indent="-228600" eaLnBrk="0" fontAlgn="base" hangingPunct="0">
              <a:lnSpc>
                <a:spcPct val="90000"/>
              </a:lnSpc>
              <a:spcBef>
                <a:spcPts val="450"/>
              </a:spcBef>
              <a:spcAft>
                <a:spcPct val="0"/>
              </a:spcAft>
              <a:buSzPct val="110000"/>
              <a:buFont typeface="Arial" panose="020B0604020202020204" pitchFamily="34" charset="0"/>
              <a:buChar char="▪"/>
              <a:defRPr sz="1200">
                <a:solidFill>
                  <a:schemeClr val="tx1"/>
                </a:solidFill>
                <a:latin typeface="Corbel" panose="020B0503020204020204" pitchFamily="34" charset="0"/>
              </a:defRPr>
            </a:lvl9pPr>
          </a:lstStyle>
          <a:p>
            <a:pPr eaLnBrk="1" hangingPunct="1">
              <a:lnSpc>
                <a:spcPct val="100000"/>
              </a:lnSpc>
              <a:spcBef>
                <a:spcPct val="0"/>
              </a:spcBef>
              <a:buSzTx/>
              <a:buFontTx/>
              <a:buNone/>
            </a:pPr>
            <a:r>
              <a:rPr lang="en-US" altLang="en-US" b="1" dirty="0">
                <a:solidFill>
                  <a:srgbClr val="575F6D"/>
                </a:solidFill>
                <a:latin typeface="Times New Roman" panose="02020603050405020304" pitchFamily="18" charset="0"/>
                <a:cs typeface="Arial" panose="020B0604020202020204" pitchFamily="34" charset="0"/>
              </a:rPr>
              <a:t>~15%</a:t>
            </a:r>
          </a:p>
        </p:txBody>
      </p:sp>
      <p:sp>
        <p:nvSpPr>
          <p:cNvPr id="36873" name="Text Box 20">
            <a:extLst>
              <a:ext uri="{FF2B5EF4-FFF2-40B4-BE49-F238E27FC236}">
                <a16:creationId xmlns:a16="http://schemas.microsoft.com/office/drawing/2014/main" id="{8D3E2B0E-CD30-45DD-9BCA-CC7E508AC594}"/>
              </a:ext>
            </a:extLst>
          </p:cNvPr>
          <p:cNvSpPr txBox="1">
            <a:spLocks noChangeArrowheads="1"/>
          </p:cNvSpPr>
          <p:nvPr/>
        </p:nvSpPr>
        <p:spPr bwMode="auto">
          <a:xfrm>
            <a:off x="2090738" y="5443538"/>
            <a:ext cx="34655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350"/>
              </a:spcBef>
              <a:buSzPct val="110000"/>
              <a:buFont typeface="Arial" panose="020B0604020202020204" pitchFamily="34" charset="0"/>
              <a:buChar char="▪"/>
              <a:defRPr>
                <a:solidFill>
                  <a:schemeClr val="tx1"/>
                </a:solidFill>
                <a:latin typeface="Corbel" panose="020B0503020204020204" pitchFamily="34" charset="0"/>
              </a:defRPr>
            </a:lvl1pPr>
            <a:lvl2pPr marL="742950" indent="-285750">
              <a:lnSpc>
                <a:spcPct val="90000"/>
              </a:lnSpc>
              <a:spcBef>
                <a:spcPts val="450"/>
              </a:spcBef>
              <a:buSzPct val="110000"/>
              <a:buFont typeface="Arial" panose="020B0604020202020204" pitchFamily="34" charset="0"/>
              <a:buChar char="▪"/>
              <a:defRPr sz="1500">
                <a:solidFill>
                  <a:schemeClr val="tx1"/>
                </a:solidFill>
                <a:latin typeface="Corbel" panose="020B0503020204020204" pitchFamily="34" charset="0"/>
              </a:defRPr>
            </a:lvl2pPr>
            <a:lvl3pPr marL="1143000" indent="-228600">
              <a:lnSpc>
                <a:spcPct val="90000"/>
              </a:lnSpc>
              <a:spcBef>
                <a:spcPts val="450"/>
              </a:spcBef>
              <a:buSzPct val="110000"/>
              <a:buFont typeface="Arial" panose="020B0604020202020204" pitchFamily="34" charset="0"/>
              <a:buChar char="▪"/>
              <a:defRPr sz="1300">
                <a:solidFill>
                  <a:schemeClr val="tx1"/>
                </a:solidFill>
                <a:latin typeface="Corbel" panose="020B0503020204020204" pitchFamily="34" charset="0"/>
              </a:defRPr>
            </a:lvl3pPr>
            <a:lvl4pPr marL="1600200" indent="-228600">
              <a:lnSpc>
                <a:spcPct val="90000"/>
              </a:lnSpc>
              <a:spcBef>
                <a:spcPts val="450"/>
              </a:spcBef>
              <a:buSzPct val="110000"/>
              <a:buFont typeface="Arial" panose="020B0604020202020204" pitchFamily="34" charset="0"/>
              <a:buChar char="▪"/>
              <a:defRPr sz="1200">
                <a:solidFill>
                  <a:schemeClr val="tx1"/>
                </a:solidFill>
                <a:latin typeface="Corbel" panose="020B0503020204020204" pitchFamily="34" charset="0"/>
              </a:defRPr>
            </a:lvl4pPr>
            <a:lvl5pPr marL="2057400" indent="-228600">
              <a:lnSpc>
                <a:spcPct val="90000"/>
              </a:lnSpc>
              <a:spcBef>
                <a:spcPts val="450"/>
              </a:spcBef>
              <a:buSzPct val="110000"/>
              <a:buFont typeface="Arial" panose="020B0604020202020204" pitchFamily="34" charset="0"/>
              <a:buChar char="▪"/>
              <a:defRPr sz="1200">
                <a:solidFill>
                  <a:schemeClr val="tx1"/>
                </a:solidFill>
                <a:latin typeface="Corbel" panose="020B0503020204020204" pitchFamily="34" charset="0"/>
              </a:defRPr>
            </a:lvl5pPr>
            <a:lvl6pPr marL="2514600" indent="-228600" eaLnBrk="0" fontAlgn="base" hangingPunct="0">
              <a:lnSpc>
                <a:spcPct val="90000"/>
              </a:lnSpc>
              <a:spcBef>
                <a:spcPts val="450"/>
              </a:spcBef>
              <a:spcAft>
                <a:spcPct val="0"/>
              </a:spcAft>
              <a:buSzPct val="110000"/>
              <a:buFont typeface="Arial" panose="020B0604020202020204" pitchFamily="34" charset="0"/>
              <a:buChar char="▪"/>
              <a:defRPr sz="1200">
                <a:solidFill>
                  <a:schemeClr val="tx1"/>
                </a:solidFill>
                <a:latin typeface="Corbel" panose="020B0503020204020204" pitchFamily="34" charset="0"/>
              </a:defRPr>
            </a:lvl6pPr>
            <a:lvl7pPr marL="2971800" indent="-228600" eaLnBrk="0" fontAlgn="base" hangingPunct="0">
              <a:lnSpc>
                <a:spcPct val="90000"/>
              </a:lnSpc>
              <a:spcBef>
                <a:spcPts val="450"/>
              </a:spcBef>
              <a:spcAft>
                <a:spcPct val="0"/>
              </a:spcAft>
              <a:buSzPct val="110000"/>
              <a:buFont typeface="Arial" panose="020B0604020202020204" pitchFamily="34" charset="0"/>
              <a:buChar char="▪"/>
              <a:defRPr sz="1200">
                <a:solidFill>
                  <a:schemeClr val="tx1"/>
                </a:solidFill>
                <a:latin typeface="Corbel" panose="020B0503020204020204" pitchFamily="34" charset="0"/>
              </a:defRPr>
            </a:lvl7pPr>
            <a:lvl8pPr marL="3429000" indent="-228600" eaLnBrk="0" fontAlgn="base" hangingPunct="0">
              <a:lnSpc>
                <a:spcPct val="90000"/>
              </a:lnSpc>
              <a:spcBef>
                <a:spcPts val="450"/>
              </a:spcBef>
              <a:spcAft>
                <a:spcPct val="0"/>
              </a:spcAft>
              <a:buSzPct val="110000"/>
              <a:buFont typeface="Arial" panose="020B0604020202020204" pitchFamily="34" charset="0"/>
              <a:buChar char="▪"/>
              <a:defRPr sz="1200">
                <a:solidFill>
                  <a:schemeClr val="tx1"/>
                </a:solidFill>
                <a:latin typeface="Corbel" panose="020B0503020204020204" pitchFamily="34" charset="0"/>
              </a:defRPr>
            </a:lvl8pPr>
            <a:lvl9pPr marL="3886200" indent="-228600" eaLnBrk="0" fontAlgn="base" hangingPunct="0">
              <a:lnSpc>
                <a:spcPct val="90000"/>
              </a:lnSpc>
              <a:spcBef>
                <a:spcPts val="450"/>
              </a:spcBef>
              <a:spcAft>
                <a:spcPct val="0"/>
              </a:spcAft>
              <a:buSzPct val="110000"/>
              <a:buFont typeface="Arial" panose="020B0604020202020204" pitchFamily="34" charset="0"/>
              <a:buChar char="▪"/>
              <a:defRPr sz="1200">
                <a:solidFill>
                  <a:schemeClr val="tx1"/>
                </a:solidFill>
                <a:latin typeface="Corbel" panose="020B0503020204020204" pitchFamily="34" charset="0"/>
              </a:defRPr>
            </a:lvl9pPr>
          </a:lstStyle>
          <a:p>
            <a:pPr eaLnBrk="1" hangingPunct="1">
              <a:lnSpc>
                <a:spcPct val="100000"/>
              </a:lnSpc>
              <a:spcBef>
                <a:spcPct val="0"/>
              </a:spcBef>
              <a:buSzTx/>
              <a:buFontTx/>
              <a:buNone/>
            </a:pPr>
            <a:r>
              <a:rPr lang="en-US" altLang="en-US" b="1" dirty="0">
                <a:latin typeface="Arial" panose="020B0604020202020204" pitchFamily="34" charset="0"/>
                <a:cs typeface="Arial" panose="020B0604020202020204" pitchFamily="34" charset="0"/>
              </a:rPr>
              <a:t>Dependent Living</a:t>
            </a:r>
          </a:p>
        </p:txBody>
      </p:sp>
      <p:sp>
        <p:nvSpPr>
          <p:cNvPr id="36874" name="Text Box 18">
            <a:extLst>
              <a:ext uri="{FF2B5EF4-FFF2-40B4-BE49-F238E27FC236}">
                <a16:creationId xmlns:a16="http://schemas.microsoft.com/office/drawing/2014/main" id="{15D5676E-FB0E-4A80-B7BC-CA82FC51BCC1}"/>
              </a:ext>
            </a:extLst>
          </p:cNvPr>
          <p:cNvSpPr txBox="1">
            <a:spLocks noChangeArrowheads="1"/>
          </p:cNvSpPr>
          <p:nvPr/>
        </p:nvSpPr>
        <p:spPr bwMode="auto">
          <a:xfrm>
            <a:off x="6662739" y="5443538"/>
            <a:ext cx="23006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350"/>
              </a:spcBef>
              <a:buSzPct val="110000"/>
              <a:buFont typeface="Arial" panose="020B0604020202020204" pitchFamily="34" charset="0"/>
              <a:buChar char="▪"/>
              <a:defRPr>
                <a:solidFill>
                  <a:schemeClr val="tx1"/>
                </a:solidFill>
                <a:latin typeface="Corbel" panose="020B0503020204020204" pitchFamily="34" charset="0"/>
              </a:defRPr>
            </a:lvl1pPr>
            <a:lvl2pPr marL="742950" indent="-285750">
              <a:lnSpc>
                <a:spcPct val="90000"/>
              </a:lnSpc>
              <a:spcBef>
                <a:spcPts val="450"/>
              </a:spcBef>
              <a:buSzPct val="110000"/>
              <a:buFont typeface="Arial" panose="020B0604020202020204" pitchFamily="34" charset="0"/>
              <a:buChar char="▪"/>
              <a:defRPr sz="1500">
                <a:solidFill>
                  <a:schemeClr val="tx1"/>
                </a:solidFill>
                <a:latin typeface="Corbel" panose="020B0503020204020204" pitchFamily="34" charset="0"/>
              </a:defRPr>
            </a:lvl2pPr>
            <a:lvl3pPr marL="1143000" indent="-228600">
              <a:lnSpc>
                <a:spcPct val="90000"/>
              </a:lnSpc>
              <a:spcBef>
                <a:spcPts val="450"/>
              </a:spcBef>
              <a:buSzPct val="110000"/>
              <a:buFont typeface="Arial" panose="020B0604020202020204" pitchFamily="34" charset="0"/>
              <a:buChar char="▪"/>
              <a:defRPr sz="1300">
                <a:solidFill>
                  <a:schemeClr val="tx1"/>
                </a:solidFill>
                <a:latin typeface="Corbel" panose="020B0503020204020204" pitchFamily="34" charset="0"/>
              </a:defRPr>
            </a:lvl3pPr>
            <a:lvl4pPr marL="1600200" indent="-228600">
              <a:lnSpc>
                <a:spcPct val="90000"/>
              </a:lnSpc>
              <a:spcBef>
                <a:spcPts val="450"/>
              </a:spcBef>
              <a:buSzPct val="110000"/>
              <a:buFont typeface="Arial" panose="020B0604020202020204" pitchFamily="34" charset="0"/>
              <a:buChar char="▪"/>
              <a:defRPr sz="1200">
                <a:solidFill>
                  <a:schemeClr val="tx1"/>
                </a:solidFill>
                <a:latin typeface="Corbel" panose="020B0503020204020204" pitchFamily="34" charset="0"/>
              </a:defRPr>
            </a:lvl4pPr>
            <a:lvl5pPr marL="2057400" indent="-228600">
              <a:lnSpc>
                <a:spcPct val="90000"/>
              </a:lnSpc>
              <a:spcBef>
                <a:spcPts val="450"/>
              </a:spcBef>
              <a:buSzPct val="110000"/>
              <a:buFont typeface="Arial" panose="020B0604020202020204" pitchFamily="34" charset="0"/>
              <a:buChar char="▪"/>
              <a:defRPr sz="1200">
                <a:solidFill>
                  <a:schemeClr val="tx1"/>
                </a:solidFill>
                <a:latin typeface="Corbel" panose="020B0503020204020204" pitchFamily="34" charset="0"/>
              </a:defRPr>
            </a:lvl5pPr>
            <a:lvl6pPr marL="2514600" indent="-228600" eaLnBrk="0" fontAlgn="base" hangingPunct="0">
              <a:lnSpc>
                <a:spcPct val="90000"/>
              </a:lnSpc>
              <a:spcBef>
                <a:spcPts val="450"/>
              </a:spcBef>
              <a:spcAft>
                <a:spcPct val="0"/>
              </a:spcAft>
              <a:buSzPct val="110000"/>
              <a:buFont typeface="Arial" panose="020B0604020202020204" pitchFamily="34" charset="0"/>
              <a:buChar char="▪"/>
              <a:defRPr sz="1200">
                <a:solidFill>
                  <a:schemeClr val="tx1"/>
                </a:solidFill>
                <a:latin typeface="Corbel" panose="020B0503020204020204" pitchFamily="34" charset="0"/>
              </a:defRPr>
            </a:lvl6pPr>
            <a:lvl7pPr marL="2971800" indent="-228600" eaLnBrk="0" fontAlgn="base" hangingPunct="0">
              <a:lnSpc>
                <a:spcPct val="90000"/>
              </a:lnSpc>
              <a:spcBef>
                <a:spcPts val="450"/>
              </a:spcBef>
              <a:spcAft>
                <a:spcPct val="0"/>
              </a:spcAft>
              <a:buSzPct val="110000"/>
              <a:buFont typeface="Arial" panose="020B0604020202020204" pitchFamily="34" charset="0"/>
              <a:buChar char="▪"/>
              <a:defRPr sz="1200">
                <a:solidFill>
                  <a:schemeClr val="tx1"/>
                </a:solidFill>
                <a:latin typeface="Corbel" panose="020B0503020204020204" pitchFamily="34" charset="0"/>
              </a:defRPr>
            </a:lvl7pPr>
            <a:lvl8pPr marL="3429000" indent="-228600" eaLnBrk="0" fontAlgn="base" hangingPunct="0">
              <a:lnSpc>
                <a:spcPct val="90000"/>
              </a:lnSpc>
              <a:spcBef>
                <a:spcPts val="450"/>
              </a:spcBef>
              <a:spcAft>
                <a:spcPct val="0"/>
              </a:spcAft>
              <a:buSzPct val="110000"/>
              <a:buFont typeface="Arial" panose="020B0604020202020204" pitchFamily="34" charset="0"/>
              <a:buChar char="▪"/>
              <a:defRPr sz="1200">
                <a:solidFill>
                  <a:schemeClr val="tx1"/>
                </a:solidFill>
                <a:latin typeface="Corbel" panose="020B0503020204020204" pitchFamily="34" charset="0"/>
              </a:defRPr>
            </a:lvl8pPr>
            <a:lvl9pPr marL="3886200" indent="-228600" eaLnBrk="0" fontAlgn="base" hangingPunct="0">
              <a:lnSpc>
                <a:spcPct val="90000"/>
              </a:lnSpc>
              <a:spcBef>
                <a:spcPts val="450"/>
              </a:spcBef>
              <a:spcAft>
                <a:spcPct val="0"/>
              </a:spcAft>
              <a:buSzPct val="110000"/>
              <a:buFont typeface="Arial" panose="020B0604020202020204" pitchFamily="34" charset="0"/>
              <a:buChar char="▪"/>
              <a:defRPr sz="1200">
                <a:solidFill>
                  <a:schemeClr val="tx1"/>
                </a:solidFill>
                <a:latin typeface="Corbel" panose="020B0503020204020204" pitchFamily="34" charset="0"/>
              </a:defRPr>
            </a:lvl9pPr>
          </a:lstStyle>
          <a:p>
            <a:pPr eaLnBrk="1" hangingPunct="1">
              <a:lnSpc>
                <a:spcPct val="100000"/>
              </a:lnSpc>
              <a:spcBef>
                <a:spcPct val="0"/>
              </a:spcBef>
              <a:buSzTx/>
              <a:buFontTx/>
              <a:buNone/>
            </a:pPr>
            <a:r>
              <a:rPr lang="en-US" altLang="en-US" b="1" dirty="0">
                <a:latin typeface="Arial" panose="020B0604020202020204" pitchFamily="34" charset="0"/>
                <a:cs typeface="Arial" panose="020B0604020202020204" pitchFamily="34" charset="0"/>
              </a:rPr>
              <a:t>Independent Living</a:t>
            </a:r>
          </a:p>
        </p:txBody>
      </p:sp>
      <p:sp>
        <p:nvSpPr>
          <p:cNvPr id="36875" name="Rectangle 8">
            <a:extLst>
              <a:ext uri="{FF2B5EF4-FFF2-40B4-BE49-F238E27FC236}">
                <a16:creationId xmlns:a16="http://schemas.microsoft.com/office/drawing/2014/main" id="{9725A771-25A0-455F-8736-D352451C57C5}"/>
              </a:ext>
            </a:extLst>
          </p:cNvPr>
          <p:cNvSpPr>
            <a:spLocks noChangeArrowheads="1"/>
          </p:cNvSpPr>
          <p:nvPr/>
        </p:nvSpPr>
        <p:spPr bwMode="auto">
          <a:xfrm flipV="1">
            <a:off x="1554163" y="5016500"/>
            <a:ext cx="8942387" cy="457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350"/>
              </a:spcBef>
              <a:buSzPct val="110000"/>
              <a:buFont typeface="Arial" panose="020B0604020202020204" pitchFamily="34" charset="0"/>
              <a:buChar char="▪"/>
              <a:defRPr>
                <a:solidFill>
                  <a:schemeClr val="tx1"/>
                </a:solidFill>
                <a:latin typeface="Corbel" panose="020B0503020204020204" pitchFamily="34" charset="0"/>
              </a:defRPr>
            </a:lvl1pPr>
            <a:lvl2pPr marL="742950" indent="-285750">
              <a:lnSpc>
                <a:spcPct val="90000"/>
              </a:lnSpc>
              <a:spcBef>
                <a:spcPts val="450"/>
              </a:spcBef>
              <a:buSzPct val="110000"/>
              <a:buFont typeface="Arial" panose="020B0604020202020204" pitchFamily="34" charset="0"/>
              <a:buChar char="▪"/>
              <a:defRPr sz="1500">
                <a:solidFill>
                  <a:schemeClr val="tx1"/>
                </a:solidFill>
                <a:latin typeface="Corbel" panose="020B0503020204020204" pitchFamily="34" charset="0"/>
              </a:defRPr>
            </a:lvl2pPr>
            <a:lvl3pPr marL="1143000" indent="-228600">
              <a:lnSpc>
                <a:spcPct val="90000"/>
              </a:lnSpc>
              <a:spcBef>
                <a:spcPts val="450"/>
              </a:spcBef>
              <a:buSzPct val="110000"/>
              <a:buFont typeface="Arial" panose="020B0604020202020204" pitchFamily="34" charset="0"/>
              <a:buChar char="▪"/>
              <a:defRPr sz="1300">
                <a:solidFill>
                  <a:schemeClr val="tx1"/>
                </a:solidFill>
                <a:latin typeface="Corbel" panose="020B0503020204020204" pitchFamily="34" charset="0"/>
              </a:defRPr>
            </a:lvl3pPr>
            <a:lvl4pPr marL="1600200" indent="-228600">
              <a:lnSpc>
                <a:spcPct val="90000"/>
              </a:lnSpc>
              <a:spcBef>
                <a:spcPts val="450"/>
              </a:spcBef>
              <a:buSzPct val="110000"/>
              <a:buFont typeface="Arial" panose="020B0604020202020204" pitchFamily="34" charset="0"/>
              <a:buChar char="▪"/>
              <a:defRPr sz="1200">
                <a:solidFill>
                  <a:schemeClr val="tx1"/>
                </a:solidFill>
                <a:latin typeface="Corbel" panose="020B0503020204020204" pitchFamily="34" charset="0"/>
              </a:defRPr>
            </a:lvl4pPr>
            <a:lvl5pPr marL="2057400" indent="-228600">
              <a:lnSpc>
                <a:spcPct val="90000"/>
              </a:lnSpc>
              <a:spcBef>
                <a:spcPts val="450"/>
              </a:spcBef>
              <a:buSzPct val="110000"/>
              <a:buFont typeface="Arial" panose="020B0604020202020204" pitchFamily="34" charset="0"/>
              <a:buChar char="▪"/>
              <a:defRPr sz="1200">
                <a:solidFill>
                  <a:schemeClr val="tx1"/>
                </a:solidFill>
                <a:latin typeface="Corbel" panose="020B0503020204020204" pitchFamily="34" charset="0"/>
              </a:defRPr>
            </a:lvl5pPr>
            <a:lvl6pPr marL="2514600" indent="-228600" eaLnBrk="0" fontAlgn="base" hangingPunct="0">
              <a:lnSpc>
                <a:spcPct val="90000"/>
              </a:lnSpc>
              <a:spcBef>
                <a:spcPts val="450"/>
              </a:spcBef>
              <a:spcAft>
                <a:spcPct val="0"/>
              </a:spcAft>
              <a:buSzPct val="110000"/>
              <a:buFont typeface="Arial" panose="020B0604020202020204" pitchFamily="34" charset="0"/>
              <a:buChar char="▪"/>
              <a:defRPr sz="1200">
                <a:solidFill>
                  <a:schemeClr val="tx1"/>
                </a:solidFill>
                <a:latin typeface="Corbel" panose="020B0503020204020204" pitchFamily="34" charset="0"/>
              </a:defRPr>
            </a:lvl6pPr>
            <a:lvl7pPr marL="2971800" indent="-228600" eaLnBrk="0" fontAlgn="base" hangingPunct="0">
              <a:lnSpc>
                <a:spcPct val="90000"/>
              </a:lnSpc>
              <a:spcBef>
                <a:spcPts val="450"/>
              </a:spcBef>
              <a:spcAft>
                <a:spcPct val="0"/>
              </a:spcAft>
              <a:buSzPct val="110000"/>
              <a:buFont typeface="Arial" panose="020B0604020202020204" pitchFamily="34" charset="0"/>
              <a:buChar char="▪"/>
              <a:defRPr sz="1200">
                <a:solidFill>
                  <a:schemeClr val="tx1"/>
                </a:solidFill>
                <a:latin typeface="Corbel" panose="020B0503020204020204" pitchFamily="34" charset="0"/>
              </a:defRPr>
            </a:lvl7pPr>
            <a:lvl8pPr marL="3429000" indent="-228600" eaLnBrk="0" fontAlgn="base" hangingPunct="0">
              <a:lnSpc>
                <a:spcPct val="90000"/>
              </a:lnSpc>
              <a:spcBef>
                <a:spcPts val="450"/>
              </a:spcBef>
              <a:spcAft>
                <a:spcPct val="0"/>
              </a:spcAft>
              <a:buSzPct val="110000"/>
              <a:buFont typeface="Arial" panose="020B0604020202020204" pitchFamily="34" charset="0"/>
              <a:buChar char="▪"/>
              <a:defRPr sz="1200">
                <a:solidFill>
                  <a:schemeClr val="tx1"/>
                </a:solidFill>
                <a:latin typeface="Corbel" panose="020B0503020204020204" pitchFamily="34" charset="0"/>
              </a:defRPr>
            </a:lvl8pPr>
            <a:lvl9pPr marL="3886200" indent="-228600" eaLnBrk="0" fontAlgn="base" hangingPunct="0">
              <a:lnSpc>
                <a:spcPct val="90000"/>
              </a:lnSpc>
              <a:spcBef>
                <a:spcPts val="450"/>
              </a:spcBef>
              <a:spcAft>
                <a:spcPct val="0"/>
              </a:spcAft>
              <a:buSzPct val="110000"/>
              <a:buFont typeface="Arial" panose="020B0604020202020204" pitchFamily="34" charset="0"/>
              <a:buChar char="▪"/>
              <a:defRPr sz="1200">
                <a:solidFill>
                  <a:schemeClr val="tx1"/>
                </a:solidFill>
                <a:latin typeface="Corbel" panose="020B0503020204020204" pitchFamily="34" charset="0"/>
              </a:defRPr>
            </a:lvl9pPr>
          </a:lstStyle>
          <a:p>
            <a:pPr eaLnBrk="1" hangingPunct="1">
              <a:lnSpc>
                <a:spcPct val="100000"/>
              </a:lnSpc>
              <a:spcBef>
                <a:spcPct val="0"/>
              </a:spcBef>
              <a:buSzTx/>
              <a:buFontTx/>
              <a:buNone/>
            </a:pPr>
            <a:endParaRPr lang="en-US" altLang="en-US">
              <a:solidFill>
                <a:srgbClr val="000000"/>
              </a:solidFill>
              <a:latin typeface="Garamond" panose="02020404030301010803" pitchFamily="18" charset="0"/>
              <a:cs typeface="Arial" panose="020B0604020202020204" pitchFamily="34" charset="0"/>
            </a:endParaRPr>
          </a:p>
        </p:txBody>
      </p:sp>
    </p:spTree>
    <p:extLst>
      <p:ext uri="{BB962C8B-B14F-4D97-AF65-F5344CB8AC3E}">
        <p14:creationId xmlns:p14="http://schemas.microsoft.com/office/powerpoint/2010/main" val="29434871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250" name="Straight Connector 79"/>
          <p:cNvCxnSpPr>
            <a:cxnSpLocks noChangeShapeType="1"/>
          </p:cNvCxnSpPr>
          <p:nvPr/>
        </p:nvCxnSpPr>
        <p:spPr bwMode="auto">
          <a:xfrm>
            <a:off x="7942264" y="2613025"/>
            <a:ext cx="0" cy="2590127"/>
          </a:xfrm>
          <a:prstGeom prst="line">
            <a:avLst/>
          </a:prstGeom>
          <a:noFill/>
          <a:ln w="28575"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53251" name="Straight Connector 76"/>
          <p:cNvCxnSpPr>
            <a:cxnSpLocks noChangeShapeType="1"/>
            <a:endCxn id="2" idx="2"/>
          </p:cNvCxnSpPr>
          <p:nvPr/>
        </p:nvCxnSpPr>
        <p:spPr bwMode="auto">
          <a:xfrm>
            <a:off x="6092826" y="2432050"/>
            <a:ext cx="41677" cy="4097857"/>
          </a:xfrm>
          <a:prstGeom prst="line">
            <a:avLst/>
          </a:prstGeom>
          <a:noFill/>
          <a:ln w="28575"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53252" name="Straight Connector 67"/>
          <p:cNvCxnSpPr>
            <a:cxnSpLocks noChangeShapeType="1"/>
          </p:cNvCxnSpPr>
          <p:nvPr/>
        </p:nvCxnSpPr>
        <p:spPr bwMode="auto">
          <a:xfrm>
            <a:off x="4283793" y="2529221"/>
            <a:ext cx="28575" cy="2628900"/>
          </a:xfrm>
          <a:prstGeom prst="line">
            <a:avLst/>
          </a:prstGeom>
          <a:noFill/>
          <a:ln w="28575"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nvGrpSpPr>
          <p:cNvPr id="53253" name="Group 2"/>
          <p:cNvGrpSpPr>
            <a:grpSpLocks noGrp="1" noChangeAspect="1"/>
          </p:cNvGrpSpPr>
          <p:nvPr/>
        </p:nvGrpSpPr>
        <p:grpSpPr bwMode="auto">
          <a:xfrm>
            <a:off x="1592263" y="501651"/>
            <a:ext cx="9029700" cy="5656263"/>
            <a:chOff x="13" y="720"/>
            <a:chExt cx="4964" cy="4224"/>
          </a:xfrm>
        </p:grpSpPr>
        <p:sp>
          <p:nvSpPr>
            <p:cNvPr id="53258" name="AutoShape 3"/>
            <p:cNvSpPr>
              <a:spLocks noChangeAspect="1" noChangeArrowheads="1" noTextEdit="1"/>
            </p:cNvSpPr>
            <p:nvPr/>
          </p:nvSpPr>
          <p:spPr bwMode="auto">
            <a:xfrm>
              <a:off x="15" y="720"/>
              <a:ext cx="4962" cy="4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cxnSp>
          <p:nvCxnSpPr>
            <p:cNvPr id="53259" name="_s218118"/>
            <p:cNvCxnSpPr>
              <a:cxnSpLocks noChangeShapeType="1"/>
              <a:stCxn id="54316" idx="0"/>
              <a:endCxn id="54313" idx="2"/>
            </p:cNvCxnSpPr>
            <p:nvPr/>
          </p:nvCxnSpPr>
          <p:spPr bwMode="auto">
            <a:xfrm rot="-5400000">
              <a:off x="379" y="3920"/>
              <a:ext cx="144" cy="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53260" name="_s218119"/>
            <p:cNvCxnSpPr>
              <a:cxnSpLocks noChangeShapeType="1"/>
            </p:cNvCxnSpPr>
            <p:nvPr/>
          </p:nvCxnSpPr>
          <p:spPr bwMode="auto">
            <a:xfrm>
              <a:off x="3481" y="3648"/>
              <a:ext cx="84" cy="4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53261" name="_s218120"/>
            <p:cNvCxnSpPr>
              <a:cxnSpLocks noChangeShapeType="1"/>
              <a:stCxn id="4" idx="0"/>
              <a:endCxn id="27672" idx="2"/>
            </p:cNvCxnSpPr>
            <p:nvPr/>
          </p:nvCxnSpPr>
          <p:spPr bwMode="auto">
            <a:xfrm rot="16200000" flipV="1">
              <a:off x="3394" y="3694"/>
              <a:ext cx="2280" cy="15"/>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53262" name="_s218121"/>
            <p:cNvCxnSpPr>
              <a:cxnSpLocks noChangeShapeType="1"/>
              <a:stCxn id="54313" idx="0"/>
              <a:endCxn id="54312" idx="2"/>
            </p:cNvCxnSpPr>
            <p:nvPr/>
          </p:nvCxnSpPr>
          <p:spPr bwMode="auto">
            <a:xfrm rot="-5400000">
              <a:off x="379" y="3488"/>
              <a:ext cx="144" cy="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53263" name="_s218122"/>
            <p:cNvCxnSpPr>
              <a:cxnSpLocks noChangeShapeType="1"/>
              <a:stCxn id="54312" idx="0"/>
              <a:endCxn id="54299" idx="2"/>
            </p:cNvCxnSpPr>
            <p:nvPr/>
          </p:nvCxnSpPr>
          <p:spPr bwMode="auto">
            <a:xfrm rot="-5400000">
              <a:off x="379" y="3056"/>
              <a:ext cx="144" cy="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53264" name="_s218128"/>
            <p:cNvCxnSpPr>
              <a:cxnSpLocks noChangeShapeType="1"/>
              <a:stCxn id="54309" idx="0"/>
              <a:endCxn id="54308" idx="2"/>
            </p:cNvCxnSpPr>
            <p:nvPr/>
          </p:nvCxnSpPr>
          <p:spPr bwMode="auto">
            <a:xfrm rot="5400000" flipH="1">
              <a:off x="4480" y="3455"/>
              <a:ext cx="96" cy="2"/>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53265" name="_s218129"/>
            <p:cNvCxnSpPr>
              <a:cxnSpLocks noChangeShapeType="1"/>
              <a:stCxn id="54308" idx="0"/>
              <a:endCxn id="54307" idx="2"/>
            </p:cNvCxnSpPr>
            <p:nvPr/>
          </p:nvCxnSpPr>
          <p:spPr bwMode="auto">
            <a:xfrm rot="-5400000">
              <a:off x="4456" y="3047"/>
              <a:ext cx="144" cy="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53266" name="_s218130"/>
            <p:cNvCxnSpPr>
              <a:cxnSpLocks noChangeShapeType="1"/>
              <a:stCxn id="54307" idx="0"/>
              <a:endCxn id="27672" idx="2"/>
            </p:cNvCxnSpPr>
            <p:nvPr/>
          </p:nvCxnSpPr>
          <p:spPr bwMode="auto">
            <a:xfrm rot="-5400000">
              <a:off x="4464" y="2624"/>
              <a:ext cx="127" cy="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53267" name="_s218139"/>
            <p:cNvCxnSpPr>
              <a:cxnSpLocks noChangeShapeType="1"/>
              <a:stCxn id="54299" idx="0"/>
              <a:endCxn id="27669" idx="2"/>
            </p:cNvCxnSpPr>
            <p:nvPr/>
          </p:nvCxnSpPr>
          <p:spPr bwMode="auto">
            <a:xfrm rot="-5400000">
              <a:off x="380" y="2624"/>
              <a:ext cx="144" cy="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53268" name="_s218140"/>
            <p:cNvCxnSpPr>
              <a:cxnSpLocks noChangeShapeType="1"/>
            </p:cNvCxnSpPr>
            <p:nvPr/>
          </p:nvCxnSpPr>
          <p:spPr bwMode="auto">
            <a:xfrm rot="5400000" flipH="1">
              <a:off x="3225" y="621"/>
              <a:ext cx="464" cy="2101"/>
            </a:xfrm>
            <a:prstGeom prst="bentConnector3">
              <a:avLst>
                <a:gd name="adj1" fmla="val 14653"/>
              </a:avLst>
            </a:prstGeom>
            <a:noFill/>
            <a:ln w="38100">
              <a:solidFill>
                <a:schemeClr val="tx1"/>
              </a:solidFill>
              <a:miter lim="800000"/>
              <a:headEnd/>
              <a:tailEnd/>
            </a:ln>
            <a:extLst>
              <a:ext uri="{909E8E84-426E-40DD-AFC4-6F175D3DCCD1}">
                <a14:hiddenFill xmlns:a14="http://schemas.microsoft.com/office/drawing/2010/main">
                  <a:noFill/>
                </a14:hiddenFill>
              </a:ext>
            </a:extLst>
          </p:spPr>
        </p:cxnSp>
        <p:cxnSp>
          <p:nvCxnSpPr>
            <p:cNvPr id="53269" name="_s218144"/>
            <p:cNvCxnSpPr>
              <a:cxnSpLocks noChangeShapeType="1"/>
            </p:cNvCxnSpPr>
            <p:nvPr/>
          </p:nvCxnSpPr>
          <p:spPr bwMode="auto">
            <a:xfrm rot="-5400000">
              <a:off x="1115" y="609"/>
              <a:ext cx="600" cy="1975"/>
            </a:xfrm>
            <a:prstGeom prst="bentConnector3">
              <a:avLst>
                <a:gd name="adj1" fmla="val 9662"/>
              </a:avLst>
            </a:prstGeom>
            <a:noFill/>
            <a:ln w="38100">
              <a:solidFill>
                <a:schemeClr val="tx1"/>
              </a:solidFill>
              <a:miter lim="800000"/>
              <a:headEnd/>
              <a:tailEnd/>
            </a:ln>
            <a:extLst>
              <a:ext uri="{909E8E84-426E-40DD-AFC4-6F175D3DCCD1}">
                <a14:hiddenFill xmlns:a14="http://schemas.microsoft.com/office/drawing/2010/main">
                  <a:noFill/>
                </a14:hiddenFill>
              </a:ext>
            </a:extLst>
          </p:spPr>
        </p:cxnSp>
        <p:sp>
          <p:nvSpPr>
            <p:cNvPr id="27669" name="_s218146"/>
            <p:cNvSpPr>
              <a:spLocks noChangeArrowheads="1"/>
            </p:cNvSpPr>
            <p:nvPr/>
          </p:nvSpPr>
          <p:spPr bwMode="auto">
            <a:xfrm>
              <a:off x="13" y="1911"/>
              <a:ext cx="875" cy="639"/>
            </a:xfrm>
            <a:prstGeom prst="roundRect">
              <a:avLst>
                <a:gd name="adj" fmla="val 19190"/>
              </a:avLst>
            </a:prstGeom>
            <a:solidFill>
              <a:schemeClr val="accent3">
                <a:lumMod val="60000"/>
                <a:lumOff val="40000"/>
              </a:schemeClr>
            </a:solidFill>
            <a:ln w="9525">
              <a:solidFill>
                <a:schemeClr val="tx1"/>
              </a:solidFill>
              <a:round/>
              <a:headEnd/>
              <a:tailEnd/>
            </a:ln>
          </p:spPr>
          <p:txBody>
            <a:bodyPr wrap="none" lIns="67895" tIns="33947" rIns="67895" bIns="33947"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52825"/>
                  </a:solidFill>
                  <a:effectLst/>
                  <a:uLnTx/>
                  <a:uFillTx/>
                  <a:latin typeface="Arial"/>
                  <a:ea typeface="+mn-ea"/>
                  <a:cs typeface="Arial" charset="0"/>
                </a:rPr>
                <a:t>Cognitive</a:t>
              </a:r>
            </a:p>
          </p:txBody>
        </p:sp>
        <p:sp>
          <p:nvSpPr>
            <p:cNvPr id="27670" name="_s218148"/>
            <p:cNvSpPr>
              <a:spLocks noChangeArrowheads="1"/>
            </p:cNvSpPr>
            <p:nvPr/>
          </p:nvSpPr>
          <p:spPr bwMode="auto">
            <a:xfrm>
              <a:off x="2035" y="1920"/>
              <a:ext cx="876" cy="641"/>
            </a:xfrm>
            <a:prstGeom prst="roundRect">
              <a:avLst>
                <a:gd name="adj" fmla="val 8111"/>
              </a:avLst>
            </a:prstGeom>
            <a:solidFill>
              <a:schemeClr val="accent3">
                <a:lumMod val="60000"/>
                <a:lumOff val="40000"/>
              </a:schemeClr>
            </a:solidFill>
            <a:ln w="9525">
              <a:solidFill>
                <a:schemeClr val="tx1"/>
              </a:solidFill>
              <a:round/>
              <a:headEnd/>
              <a:tailEnd/>
            </a:ln>
          </p:spPr>
          <p:txBody>
            <a:bodyPr wrap="none" lIns="67895" tIns="33947" rIns="67895" bIns="33947"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52825"/>
                  </a:solidFill>
                  <a:effectLst/>
                  <a:uLnTx/>
                  <a:uFillTx/>
                  <a:latin typeface="Arial"/>
                  <a:ea typeface="+mn-ea"/>
                  <a:cs typeface="Arial" charset="0"/>
                </a:rPr>
                <a:t>Neuromotor</a:t>
              </a:r>
            </a:p>
          </p:txBody>
        </p:sp>
        <p:sp>
          <p:nvSpPr>
            <p:cNvPr id="27671" name="_s218149"/>
            <p:cNvSpPr>
              <a:spLocks noChangeArrowheads="1"/>
            </p:cNvSpPr>
            <p:nvPr/>
          </p:nvSpPr>
          <p:spPr bwMode="auto">
            <a:xfrm>
              <a:off x="3066" y="1920"/>
              <a:ext cx="875" cy="641"/>
            </a:xfrm>
            <a:prstGeom prst="roundRect">
              <a:avLst>
                <a:gd name="adj" fmla="val 16667"/>
              </a:avLst>
            </a:prstGeom>
            <a:solidFill>
              <a:schemeClr val="accent3">
                <a:lumMod val="60000"/>
                <a:lumOff val="40000"/>
              </a:schemeClr>
            </a:solidFill>
            <a:ln w="9525">
              <a:solidFill>
                <a:schemeClr val="tx1"/>
              </a:solidFill>
              <a:round/>
              <a:headEnd/>
              <a:tailEnd/>
            </a:ln>
          </p:spPr>
          <p:txBody>
            <a:bodyPr wrap="none" lIns="67895" tIns="33947" rIns="67895" bIns="33947"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52825"/>
                  </a:solidFill>
                  <a:effectLst/>
                  <a:uLnTx/>
                  <a:uFillTx/>
                  <a:latin typeface="Arial"/>
                  <a:ea typeface="+mn-ea"/>
                  <a:cs typeface="Arial" charset="0"/>
                </a:rPr>
                <a:t>Psychiatric</a:t>
              </a:r>
            </a:p>
          </p:txBody>
        </p:sp>
        <p:sp>
          <p:nvSpPr>
            <p:cNvPr id="27672" name="_s218150"/>
            <p:cNvSpPr>
              <a:spLocks noChangeArrowheads="1"/>
            </p:cNvSpPr>
            <p:nvPr/>
          </p:nvSpPr>
          <p:spPr bwMode="auto">
            <a:xfrm>
              <a:off x="4089" y="1920"/>
              <a:ext cx="875" cy="641"/>
            </a:xfrm>
            <a:prstGeom prst="roundRect">
              <a:avLst>
                <a:gd name="adj" fmla="val 16667"/>
              </a:avLst>
            </a:prstGeom>
            <a:solidFill>
              <a:schemeClr val="accent3">
                <a:lumMod val="60000"/>
                <a:lumOff val="40000"/>
              </a:schemeClr>
            </a:solidFill>
            <a:ln w="9525">
              <a:solidFill>
                <a:schemeClr val="tx1"/>
              </a:solidFill>
              <a:round/>
              <a:headEnd/>
              <a:tailEnd/>
            </a:ln>
          </p:spPr>
          <p:txBody>
            <a:bodyPr wrap="none" lIns="67895" tIns="33947" rIns="67895" bIns="33947"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srgbClr val="4F261E"/>
                </a:solidFill>
                <a:effectLst/>
                <a:uLnTx/>
                <a:uFillTx/>
                <a:latin typeface="Arial"/>
                <a:ea typeface="+mn-ea"/>
                <a:cs typeface="Arial"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52825"/>
                  </a:solidFill>
                  <a:effectLst/>
                  <a:uLnTx/>
                  <a:uFillTx/>
                  <a:latin typeface="Arial"/>
                  <a:ea typeface="+mn-ea"/>
                  <a:cs typeface="Arial" charset="0"/>
                </a:rPr>
                <a:t>General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52825"/>
                  </a:solidFill>
                  <a:effectLst/>
                  <a:uLnTx/>
                  <a:uFillTx/>
                  <a:latin typeface="Arial"/>
                  <a:ea typeface="+mn-ea"/>
                  <a:cs typeface="Arial" charset="0"/>
                </a:rPr>
                <a:t>Medical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54299" name="_s218151"/>
            <p:cNvSpPr>
              <a:spLocks noChangeArrowheads="1"/>
            </p:cNvSpPr>
            <p:nvPr/>
          </p:nvSpPr>
          <p:spPr bwMode="auto">
            <a:xfrm>
              <a:off x="13" y="2697"/>
              <a:ext cx="875" cy="288"/>
            </a:xfrm>
            <a:prstGeom prst="roundRect">
              <a:avLst>
                <a:gd name="adj" fmla="val 16667"/>
              </a:avLst>
            </a:prstGeom>
            <a:solidFill>
              <a:schemeClr val="tx2">
                <a:lumMod val="40000"/>
                <a:lumOff val="60000"/>
              </a:schemeClr>
            </a:solidFill>
            <a:ln w="9525">
              <a:solidFill>
                <a:schemeClr val="tx1"/>
              </a:solidFill>
              <a:round/>
              <a:headEnd/>
              <a:tailEnd/>
            </a:ln>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4F261E"/>
                  </a:solidFill>
                  <a:effectLst/>
                  <a:uLnTx/>
                  <a:uFillTx/>
                  <a:latin typeface="Garamond" panose="02020404030301010803" pitchFamily="18" charset="0"/>
                  <a:ea typeface="+mn-ea"/>
                  <a:cs typeface="+mn-cs"/>
                </a:rPr>
                <a:t>Dementia</a:t>
              </a:r>
            </a:p>
          </p:txBody>
        </p:sp>
        <p:sp>
          <p:nvSpPr>
            <p:cNvPr id="54300" name="_s218152"/>
            <p:cNvSpPr>
              <a:spLocks noChangeArrowheads="1"/>
            </p:cNvSpPr>
            <p:nvPr/>
          </p:nvSpPr>
          <p:spPr bwMode="auto">
            <a:xfrm>
              <a:off x="1044" y="3119"/>
              <a:ext cx="875" cy="288"/>
            </a:xfrm>
            <a:prstGeom prst="roundRect">
              <a:avLst>
                <a:gd name="adj" fmla="val 16667"/>
              </a:avLst>
            </a:prstGeom>
            <a:solidFill>
              <a:schemeClr val="tx2">
                <a:lumMod val="40000"/>
                <a:lumOff val="60000"/>
              </a:schemeClr>
            </a:solidFill>
            <a:ln w="9525">
              <a:solidFill>
                <a:schemeClr val="tx1"/>
              </a:solidFill>
              <a:round/>
              <a:headEnd/>
              <a:tailEnd/>
            </a:ln>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50" b="0" i="0" u="none" strike="noStrike" kern="1200" cap="none" spc="0" normalizeH="0" baseline="0" noProof="0">
                  <a:ln>
                    <a:noFill/>
                  </a:ln>
                  <a:solidFill>
                    <a:srgbClr val="4F261E"/>
                  </a:solidFill>
                  <a:effectLst/>
                  <a:uLnTx/>
                  <a:uFillTx/>
                  <a:latin typeface="Garamond" panose="02020404030301010803" pitchFamily="18" charset="0"/>
                  <a:ea typeface="+mn-ea"/>
                  <a:cs typeface="+mn-cs"/>
                </a:rPr>
                <a:t>Visual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50" b="0" i="0" u="none" strike="noStrike" kern="1200" cap="none" spc="0" normalizeH="0" baseline="0" noProof="0">
                  <a:ln>
                    <a:noFill/>
                  </a:ln>
                  <a:solidFill>
                    <a:srgbClr val="4F261E"/>
                  </a:solidFill>
                  <a:effectLst/>
                  <a:uLnTx/>
                  <a:uFillTx/>
                  <a:latin typeface="Garamond" panose="02020404030301010803" pitchFamily="18" charset="0"/>
                  <a:ea typeface="+mn-ea"/>
                  <a:cs typeface="+mn-cs"/>
                </a:rPr>
                <a:t>Impairment</a:t>
              </a:r>
            </a:p>
          </p:txBody>
        </p:sp>
        <p:sp>
          <p:nvSpPr>
            <p:cNvPr id="54301" name="_s218153"/>
            <p:cNvSpPr>
              <a:spLocks noChangeArrowheads="1"/>
            </p:cNvSpPr>
            <p:nvPr/>
          </p:nvSpPr>
          <p:spPr bwMode="auto">
            <a:xfrm>
              <a:off x="1044" y="3600"/>
              <a:ext cx="875" cy="288"/>
            </a:xfrm>
            <a:prstGeom prst="roundRect">
              <a:avLst>
                <a:gd name="adj" fmla="val 9375"/>
              </a:avLst>
            </a:prstGeom>
            <a:solidFill>
              <a:schemeClr val="tx2">
                <a:lumMod val="40000"/>
                <a:lumOff val="60000"/>
              </a:schemeClr>
            </a:solidFill>
            <a:ln w="9525">
              <a:solidFill>
                <a:schemeClr val="tx1"/>
              </a:solidFill>
              <a:round/>
              <a:headEnd/>
              <a:tailEnd/>
            </a:ln>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50" b="0" i="0" u="none" strike="noStrike" kern="1200" cap="none" spc="0" normalizeH="0" baseline="0" noProof="0">
                  <a:ln>
                    <a:noFill/>
                  </a:ln>
                  <a:solidFill>
                    <a:srgbClr val="4F261E"/>
                  </a:solidFill>
                  <a:effectLst/>
                  <a:uLnTx/>
                  <a:uFillTx/>
                  <a:latin typeface="Garamond" panose="02020404030301010803" pitchFamily="18" charset="0"/>
                  <a:ea typeface="+mn-ea"/>
                  <a:cs typeface="+mn-cs"/>
                </a:rPr>
                <a:t>Peripheral</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50" b="0" i="0" u="none" strike="noStrike" kern="1200" cap="none" spc="0" normalizeH="0" baseline="0" noProof="0">
                  <a:ln>
                    <a:noFill/>
                  </a:ln>
                  <a:solidFill>
                    <a:srgbClr val="4F261E"/>
                  </a:solidFill>
                  <a:effectLst/>
                  <a:uLnTx/>
                  <a:uFillTx/>
                  <a:latin typeface="Garamond" panose="02020404030301010803" pitchFamily="18" charset="0"/>
                  <a:ea typeface="+mn-ea"/>
                  <a:cs typeface="+mn-cs"/>
                </a:rPr>
                <a:t>Neuropathy</a:t>
              </a:r>
            </a:p>
          </p:txBody>
        </p:sp>
        <p:sp>
          <p:nvSpPr>
            <p:cNvPr id="54302" name="_s218155"/>
            <p:cNvSpPr>
              <a:spLocks noChangeArrowheads="1"/>
            </p:cNvSpPr>
            <p:nvPr/>
          </p:nvSpPr>
          <p:spPr bwMode="auto">
            <a:xfrm>
              <a:off x="2051" y="2697"/>
              <a:ext cx="874" cy="288"/>
            </a:xfrm>
            <a:prstGeom prst="roundRect">
              <a:avLst>
                <a:gd name="adj" fmla="val 16667"/>
              </a:avLst>
            </a:prstGeom>
            <a:solidFill>
              <a:schemeClr val="tx2">
                <a:lumMod val="40000"/>
                <a:lumOff val="60000"/>
              </a:schemeClr>
            </a:solidFill>
            <a:ln w="9525">
              <a:solidFill>
                <a:schemeClr val="tx1"/>
              </a:solidFill>
              <a:round/>
              <a:headEnd/>
              <a:tailEnd/>
            </a:ln>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50" b="0" i="0" u="none" strike="noStrike" kern="1200" cap="none" spc="0" normalizeH="0" baseline="0" noProof="0">
                  <a:ln>
                    <a:noFill/>
                  </a:ln>
                  <a:solidFill>
                    <a:srgbClr val="4F261E"/>
                  </a:solidFill>
                  <a:effectLst/>
                  <a:uLnTx/>
                  <a:uFillTx/>
                  <a:latin typeface="Garamond" panose="02020404030301010803" pitchFamily="18" charset="0"/>
                  <a:ea typeface="+mn-ea"/>
                  <a:cs typeface="+mn-cs"/>
                </a:rPr>
                <a:t>Myelopathy</a:t>
              </a:r>
            </a:p>
          </p:txBody>
        </p:sp>
        <p:sp>
          <p:nvSpPr>
            <p:cNvPr id="54303" name="_s218156"/>
            <p:cNvSpPr>
              <a:spLocks noChangeArrowheads="1"/>
            </p:cNvSpPr>
            <p:nvPr/>
          </p:nvSpPr>
          <p:spPr bwMode="auto">
            <a:xfrm>
              <a:off x="2076" y="3168"/>
              <a:ext cx="875" cy="288"/>
            </a:xfrm>
            <a:prstGeom prst="roundRect">
              <a:avLst>
                <a:gd name="adj" fmla="val 9375"/>
              </a:avLst>
            </a:prstGeom>
            <a:solidFill>
              <a:schemeClr val="tx2">
                <a:lumMod val="40000"/>
                <a:lumOff val="60000"/>
              </a:schemeClr>
            </a:solidFill>
            <a:ln w="9525">
              <a:solidFill>
                <a:schemeClr val="tx1"/>
              </a:solidFill>
              <a:round/>
              <a:headEnd/>
              <a:tailEnd/>
            </a:ln>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50" b="0" i="0" u="none" strike="noStrike" kern="1200" cap="none" spc="0" normalizeH="0" baseline="0" noProof="0">
                  <a:ln>
                    <a:noFill/>
                  </a:ln>
                  <a:solidFill>
                    <a:srgbClr val="4F261E"/>
                  </a:solidFill>
                  <a:effectLst/>
                  <a:uLnTx/>
                  <a:uFillTx/>
                  <a:latin typeface="Garamond" panose="02020404030301010803" pitchFamily="18" charset="0"/>
                  <a:ea typeface="+mn-ea"/>
                  <a:cs typeface="+mn-cs"/>
                </a:rPr>
                <a:t>Radiculopathy</a:t>
              </a:r>
            </a:p>
          </p:txBody>
        </p:sp>
        <p:sp>
          <p:nvSpPr>
            <p:cNvPr id="56350" name="_s218157"/>
            <p:cNvSpPr>
              <a:spLocks noChangeArrowheads="1"/>
            </p:cNvSpPr>
            <p:nvPr/>
          </p:nvSpPr>
          <p:spPr bwMode="auto">
            <a:xfrm>
              <a:off x="3070" y="2697"/>
              <a:ext cx="874" cy="288"/>
            </a:xfrm>
            <a:prstGeom prst="roundRect">
              <a:avLst>
                <a:gd name="adj" fmla="val 16667"/>
              </a:avLst>
            </a:prstGeom>
            <a:solidFill>
              <a:schemeClr val="accent1"/>
            </a:solidFill>
            <a:ln w="9525">
              <a:solidFill>
                <a:schemeClr val="tx1"/>
              </a:solidFill>
              <a:round/>
              <a:headEnd/>
              <a:tailEnd/>
            </a:ln>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35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
          <p:nvSpPr>
            <p:cNvPr id="54305" name="_s218158"/>
            <p:cNvSpPr>
              <a:spLocks noChangeArrowheads="1"/>
            </p:cNvSpPr>
            <p:nvPr/>
          </p:nvSpPr>
          <p:spPr bwMode="auto">
            <a:xfrm>
              <a:off x="3070" y="2697"/>
              <a:ext cx="874" cy="288"/>
            </a:xfrm>
            <a:prstGeom prst="roundRect">
              <a:avLst>
                <a:gd name="adj" fmla="val 16667"/>
              </a:avLst>
            </a:prstGeom>
            <a:solidFill>
              <a:schemeClr val="tx2">
                <a:lumMod val="40000"/>
                <a:lumOff val="60000"/>
              </a:schemeClr>
            </a:solidFill>
            <a:ln w="9525">
              <a:solidFill>
                <a:schemeClr val="tx1"/>
              </a:solidFill>
              <a:round/>
              <a:headEnd/>
              <a:tailEnd/>
            </a:ln>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50" b="0" i="0" u="none" strike="noStrike" kern="1200" cap="none" spc="0" normalizeH="0" baseline="0" noProof="0" dirty="0">
                  <a:ln>
                    <a:noFill/>
                  </a:ln>
                  <a:solidFill>
                    <a:srgbClr val="000000"/>
                  </a:solidFill>
                  <a:effectLst/>
                  <a:uLnTx/>
                  <a:uFillTx/>
                  <a:latin typeface="Garamond" panose="02020404030301010803" pitchFamily="18" charset="0"/>
                  <a:ea typeface="+mn-ea"/>
                  <a:cs typeface="+mn-cs"/>
                </a:rPr>
                <a:t>Depression/Anxiety</a:t>
              </a:r>
            </a:p>
          </p:txBody>
        </p:sp>
        <p:sp>
          <p:nvSpPr>
            <p:cNvPr id="54306" name="_s218159"/>
            <p:cNvSpPr>
              <a:spLocks noChangeArrowheads="1"/>
            </p:cNvSpPr>
            <p:nvPr/>
          </p:nvSpPr>
          <p:spPr bwMode="auto">
            <a:xfrm>
              <a:off x="3079" y="3119"/>
              <a:ext cx="872" cy="288"/>
            </a:xfrm>
            <a:prstGeom prst="roundRect">
              <a:avLst>
                <a:gd name="adj" fmla="val 16667"/>
              </a:avLst>
            </a:prstGeom>
            <a:solidFill>
              <a:schemeClr val="tx2">
                <a:lumMod val="40000"/>
                <a:lumOff val="60000"/>
              </a:schemeClr>
            </a:solidFill>
            <a:ln w="9525">
              <a:solidFill>
                <a:schemeClr val="tx1"/>
              </a:solidFill>
              <a:round/>
              <a:headEnd/>
              <a:tailEnd/>
            </a:ln>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50" b="0" i="0" u="none" strike="noStrike" kern="1200" cap="none" spc="0" normalizeH="0" baseline="0" noProof="0" dirty="0">
                  <a:ln>
                    <a:noFill/>
                  </a:ln>
                  <a:solidFill>
                    <a:srgbClr val="4F261E"/>
                  </a:solidFill>
                  <a:effectLst/>
                  <a:uLnTx/>
                  <a:uFillTx/>
                  <a:latin typeface="Garamond" panose="02020404030301010803" pitchFamily="18" charset="0"/>
                  <a:ea typeface="+mn-ea"/>
                  <a:cs typeface="+mn-cs"/>
                </a:rPr>
                <a:t>Schizophrenia</a:t>
              </a:r>
            </a:p>
          </p:txBody>
        </p:sp>
        <p:sp>
          <p:nvSpPr>
            <p:cNvPr id="54307" name="_s218160"/>
            <p:cNvSpPr>
              <a:spLocks noChangeArrowheads="1"/>
            </p:cNvSpPr>
            <p:nvPr/>
          </p:nvSpPr>
          <p:spPr bwMode="auto">
            <a:xfrm>
              <a:off x="4089" y="2688"/>
              <a:ext cx="875" cy="287"/>
            </a:xfrm>
            <a:prstGeom prst="roundRect">
              <a:avLst>
                <a:gd name="adj" fmla="val 16667"/>
              </a:avLst>
            </a:prstGeom>
            <a:solidFill>
              <a:schemeClr val="tx2">
                <a:lumMod val="40000"/>
                <a:lumOff val="60000"/>
              </a:schemeClr>
            </a:solidFill>
            <a:ln w="9525">
              <a:solidFill>
                <a:schemeClr val="tx1"/>
              </a:solidFill>
              <a:round/>
              <a:headEnd/>
              <a:tailEnd/>
            </a:ln>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50" b="0" i="0" u="none" strike="noStrike" kern="1200" cap="none" spc="0" normalizeH="0" baseline="0" noProof="0" dirty="0">
                  <a:ln>
                    <a:noFill/>
                  </a:ln>
                  <a:solidFill>
                    <a:srgbClr val="4F261E"/>
                  </a:solidFill>
                  <a:effectLst/>
                  <a:uLnTx/>
                  <a:uFillTx/>
                  <a:latin typeface="Garamond" panose="02020404030301010803" pitchFamily="18" charset="0"/>
                  <a:ea typeface="+mn-ea"/>
                  <a:cs typeface="+mn-cs"/>
                </a:rPr>
                <a:t>Cardiac/Pulmonary</a:t>
              </a:r>
            </a:p>
          </p:txBody>
        </p:sp>
        <p:sp>
          <p:nvSpPr>
            <p:cNvPr id="54308" name="_s218161"/>
            <p:cNvSpPr>
              <a:spLocks noChangeArrowheads="1"/>
            </p:cNvSpPr>
            <p:nvPr/>
          </p:nvSpPr>
          <p:spPr bwMode="auto">
            <a:xfrm>
              <a:off x="4089" y="3119"/>
              <a:ext cx="875" cy="288"/>
            </a:xfrm>
            <a:prstGeom prst="roundRect">
              <a:avLst>
                <a:gd name="adj" fmla="val 16667"/>
              </a:avLst>
            </a:prstGeom>
            <a:solidFill>
              <a:schemeClr val="tx2">
                <a:lumMod val="40000"/>
                <a:lumOff val="60000"/>
              </a:schemeClr>
            </a:solidFill>
            <a:ln w="9525">
              <a:solidFill>
                <a:schemeClr val="tx1"/>
              </a:solidFill>
              <a:round/>
              <a:headEnd/>
              <a:tailEnd/>
            </a:ln>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50" b="0" i="0" u="none" strike="noStrike" kern="1200" cap="none" spc="0" normalizeH="0" baseline="0" noProof="0">
                  <a:ln>
                    <a:noFill/>
                  </a:ln>
                  <a:solidFill>
                    <a:srgbClr val="4F261E"/>
                  </a:solidFill>
                  <a:effectLst/>
                  <a:uLnTx/>
                  <a:uFillTx/>
                  <a:latin typeface="Garamond" panose="02020404030301010803" pitchFamily="18" charset="0"/>
                  <a:ea typeface="+mn-ea"/>
                  <a:cs typeface="+mn-cs"/>
                </a:rPr>
                <a:t>Endocrine</a:t>
              </a:r>
            </a:p>
          </p:txBody>
        </p:sp>
        <p:sp>
          <p:nvSpPr>
            <p:cNvPr id="54309" name="_s218162"/>
            <p:cNvSpPr>
              <a:spLocks noChangeArrowheads="1"/>
            </p:cNvSpPr>
            <p:nvPr/>
          </p:nvSpPr>
          <p:spPr bwMode="auto">
            <a:xfrm>
              <a:off x="4092" y="3504"/>
              <a:ext cx="875" cy="288"/>
            </a:xfrm>
            <a:prstGeom prst="roundRect">
              <a:avLst>
                <a:gd name="adj" fmla="val 16667"/>
              </a:avLst>
            </a:prstGeom>
            <a:solidFill>
              <a:schemeClr val="tx2">
                <a:lumMod val="40000"/>
                <a:lumOff val="60000"/>
              </a:schemeClr>
            </a:solidFill>
            <a:ln w="9525">
              <a:solidFill>
                <a:schemeClr val="tx1"/>
              </a:solidFill>
              <a:round/>
              <a:headEnd/>
              <a:tailEnd/>
            </a:ln>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50" b="0" i="0" u="none" strike="noStrike" kern="1200" cap="none" spc="0" normalizeH="0" baseline="0" noProof="0">
                  <a:ln>
                    <a:noFill/>
                  </a:ln>
                  <a:solidFill>
                    <a:srgbClr val="4F261E"/>
                  </a:solidFill>
                  <a:effectLst/>
                  <a:uLnTx/>
                  <a:uFillTx/>
                  <a:latin typeface="Garamond" panose="02020404030301010803" pitchFamily="18" charset="0"/>
                  <a:ea typeface="+mn-ea"/>
                  <a:cs typeface="+mn-cs"/>
                </a:rPr>
                <a:t>Musculoskeletal</a:t>
              </a:r>
            </a:p>
          </p:txBody>
        </p:sp>
        <p:sp>
          <p:nvSpPr>
            <p:cNvPr id="54310" name="_s218163"/>
            <p:cNvSpPr>
              <a:spLocks noChangeArrowheads="1"/>
            </p:cNvSpPr>
            <p:nvPr/>
          </p:nvSpPr>
          <p:spPr bwMode="auto">
            <a:xfrm>
              <a:off x="4111" y="3936"/>
              <a:ext cx="866" cy="295"/>
            </a:xfrm>
            <a:prstGeom prst="roundRect">
              <a:avLst>
                <a:gd name="adj" fmla="val 17972"/>
              </a:avLst>
            </a:prstGeom>
            <a:solidFill>
              <a:schemeClr val="tx2">
                <a:lumMod val="40000"/>
                <a:lumOff val="60000"/>
              </a:schemeClr>
            </a:solidFill>
            <a:ln w="9525">
              <a:solidFill>
                <a:schemeClr val="tx1"/>
              </a:solidFill>
              <a:round/>
              <a:headEnd/>
              <a:tailEnd/>
            </a:ln>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50" b="0" i="0" u="none" strike="noStrike" kern="1200" cap="none" spc="0" normalizeH="0" baseline="0" noProof="0">
                  <a:ln>
                    <a:noFill/>
                  </a:ln>
                  <a:solidFill>
                    <a:srgbClr val="4F261E"/>
                  </a:solidFill>
                  <a:effectLst/>
                  <a:uLnTx/>
                  <a:uFillTx/>
                  <a:latin typeface="Garamond" panose="02020404030301010803" pitchFamily="18" charset="0"/>
                  <a:ea typeface="+mn-ea"/>
                  <a:cs typeface="+mn-cs"/>
                </a:rPr>
                <a:t>ADR</a:t>
              </a:r>
            </a:p>
          </p:txBody>
        </p:sp>
        <p:sp>
          <p:nvSpPr>
            <p:cNvPr id="54311" name="_s218167"/>
            <p:cNvSpPr>
              <a:spLocks noChangeArrowheads="1"/>
            </p:cNvSpPr>
            <p:nvPr/>
          </p:nvSpPr>
          <p:spPr bwMode="auto">
            <a:xfrm>
              <a:off x="3079" y="3552"/>
              <a:ext cx="866" cy="288"/>
            </a:xfrm>
            <a:prstGeom prst="roundRect">
              <a:avLst>
                <a:gd name="adj" fmla="val 22222"/>
              </a:avLst>
            </a:prstGeom>
            <a:solidFill>
              <a:schemeClr val="tx2">
                <a:lumMod val="40000"/>
                <a:lumOff val="60000"/>
              </a:schemeClr>
            </a:solidFill>
            <a:ln w="9525">
              <a:solidFill>
                <a:schemeClr val="tx1"/>
              </a:solidFill>
              <a:round/>
              <a:headEnd/>
              <a:tailEnd/>
            </a:ln>
          </p:spPr>
          <p:txBody>
            <a:bodyPr wrap="none" anchor="ctr"/>
            <a:lstStyle>
              <a:lvl1pPr marL="342900" indent="-34290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marL="342900" marR="0" lvl="0" indent="-342900" algn="ctr" defTabSz="4572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1350" b="0" i="0" u="none" strike="noStrike" kern="1200" cap="none" spc="0" normalizeH="0" baseline="0" noProof="0">
                  <a:ln>
                    <a:noFill/>
                  </a:ln>
                  <a:solidFill>
                    <a:srgbClr val="4F261E"/>
                  </a:solidFill>
                  <a:effectLst/>
                  <a:uLnTx/>
                  <a:uFillTx/>
                  <a:latin typeface="Garamond" panose="02020404030301010803" pitchFamily="18" charset="0"/>
                  <a:ea typeface="+mn-ea"/>
                  <a:cs typeface="+mn-cs"/>
                </a:rPr>
                <a:t>Bipolar Dis</a:t>
              </a:r>
            </a:p>
          </p:txBody>
        </p:sp>
        <p:sp>
          <p:nvSpPr>
            <p:cNvPr id="54312" name="_s218168"/>
            <p:cNvSpPr>
              <a:spLocks noChangeArrowheads="1"/>
            </p:cNvSpPr>
            <p:nvPr/>
          </p:nvSpPr>
          <p:spPr bwMode="auto">
            <a:xfrm>
              <a:off x="13" y="3129"/>
              <a:ext cx="875" cy="287"/>
            </a:xfrm>
            <a:prstGeom prst="roundRect">
              <a:avLst>
                <a:gd name="adj" fmla="val 16667"/>
              </a:avLst>
            </a:prstGeom>
            <a:solidFill>
              <a:schemeClr val="tx2">
                <a:lumMod val="40000"/>
                <a:lumOff val="60000"/>
              </a:schemeClr>
            </a:solidFill>
            <a:ln w="9525">
              <a:solidFill>
                <a:schemeClr val="tx1"/>
              </a:solidFill>
              <a:round/>
              <a:headEnd/>
              <a:tailEnd/>
            </a:ln>
          </p:spPr>
          <p:txBody>
            <a:bodyPr wrap="none" anchor="ctr"/>
            <a:lstStyle>
              <a:lvl1pPr marL="342900" indent="-34290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marL="342900" marR="0" lvl="0" indent="-342900" algn="ctr" defTabSz="4572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1350" b="0" i="0" u="none" strike="noStrike" kern="1200" cap="none" spc="0" normalizeH="0" baseline="0" noProof="0">
                  <a:ln>
                    <a:noFill/>
                  </a:ln>
                  <a:solidFill>
                    <a:srgbClr val="4F261E"/>
                  </a:solidFill>
                  <a:effectLst/>
                  <a:uLnTx/>
                  <a:uFillTx/>
                  <a:latin typeface="Garamond" panose="02020404030301010803" pitchFamily="18" charset="0"/>
                  <a:ea typeface="+mn-ea"/>
                  <a:cs typeface="+mn-cs"/>
                </a:rPr>
                <a:t>Stroke</a:t>
              </a:r>
            </a:p>
          </p:txBody>
        </p:sp>
        <p:sp>
          <p:nvSpPr>
            <p:cNvPr id="54313" name="_s218169"/>
            <p:cNvSpPr>
              <a:spLocks noChangeArrowheads="1"/>
            </p:cNvSpPr>
            <p:nvPr/>
          </p:nvSpPr>
          <p:spPr bwMode="auto">
            <a:xfrm>
              <a:off x="13" y="3561"/>
              <a:ext cx="875" cy="288"/>
            </a:xfrm>
            <a:prstGeom prst="roundRect">
              <a:avLst>
                <a:gd name="adj" fmla="val 16667"/>
              </a:avLst>
            </a:prstGeom>
            <a:solidFill>
              <a:schemeClr val="tx2">
                <a:lumMod val="40000"/>
                <a:lumOff val="60000"/>
              </a:schemeClr>
            </a:solidFill>
            <a:ln w="9525">
              <a:solidFill>
                <a:schemeClr val="tx1"/>
              </a:solidFill>
              <a:round/>
              <a:headEnd/>
              <a:tailEnd/>
            </a:ln>
          </p:spPr>
          <p:txBody>
            <a:bodyPr wrap="none" anchor="ctr"/>
            <a:lstStyle>
              <a:lvl1pPr marL="342900" indent="-34290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marL="342900" marR="0" lvl="0" indent="-342900" algn="ctr" defTabSz="4572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1350" b="0" i="0" u="none" strike="noStrike" kern="1200" cap="none" spc="0" normalizeH="0" baseline="0" noProof="0">
                  <a:ln>
                    <a:noFill/>
                  </a:ln>
                  <a:solidFill>
                    <a:srgbClr val="4F261E"/>
                  </a:solidFill>
                  <a:effectLst/>
                  <a:uLnTx/>
                  <a:uFillTx/>
                  <a:latin typeface="Garamond" panose="02020404030301010803" pitchFamily="18" charset="0"/>
                  <a:ea typeface="+mn-ea"/>
                  <a:cs typeface="+mn-cs"/>
                </a:rPr>
                <a:t>Head Injury</a:t>
              </a:r>
            </a:p>
          </p:txBody>
        </p:sp>
        <p:sp>
          <p:nvSpPr>
            <p:cNvPr id="54314" name="_s218170"/>
            <p:cNvSpPr>
              <a:spLocks noChangeArrowheads="1"/>
            </p:cNvSpPr>
            <p:nvPr/>
          </p:nvSpPr>
          <p:spPr bwMode="auto">
            <a:xfrm>
              <a:off x="4092" y="4400"/>
              <a:ext cx="875" cy="288"/>
            </a:xfrm>
            <a:prstGeom prst="roundRect">
              <a:avLst>
                <a:gd name="adj" fmla="val 16667"/>
              </a:avLst>
            </a:prstGeom>
            <a:solidFill>
              <a:schemeClr val="tx2">
                <a:lumMod val="40000"/>
                <a:lumOff val="60000"/>
              </a:schemeClr>
            </a:solidFill>
            <a:ln w="9525">
              <a:solidFill>
                <a:schemeClr val="tx1"/>
              </a:solidFill>
              <a:round/>
              <a:headEnd/>
              <a:tailEnd/>
            </a:ln>
          </p:spPr>
          <p:txBody>
            <a:bodyPr wrap="none" anchor="ctr"/>
            <a:lstStyle>
              <a:lvl1pPr marL="342900" indent="-34290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marL="342900" marR="0" lvl="0" indent="-342900" algn="ctr" defTabSz="4572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1350" b="0" i="0" u="none" strike="noStrike" kern="1200" cap="none" spc="0" normalizeH="0" baseline="0" noProof="0" dirty="0">
                  <a:ln>
                    <a:noFill/>
                  </a:ln>
                  <a:solidFill>
                    <a:srgbClr val="4F261E"/>
                  </a:solidFill>
                  <a:effectLst/>
                  <a:uLnTx/>
                  <a:uFillTx/>
                  <a:latin typeface="Garamond" panose="02020404030301010803" pitchFamily="18" charset="0"/>
                  <a:ea typeface="+mn-ea"/>
                  <a:cs typeface="+mn-cs"/>
                </a:rPr>
                <a:t>Drugs/Alcohol</a:t>
              </a:r>
            </a:p>
          </p:txBody>
        </p:sp>
        <p:sp>
          <p:nvSpPr>
            <p:cNvPr id="54315" name="_s218171"/>
            <p:cNvSpPr>
              <a:spLocks noChangeArrowheads="1"/>
            </p:cNvSpPr>
            <p:nvPr/>
          </p:nvSpPr>
          <p:spPr bwMode="auto">
            <a:xfrm>
              <a:off x="3069" y="4032"/>
              <a:ext cx="907" cy="288"/>
            </a:xfrm>
            <a:prstGeom prst="roundRect">
              <a:avLst>
                <a:gd name="adj" fmla="val 16667"/>
              </a:avLst>
            </a:prstGeom>
            <a:solidFill>
              <a:schemeClr val="tx2">
                <a:lumMod val="40000"/>
                <a:lumOff val="60000"/>
              </a:schemeClr>
            </a:solidFill>
            <a:ln w="9525">
              <a:solidFill>
                <a:schemeClr val="tx1"/>
              </a:solidFill>
              <a:round/>
              <a:headEnd/>
              <a:tailEnd/>
            </a:ln>
          </p:spPr>
          <p:txBody>
            <a:bodyPr wrap="none" anchor="ctr"/>
            <a:lstStyle>
              <a:lvl1pPr marL="342900" indent="-34290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marL="342900" marR="0" lvl="0" indent="-342900" algn="ctr" defTabSz="4572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1350" b="0" i="0" u="none" strike="noStrike" kern="1200" cap="none" spc="0" normalizeH="0" baseline="0" noProof="0">
                  <a:ln>
                    <a:noFill/>
                  </a:ln>
                  <a:solidFill>
                    <a:srgbClr val="4F261E"/>
                  </a:solidFill>
                  <a:effectLst/>
                  <a:uLnTx/>
                  <a:uFillTx/>
                  <a:latin typeface="Garamond" panose="02020404030301010803" pitchFamily="18" charset="0"/>
                  <a:ea typeface="+mn-ea"/>
                  <a:cs typeface="+mn-cs"/>
                </a:rPr>
                <a:t>SIB</a:t>
              </a:r>
            </a:p>
          </p:txBody>
        </p:sp>
        <p:sp>
          <p:nvSpPr>
            <p:cNvPr id="54316" name="_s218172"/>
            <p:cNvSpPr>
              <a:spLocks noChangeArrowheads="1"/>
            </p:cNvSpPr>
            <p:nvPr/>
          </p:nvSpPr>
          <p:spPr bwMode="auto">
            <a:xfrm>
              <a:off x="13" y="3993"/>
              <a:ext cx="875" cy="345"/>
            </a:xfrm>
            <a:prstGeom prst="roundRect">
              <a:avLst>
                <a:gd name="adj" fmla="val 16667"/>
              </a:avLst>
            </a:prstGeom>
            <a:solidFill>
              <a:schemeClr val="tx2">
                <a:lumMod val="40000"/>
                <a:lumOff val="60000"/>
              </a:schemeClr>
            </a:solidFill>
            <a:ln w="9525">
              <a:solidFill>
                <a:schemeClr val="tx1"/>
              </a:solidFill>
              <a:round/>
              <a:headEnd/>
              <a:tailEnd/>
            </a:ln>
          </p:spPr>
          <p:txBody>
            <a:bodyPr wrap="none" anchor="ctr"/>
            <a:lstStyle>
              <a:lvl1pPr marL="342900" indent="-34290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marL="342900" marR="0" lvl="0" indent="-342900" algn="ctr" defTabSz="4572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1350" b="0" i="0" u="none" strike="noStrike" kern="1200" cap="none" spc="0" normalizeH="0" baseline="0" noProof="0">
                  <a:ln>
                    <a:noFill/>
                  </a:ln>
                  <a:solidFill>
                    <a:srgbClr val="4F261E"/>
                  </a:solidFill>
                  <a:effectLst/>
                  <a:uLnTx/>
                  <a:uFillTx/>
                  <a:latin typeface="Garamond" panose="02020404030301010803" pitchFamily="18" charset="0"/>
                  <a:ea typeface="+mn-ea"/>
                  <a:cs typeface="+mn-cs"/>
                </a:rPr>
                <a:t>Seizures</a:t>
              </a:r>
            </a:p>
          </p:txBody>
        </p:sp>
        <p:sp>
          <p:nvSpPr>
            <p:cNvPr id="54317" name="_s218173"/>
            <p:cNvSpPr>
              <a:spLocks noChangeArrowheads="1"/>
            </p:cNvSpPr>
            <p:nvPr/>
          </p:nvSpPr>
          <p:spPr bwMode="auto">
            <a:xfrm>
              <a:off x="2076" y="3600"/>
              <a:ext cx="875" cy="288"/>
            </a:xfrm>
            <a:prstGeom prst="roundRect">
              <a:avLst>
                <a:gd name="adj" fmla="val 16667"/>
              </a:avLst>
            </a:prstGeom>
            <a:solidFill>
              <a:schemeClr val="tx2">
                <a:lumMod val="40000"/>
                <a:lumOff val="60000"/>
              </a:schemeClr>
            </a:solidFill>
            <a:ln w="9525">
              <a:solidFill>
                <a:schemeClr val="tx1"/>
              </a:solidFill>
              <a:round/>
              <a:headEnd/>
              <a:tailEnd/>
            </a:ln>
          </p:spPr>
          <p:txBody>
            <a:bodyPr wrap="none" anchor="ctr"/>
            <a:lstStyle>
              <a:lvl1pPr marL="342900" indent="-34290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marL="342900" marR="0" lvl="0" indent="-342900" algn="ctr" defTabSz="4572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1350" b="0" i="0" u="none" strike="noStrike" kern="1200" cap="none" spc="0" normalizeH="0" baseline="0" noProof="0" dirty="0">
                  <a:ln>
                    <a:noFill/>
                  </a:ln>
                  <a:solidFill>
                    <a:srgbClr val="4F261E"/>
                  </a:solidFill>
                  <a:effectLst/>
                  <a:uLnTx/>
                  <a:uFillTx/>
                  <a:latin typeface="Garamond" panose="02020404030301010803" pitchFamily="18" charset="0"/>
                  <a:ea typeface="+mn-ea"/>
                  <a:cs typeface="+mn-cs"/>
                </a:rPr>
                <a:t>Neuropathy</a:t>
              </a:r>
            </a:p>
          </p:txBody>
        </p:sp>
        <p:sp>
          <p:nvSpPr>
            <p:cNvPr id="54318" name="_s218174"/>
            <p:cNvSpPr>
              <a:spLocks noChangeArrowheads="1"/>
            </p:cNvSpPr>
            <p:nvPr/>
          </p:nvSpPr>
          <p:spPr bwMode="auto">
            <a:xfrm>
              <a:off x="2076" y="4032"/>
              <a:ext cx="858" cy="299"/>
            </a:xfrm>
            <a:prstGeom prst="roundRect">
              <a:avLst>
                <a:gd name="adj" fmla="val 16667"/>
              </a:avLst>
            </a:prstGeom>
            <a:solidFill>
              <a:schemeClr val="tx2">
                <a:lumMod val="40000"/>
                <a:lumOff val="60000"/>
              </a:schemeClr>
            </a:solidFill>
            <a:ln w="9525">
              <a:solidFill>
                <a:schemeClr val="tx1"/>
              </a:solidFill>
              <a:round/>
              <a:headEnd/>
              <a:tailEnd/>
            </a:ln>
          </p:spPr>
          <p:txBody>
            <a:bodyPr wrap="none" anchor="ctr"/>
            <a:lstStyle>
              <a:lvl1pPr marL="342900" indent="-34290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marL="342900" marR="0" lvl="0" indent="-342900" algn="ctr" defTabSz="4572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1350" b="0" i="0" u="none" strike="noStrike" kern="1200" cap="none" spc="0" normalizeH="0" baseline="0" noProof="0" dirty="0">
                  <a:ln>
                    <a:noFill/>
                  </a:ln>
                  <a:solidFill>
                    <a:srgbClr val="4F261E"/>
                  </a:solidFill>
                  <a:effectLst/>
                  <a:uLnTx/>
                  <a:uFillTx/>
                  <a:latin typeface="Garamond" panose="02020404030301010803" pitchFamily="18" charset="0"/>
                  <a:ea typeface="+mn-ea"/>
                  <a:cs typeface="+mn-cs"/>
                </a:rPr>
                <a:t>Spasticity</a:t>
              </a:r>
            </a:p>
          </p:txBody>
        </p:sp>
        <p:sp>
          <p:nvSpPr>
            <p:cNvPr id="27697" name="_s218147"/>
            <p:cNvSpPr>
              <a:spLocks noChangeArrowheads="1"/>
            </p:cNvSpPr>
            <p:nvPr/>
          </p:nvSpPr>
          <p:spPr bwMode="auto">
            <a:xfrm>
              <a:off x="1032" y="1920"/>
              <a:ext cx="874" cy="633"/>
            </a:xfrm>
            <a:prstGeom prst="roundRect">
              <a:avLst>
                <a:gd name="adj" fmla="val 6083"/>
              </a:avLst>
            </a:prstGeom>
            <a:solidFill>
              <a:schemeClr val="accent3">
                <a:lumMod val="60000"/>
                <a:lumOff val="40000"/>
              </a:schemeClr>
            </a:solidFill>
            <a:ln w="9525">
              <a:solidFill>
                <a:schemeClr val="tx1"/>
              </a:solidFill>
              <a:round/>
              <a:headEnd/>
              <a:tailEnd/>
            </a:ln>
          </p:spPr>
          <p:txBody>
            <a:bodyPr wrap="none" lIns="67895" tIns="33947" rIns="67895" bIns="33947"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52825"/>
                  </a:solidFill>
                  <a:effectLst/>
                  <a:uLnTx/>
                  <a:uFillTx/>
                  <a:latin typeface="Arial"/>
                  <a:ea typeface="+mn-ea"/>
                  <a:cs typeface="Arial" charset="0"/>
                </a:rPr>
                <a:t>Sensory</a:t>
              </a:r>
            </a:p>
          </p:txBody>
        </p:sp>
        <p:sp>
          <p:nvSpPr>
            <p:cNvPr id="54321" name="_s218154"/>
            <p:cNvSpPr>
              <a:spLocks noChangeArrowheads="1"/>
            </p:cNvSpPr>
            <p:nvPr/>
          </p:nvSpPr>
          <p:spPr bwMode="auto">
            <a:xfrm>
              <a:off x="1016" y="2688"/>
              <a:ext cx="908" cy="287"/>
            </a:xfrm>
            <a:prstGeom prst="roundRect">
              <a:avLst>
                <a:gd name="adj" fmla="val 16667"/>
              </a:avLst>
            </a:prstGeom>
            <a:solidFill>
              <a:schemeClr val="tx2">
                <a:lumMod val="40000"/>
                <a:lumOff val="60000"/>
              </a:schemeClr>
            </a:solidFill>
            <a:ln w="9525">
              <a:solidFill>
                <a:schemeClr val="tx1"/>
              </a:solidFill>
              <a:round/>
              <a:headEnd/>
              <a:tailEnd/>
            </a:ln>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50" b="0" i="0" u="none" strike="noStrike" kern="1200" cap="none" spc="0" normalizeH="0" baseline="0" noProof="0">
                  <a:ln>
                    <a:noFill/>
                  </a:ln>
                  <a:solidFill>
                    <a:srgbClr val="4F261E"/>
                  </a:solidFill>
                  <a:effectLst/>
                  <a:uLnTx/>
                  <a:uFillTx/>
                  <a:latin typeface="Garamond" panose="02020404030301010803" pitchFamily="18" charset="0"/>
                  <a:ea typeface="+mn-ea"/>
                  <a:cs typeface="+mn-cs"/>
                </a:rPr>
                <a:t>Hearing</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50" b="0" i="0" u="none" strike="noStrike" kern="1200" cap="none" spc="0" normalizeH="0" baseline="0" noProof="0">
                  <a:ln>
                    <a:noFill/>
                  </a:ln>
                  <a:solidFill>
                    <a:srgbClr val="4F261E"/>
                  </a:solidFill>
                  <a:effectLst/>
                  <a:uLnTx/>
                  <a:uFillTx/>
                  <a:latin typeface="Garamond" panose="02020404030301010803" pitchFamily="18" charset="0"/>
                  <a:ea typeface="+mn-ea"/>
                  <a:cs typeface="+mn-cs"/>
                </a:rPr>
                <a:t>Impairment</a:t>
              </a:r>
            </a:p>
          </p:txBody>
        </p:sp>
      </p:grpSp>
      <p:sp>
        <p:nvSpPr>
          <p:cNvPr id="53254" name="Slide Number Placeholder 65"/>
          <p:cNvSpPr>
            <a:spLocks noGrp="1"/>
          </p:cNvSpPr>
          <p:nvPr>
            <p:ph type="sldNum"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Garamond" panose="02020404030301010803" pitchFamily="18" charset="0"/>
              </a:defRPr>
            </a:lvl1pPr>
            <a:lvl2pPr marL="742950" indent="-285750">
              <a:defRPr sz="2800">
                <a:solidFill>
                  <a:schemeClr val="tx1"/>
                </a:solidFill>
                <a:latin typeface="Garamond" panose="02020404030301010803" pitchFamily="18" charset="0"/>
              </a:defRPr>
            </a:lvl2pPr>
            <a:lvl3pPr marL="1143000" indent="-228600">
              <a:defRPr sz="2800">
                <a:solidFill>
                  <a:schemeClr val="tx1"/>
                </a:solidFill>
                <a:latin typeface="Garamond" panose="02020404030301010803" pitchFamily="18" charset="0"/>
              </a:defRPr>
            </a:lvl3pPr>
            <a:lvl4pPr marL="1600200" indent="-228600">
              <a:defRPr sz="2800">
                <a:solidFill>
                  <a:schemeClr val="tx1"/>
                </a:solidFill>
                <a:latin typeface="Garamond" panose="02020404030301010803" pitchFamily="18" charset="0"/>
              </a:defRPr>
            </a:lvl4pPr>
            <a:lvl5pPr marL="2057400" indent="-228600">
              <a:defRPr sz="2800">
                <a:solidFill>
                  <a:schemeClr val="tx1"/>
                </a:solidFill>
                <a:latin typeface="Garamond" panose="02020404030301010803" pitchFamily="18" charset="0"/>
              </a:defRPr>
            </a:lvl5pPr>
            <a:lvl6pPr marL="2514600" indent="-228600" eaLnBrk="0" fontAlgn="base" hangingPunct="0">
              <a:spcBef>
                <a:spcPct val="0"/>
              </a:spcBef>
              <a:spcAft>
                <a:spcPct val="0"/>
              </a:spcAft>
              <a:defRPr sz="2800">
                <a:solidFill>
                  <a:schemeClr val="tx1"/>
                </a:solidFill>
                <a:latin typeface="Garamond" panose="02020404030301010803" pitchFamily="18" charset="0"/>
              </a:defRPr>
            </a:lvl6pPr>
            <a:lvl7pPr marL="2971800" indent="-228600" eaLnBrk="0" fontAlgn="base" hangingPunct="0">
              <a:spcBef>
                <a:spcPct val="0"/>
              </a:spcBef>
              <a:spcAft>
                <a:spcPct val="0"/>
              </a:spcAft>
              <a:defRPr sz="2800">
                <a:solidFill>
                  <a:schemeClr val="tx1"/>
                </a:solidFill>
                <a:latin typeface="Garamond" panose="02020404030301010803" pitchFamily="18" charset="0"/>
              </a:defRPr>
            </a:lvl7pPr>
            <a:lvl8pPr marL="3429000" indent="-228600" eaLnBrk="0" fontAlgn="base" hangingPunct="0">
              <a:spcBef>
                <a:spcPct val="0"/>
              </a:spcBef>
              <a:spcAft>
                <a:spcPct val="0"/>
              </a:spcAft>
              <a:defRPr sz="2800">
                <a:solidFill>
                  <a:schemeClr val="tx1"/>
                </a:solidFill>
                <a:latin typeface="Garamond" panose="02020404030301010803" pitchFamily="18" charset="0"/>
              </a:defRPr>
            </a:lvl8pPr>
            <a:lvl9pPr marL="3886200" indent="-228600" eaLnBrk="0" fontAlgn="base" hangingPunct="0">
              <a:spcBef>
                <a:spcPct val="0"/>
              </a:spcBef>
              <a:spcAft>
                <a:spcPct val="0"/>
              </a:spcAft>
              <a:defRPr sz="2800">
                <a:solidFill>
                  <a:schemeClr val="tx1"/>
                </a:solidFill>
                <a:latin typeface="Garamond" panose="02020404030301010803"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700" b="0" i="0" u="none" strike="noStrike" kern="1200" cap="none" spc="0" normalizeH="0" baseline="0" noProof="0">
                <a:ln>
                  <a:noFill/>
                </a:ln>
                <a:solidFill>
                  <a:srgbClr val="9F8D8C"/>
                </a:solidFill>
                <a:effectLst/>
                <a:uLnTx/>
                <a:uFillTx/>
                <a:latin typeface="Arial" panose="020B0604020202020204" pitchFamily="34" charset="0"/>
                <a:ea typeface="+mn-ea"/>
                <a:cs typeface="+mn-cs"/>
              </a:rPr>
              <a:t> </a:t>
            </a:r>
          </a:p>
        </p:txBody>
      </p:sp>
      <p:sp>
        <p:nvSpPr>
          <p:cNvPr id="54279" name="_s218153"/>
          <p:cNvSpPr>
            <a:spLocks noChangeArrowheads="1"/>
          </p:cNvSpPr>
          <p:nvPr/>
        </p:nvSpPr>
        <p:spPr bwMode="auto">
          <a:xfrm>
            <a:off x="3409950" y="4884739"/>
            <a:ext cx="1720850" cy="452437"/>
          </a:xfrm>
          <a:prstGeom prst="roundRect">
            <a:avLst>
              <a:gd name="adj" fmla="val 9375"/>
            </a:avLst>
          </a:prstGeom>
          <a:solidFill>
            <a:schemeClr val="tx2">
              <a:lumMod val="40000"/>
              <a:lumOff val="60000"/>
            </a:schemeClr>
          </a:solidFill>
          <a:ln w="9525">
            <a:solidFill>
              <a:schemeClr val="tx1"/>
            </a:solidFill>
            <a:round/>
            <a:headEnd/>
            <a:tailEnd/>
          </a:ln>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50" b="0" i="0" u="none" strike="noStrike" kern="1200" cap="none" spc="0" normalizeH="0" baseline="0" noProof="0" dirty="0">
                <a:ln>
                  <a:noFill/>
                </a:ln>
                <a:solidFill>
                  <a:srgbClr val="4F261E"/>
                </a:solidFill>
                <a:effectLst/>
                <a:uLnTx/>
                <a:uFillTx/>
                <a:latin typeface="Garamond" panose="02020404030301010803" pitchFamily="18" charset="0"/>
                <a:ea typeface="+mn-ea"/>
                <a:cs typeface="+mn-cs"/>
              </a:rPr>
              <a:t>Vestibular</a:t>
            </a:r>
          </a:p>
        </p:txBody>
      </p:sp>
      <p:sp>
        <p:nvSpPr>
          <p:cNvPr id="48" name="_s218174"/>
          <p:cNvSpPr>
            <a:spLocks noChangeArrowheads="1"/>
          </p:cNvSpPr>
          <p:nvPr/>
        </p:nvSpPr>
        <p:spPr bwMode="auto">
          <a:xfrm>
            <a:off x="5345114" y="5524500"/>
            <a:ext cx="1544637" cy="376238"/>
          </a:xfrm>
          <a:prstGeom prst="roundRect">
            <a:avLst>
              <a:gd name="adj" fmla="val 16667"/>
            </a:avLst>
          </a:prstGeom>
          <a:solidFill>
            <a:schemeClr val="tx2">
              <a:lumMod val="40000"/>
              <a:lumOff val="60000"/>
            </a:schemeClr>
          </a:solidFill>
          <a:ln w="9525">
            <a:solidFill>
              <a:schemeClr val="tx1"/>
            </a:solidFill>
            <a:round/>
            <a:headEnd/>
            <a:tailEnd/>
          </a:ln>
        </p:spPr>
        <p:txBody>
          <a:bodyPr wrap="none" anchor="ctr"/>
          <a:lstStyle>
            <a:lvl1pPr marL="342900" indent="-34290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marL="342900" marR="0" lvl="0" indent="-342900" algn="ctr" defTabSz="4572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1350" b="0" i="0" u="none" strike="noStrike" kern="1200" cap="none" spc="0" normalizeH="0" baseline="0" noProof="0" dirty="0">
                <a:ln>
                  <a:noFill/>
                </a:ln>
                <a:solidFill>
                  <a:srgbClr val="4F261E"/>
                </a:solidFill>
                <a:effectLst/>
                <a:uLnTx/>
                <a:uFillTx/>
                <a:latin typeface="Garamond" panose="02020404030301010803" pitchFamily="18" charset="0"/>
                <a:ea typeface="+mn-ea"/>
                <a:cs typeface="+mn-cs"/>
              </a:rPr>
              <a:t>Myopathy</a:t>
            </a:r>
          </a:p>
        </p:txBody>
      </p:sp>
      <p:sp>
        <p:nvSpPr>
          <p:cNvPr id="3" name="Rectangle 2"/>
          <p:cNvSpPr/>
          <p:nvPr/>
        </p:nvSpPr>
        <p:spPr>
          <a:xfrm>
            <a:off x="1517651" y="293688"/>
            <a:ext cx="9097963" cy="1200150"/>
          </a:xfrm>
          <a:prstGeom prst="rect">
            <a:avLst/>
          </a:prstGeom>
          <a:ln w="34925">
            <a:solidFill>
              <a:schemeClr val="tx1"/>
            </a:solidFill>
          </a:ln>
        </p:spPr>
        <p:style>
          <a:lnRef idx="2">
            <a:schemeClr val="dk1"/>
          </a:lnRef>
          <a:fillRef idx="1">
            <a:schemeClr val="lt1"/>
          </a:fillRef>
          <a:effectRef idx="0">
            <a:schemeClr val="dk1"/>
          </a:effectRef>
          <a:fontRef idx="minor">
            <a:schemeClr val="dk1"/>
          </a:fontRef>
        </p:style>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2"/>
                </a:solidFill>
                <a:effectLst/>
                <a:uLnTx/>
                <a:uFillTx/>
                <a:latin typeface="Arial"/>
                <a:ea typeface="+mn-ea"/>
                <a:cs typeface="+mn-cs"/>
              </a:rPr>
              <a:t>Functional decline is the decrement in physical and/or cognitive functioning and occurs when a person is unable to engage in activities of daily living</a:t>
            </a:r>
          </a:p>
        </p:txBody>
      </p:sp>
      <p:sp>
        <p:nvSpPr>
          <p:cNvPr id="2" name="_s218174">
            <a:extLst>
              <a:ext uri="{FF2B5EF4-FFF2-40B4-BE49-F238E27FC236}">
                <a16:creationId xmlns:a16="http://schemas.microsoft.com/office/drawing/2014/main" id="{D2325D1E-E73B-E54E-2167-713EA2AADA5D}"/>
              </a:ext>
            </a:extLst>
          </p:cNvPr>
          <p:cNvSpPr>
            <a:spLocks noChangeArrowheads="1"/>
          </p:cNvSpPr>
          <p:nvPr/>
        </p:nvSpPr>
        <p:spPr bwMode="auto">
          <a:xfrm>
            <a:off x="5332413" y="6129523"/>
            <a:ext cx="1604180" cy="400384"/>
          </a:xfrm>
          <a:prstGeom prst="roundRect">
            <a:avLst>
              <a:gd name="adj" fmla="val 16667"/>
            </a:avLst>
          </a:prstGeom>
          <a:solidFill>
            <a:schemeClr val="tx2">
              <a:lumMod val="40000"/>
              <a:lumOff val="60000"/>
            </a:schemeClr>
          </a:solidFill>
          <a:ln w="9525">
            <a:solidFill>
              <a:schemeClr val="tx1"/>
            </a:solidFill>
            <a:round/>
            <a:headEnd/>
            <a:tailEnd/>
          </a:ln>
        </p:spPr>
        <p:txBody>
          <a:bodyPr wrap="none" anchor="ctr"/>
          <a:lstStyle>
            <a:lvl1pPr marL="342900" indent="-34290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marL="342900" marR="0" lvl="0" indent="-342900" algn="ctr" defTabSz="4572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1350" b="0" i="0" u="none" strike="noStrike" kern="1200" cap="none" spc="0" normalizeH="0" baseline="0" noProof="0" dirty="0">
                <a:ln>
                  <a:noFill/>
                </a:ln>
                <a:solidFill>
                  <a:srgbClr val="4F261E"/>
                </a:solidFill>
                <a:effectLst/>
                <a:uLnTx/>
                <a:uFillTx/>
                <a:latin typeface="Garamond" panose="02020404030301010803" pitchFamily="18" charset="0"/>
                <a:ea typeface="+mn-ea"/>
                <a:cs typeface="+mn-cs"/>
              </a:rPr>
              <a:t>Parkinsonism</a:t>
            </a:r>
          </a:p>
        </p:txBody>
      </p:sp>
      <p:sp>
        <p:nvSpPr>
          <p:cNvPr id="4" name="_s218170">
            <a:extLst>
              <a:ext uri="{FF2B5EF4-FFF2-40B4-BE49-F238E27FC236}">
                <a16:creationId xmlns:a16="http://schemas.microsoft.com/office/drawing/2014/main" id="{3251BC7B-998D-F537-EE81-1E801D3F7AE1}"/>
              </a:ext>
            </a:extLst>
          </p:cNvPr>
          <p:cNvSpPr>
            <a:spLocks noChangeArrowheads="1"/>
          </p:cNvSpPr>
          <p:nvPr/>
        </p:nvSpPr>
        <p:spPr bwMode="auto">
          <a:xfrm>
            <a:off x="9033944" y="6019989"/>
            <a:ext cx="1591657" cy="385654"/>
          </a:xfrm>
          <a:prstGeom prst="roundRect">
            <a:avLst>
              <a:gd name="adj" fmla="val 16667"/>
            </a:avLst>
          </a:prstGeom>
          <a:solidFill>
            <a:schemeClr val="tx2">
              <a:lumMod val="40000"/>
              <a:lumOff val="60000"/>
            </a:schemeClr>
          </a:solidFill>
          <a:ln w="9525">
            <a:solidFill>
              <a:schemeClr val="tx1"/>
            </a:solidFill>
            <a:round/>
            <a:headEnd/>
            <a:tailEnd/>
          </a:ln>
        </p:spPr>
        <p:txBody>
          <a:bodyPr wrap="none" anchor="ctr"/>
          <a:lstStyle>
            <a:lvl1pPr marL="342900" indent="-34290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marL="342900" marR="0" lvl="0" indent="-342900" algn="ctr" defTabSz="4572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1350" b="0" i="0" u="none" strike="noStrike" kern="1200" cap="none" spc="0" normalizeH="0" baseline="0" noProof="0" dirty="0">
                <a:ln>
                  <a:noFill/>
                </a:ln>
                <a:solidFill>
                  <a:srgbClr val="4F261E"/>
                </a:solidFill>
                <a:effectLst/>
                <a:uLnTx/>
                <a:uFillTx/>
                <a:latin typeface="Garamond" panose="02020404030301010803" pitchFamily="18" charset="0"/>
                <a:ea typeface="+mn-ea"/>
                <a:cs typeface="+mn-cs"/>
              </a:rPr>
              <a:t>Sleep Apnea</a:t>
            </a:r>
          </a:p>
        </p:txBody>
      </p:sp>
    </p:spTree>
    <p:extLst>
      <p:ext uri="{BB962C8B-B14F-4D97-AF65-F5344CB8AC3E}">
        <p14:creationId xmlns:p14="http://schemas.microsoft.com/office/powerpoint/2010/main" val="2884432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4876" y="1021491"/>
            <a:ext cx="7718854" cy="652601"/>
          </a:xfrm>
          <a:ln w="34925">
            <a:solidFill>
              <a:schemeClr val="tx1"/>
            </a:solidFill>
          </a:ln>
        </p:spPr>
        <p:txBody>
          <a:bodyPr/>
          <a:lstStyle/>
          <a:p>
            <a:pPr algn="ctr"/>
            <a:r>
              <a:rPr lang="en-US" sz="3200" b="1" dirty="0">
                <a:solidFill>
                  <a:schemeClr val="bg2"/>
                </a:solidFill>
              </a:rPr>
              <a:t>DD Specific Aging and Health Complications</a:t>
            </a:r>
          </a:p>
        </p:txBody>
      </p:sp>
      <p:sp>
        <p:nvSpPr>
          <p:cNvPr id="5" name="Text Placeholder 4"/>
          <p:cNvSpPr>
            <a:spLocks noGrp="1"/>
          </p:cNvSpPr>
          <p:nvPr>
            <p:ph type="body" idx="1"/>
          </p:nvPr>
        </p:nvSpPr>
        <p:spPr>
          <a:xfrm>
            <a:off x="274582" y="1905000"/>
            <a:ext cx="4417703" cy="762000"/>
          </a:xfrm>
        </p:spPr>
        <p:txBody>
          <a:bodyPr/>
          <a:lstStyle/>
          <a:p>
            <a:pPr algn="ctr"/>
            <a:r>
              <a:rPr lang="en-US" sz="2400" b="1" dirty="0"/>
              <a:t>Down Syndrome</a:t>
            </a:r>
          </a:p>
        </p:txBody>
      </p:sp>
      <p:sp>
        <p:nvSpPr>
          <p:cNvPr id="6" name="Content Placeholder 5"/>
          <p:cNvSpPr>
            <a:spLocks noGrp="1"/>
          </p:cNvSpPr>
          <p:nvPr>
            <p:ph sz="half" idx="2"/>
          </p:nvPr>
        </p:nvSpPr>
        <p:spPr>
          <a:xfrm>
            <a:off x="147725" y="2672444"/>
            <a:ext cx="3945303" cy="3429001"/>
          </a:xfrm>
        </p:spPr>
        <p:txBody>
          <a:bodyPr/>
          <a:lstStyle/>
          <a:p>
            <a:r>
              <a:rPr lang="en-US" altLang="en-US" dirty="0"/>
              <a:t>Sleep disturbances, depression, sensory loss</a:t>
            </a:r>
          </a:p>
          <a:p>
            <a:r>
              <a:rPr lang="en-US" altLang="en-US" dirty="0"/>
              <a:t>Obesity</a:t>
            </a:r>
          </a:p>
          <a:p>
            <a:r>
              <a:rPr lang="en-US" altLang="en-US" dirty="0"/>
              <a:t>Thyroid dysfunction, B12/folate deficiency</a:t>
            </a:r>
          </a:p>
          <a:p>
            <a:r>
              <a:rPr lang="en-US" altLang="en-US" dirty="0"/>
              <a:t>Sleep Apnea</a:t>
            </a:r>
          </a:p>
          <a:p>
            <a:r>
              <a:rPr lang="en-US" altLang="en-US" dirty="0"/>
              <a:t>Gait dysfunction</a:t>
            </a:r>
          </a:p>
          <a:p>
            <a:r>
              <a:rPr lang="en-US" altLang="en-US" dirty="0"/>
              <a:t>Seizure Disorder</a:t>
            </a:r>
          </a:p>
          <a:p>
            <a:r>
              <a:rPr lang="en-US" altLang="en-US" dirty="0"/>
              <a:t>Early onset Alzheimer’s Disease</a:t>
            </a:r>
          </a:p>
          <a:p>
            <a:endParaRPr lang="en-US" altLang="en-US" dirty="0"/>
          </a:p>
          <a:p>
            <a:endParaRPr lang="en-US" dirty="0"/>
          </a:p>
        </p:txBody>
      </p:sp>
      <p:sp>
        <p:nvSpPr>
          <p:cNvPr id="7" name="Text Placeholder 6"/>
          <p:cNvSpPr>
            <a:spLocks noGrp="1"/>
          </p:cNvSpPr>
          <p:nvPr>
            <p:ph type="body" sz="quarter" idx="3"/>
          </p:nvPr>
        </p:nvSpPr>
        <p:spPr>
          <a:xfrm>
            <a:off x="4188831" y="1875965"/>
            <a:ext cx="4417703" cy="762000"/>
          </a:xfrm>
        </p:spPr>
        <p:txBody>
          <a:bodyPr/>
          <a:lstStyle/>
          <a:p>
            <a:pPr algn="ctr"/>
            <a:r>
              <a:rPr lang="en-US" sz="2400" b="1" dirty="0"/>
              <a:t>Cerebral Palsy</a:t>
            </a:r>
          </a:p>
        </p:txBody>
      </p:sp>
      <p:sp>
        <p:nvSpPr>
          <p:cNvPr id="8" name="Content Placeholder 7"/>
          <p:cNvSpPr>
            <a:spLocks noGrp="1"/>
          </p:cNvSpPr>
          <p:nvPr>
            <p:ph sz="quarter" idx="4"/>
          </p:nvPr>
        </p:nvSpPr>
        <p:spPr>
          <a:xfrm>
            <a:off x="4188831" y="2715485"/>
            <a:ext cx="3664257" cy="3429001"/>
          </a:xfrm>
        </p:spPr>
        <p:txBody>
          <a:bodyPr>
            <a:normAutofit lnSpcReduction="10000"/>
          </a:bodyPr>
          <a:lstStyle/>
          <a:p>
            <a:r>
              <a:rPr lang="en-US" dirty="0"/>
              <a:t>Chronic Pain</a:t>
            </a:r>
          </a:p>
          <a:p>
            <a:r>
              <a:rPr lang="en-US" dirty="0"/>
              <a:t>Dysphagia, aspiration, Esophageal strictures, gastritis</a:t>
            </a:r>
          </a:p>
          <a:p>
            <a:r>
              <a:rPr lang="en-US" dirty="0"/>
              <a:t>Dental caries, erosion</a:t>
            </a:r>
          </a:p>
          <a:p>
            <a:r>
              <a:rPr lang="en-US" dirty="0"/>
              <a:t>Motor dysfunction, </a:t>
            </a:r>
            <a:r>
              <a:rPr lang="en-US" dirty="0" err="1"/>
              <a:t>inc</a:t>
            </a:r>
            <a:r>
              <a:rPr lang="en-US" dirty="0"/>
              <a:t> spasticity and spinal cord dysfunction</a:t>
            </a:r>
          </a:p>
          <a:p>
            <a:r>
              <a:rPr lang="en-US" dirty="0"/>
              <a:t>Osteoporosis</a:t>
            </a:r>
          </a:p>
          <a:p>
            <a:r>
              <a:rPr lang="en-US" dirty="0"/>
              <a:t>Worsening bladder/bowel dysfunction</a:t>
            </a:r>
          </a:p>
          <a:p>
            <a:endParaRPr lang="en-US" dirty="0"/>
          </a:p>
        </p:txBody>
      </p:sp>
      <p:sp>
        <p:nvSpPr>
          <p:cNvPr id="9" name="Text Placeholder 4"/>
          <p:cNvSpPr txBox="1">
            <a:spLocks/>
          </p:cNvSpPr>
          <p:nvPr/>
        </p:nvSpPr>
        <p:spPr bwMode="auto">
          <a:xfrm>
            <a:off x="7938751" y="1901371"/>
            <a:ext cx="441770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l" defTabSz="685800" rtl="0" eaLnBrk="0" fontAlgn="base" hangingPunct="0">
              <a:lnSpc>
                <a:spcPct val="90000"/>
              </a:lnSpc>
              <a:spcBef>
                <a:spcPts val="1350"/>
              </a:spcBef>
              <a:spcAft>
                <a:spcPct val="0"/>
              </a:spcAft>
              <a:buSzPct val="110000"/>
              <a:buFont typeface="Arial" panose="020B0604020202020204" pitchFamily="34" charset="0"/>
              <a:buNone/>
              <a:defRPr sz="1800" b="0" kern="1200">
                <a:solidFill>
                  <a:schemeClr val="tx1"/>
                </a:solidFill>
                <a:latin typeface="+mn-lt"/>
                <a:ea typeface="+mn-ea"/>
                <a:cs typeface="+mn-cs"/>
              </a:defRPr>
            </a:lvl1pPr>
            <a:lvl2pPr marL="342991" indent="0" algn="l" defTabSz="685800" rtl="0" eaLnBrk="0" fontAlgn="base" hangingPunct="0">
              <a:lnSpc>
                <a:spcPct val="90000"/>
              </a:lnSpc>
              <a:spcBef>
                <a:spcPts val="450"/>
              </a:spcBef>
              <a:spcAft>
                <a:spcPct val="0"/>
              </a:spcAft>
              <a:buSzPct val="110000"/>
              <a:buFont typeface="Arial" panose="020B0604020202020204" pitchFamily="34" charset="0"/>
              <a:buNone/>
              <a:defRPr sz="1500" b="1" kern="1200">
                <a:solidFill>
                  <a:schemeClr val="tx1"/>
                </a:solidFill>
                <a:latin typeface="+mn-lt"/>
                <a:ea typeface="+mn-ea"/>
                <a:cs typeface="+mn-cs"/>
              </a:defRPr>
            </a:lvl2pPr>
            <a:lvl3pPr marL="685983" indent="0" algn="l" defTabSz="685800" rtl="0" eaLnBrk="0" fontAlgn="base" hangingPunct="0">
              <a:lnSpc>
                <a:spcPct val="90000"/>
              </a:lnSpc>
              <a:spcBef>
                <a:spcPts val="450"/>
              </a:spcBef>
              <a:spcAft>
                <a:spcPct val="0"/>
              </a:spcAft>
              <a:buSzPct val="110000"/>
              <a:buFont typeface="Arial" panose="020B0604020202020204" pitchFamily="34" charset="0"/>
              <a:buNone/>
              <a:defRPr sz="1350" b="1" kern="1200">
                <a:solidFill>
                  <a:schemeClr val="tx1"/>
                </a:solidFill>
                <a:latin typeface="+mn-lt"/>
                <a:ea typeface="+mn-ea"/>
                <a:cs typeface="+mn-cs"/>
              </a:defRPr>
            </a:lvl3pPr>
            <a:lvl4pPr marL="1028974" indent="0" algn="l" defTabSz="685800" rtl="0" eaLnBrk="0" fontAlgn="base" hangingPunct="0">
              <a:lnSpc>
                <a:spcPct val="90000"/>
              </a:lnSpc>
              <a:spcBef>
                <a:spcPts val="450"/>
              </a:spcBef>
              <a:spcAft>
                <a:spcPct val="0"/>
              </a:spcAft>
              <a:buSzPct val="110000"/>
              <a:buFont typeface="Arial" panose="020B0604020202020204" pitchFamily="34" charset="0"/>
              <a:buNone/>
              <a:defRPr sz="1200" b="1" kern="1200">
                <a:solidFill>
                  <a:schemeClr val="tx1"/>
                </a:solidFill>
                <a:latin typeface="+mn-lt"/>
                <a:ea typeface="+mn-ea"/>
                <a:cs typeface="+mn-cs"/>
              </a:defRPr>
            </a:lvl4pPr>
            <a:lvl5pPr marL="1371966" indent="0" algn="l" defTabSz="685800" rtl="0" eaLnBrk="0" fontAlgn="base" hangingPunct="0">
              <a:lnSpc>
                <a:spcPct val="90000"/>
              </a:lnSpc>
              <a:spcBef>
                <a:spcPts val="450"/>
              </a:spcBef>
              <a:spcAft>
                <a:spcPct val="0"/>
              </a:spcAft>
              <a:buSzPct val="110000"/>
              <a:buFont typeface="Arial" panose="020B0604020202020204" pitchFamily="34" charset="0"/>
              <a:buNone/>
              <a:defRPr sz="1200" b="1" kern="1200">
                <a:solidFill>
                  <a:schemeClr val="tx1"/>
                </a:solidFill>
                <a:latin typeface="+mn-lt"/>
                <a:ea typeface="+mn-ea"/>
                <a:cs typeface="+mn-cs"/>
              </a:defRPr>
            </a:lvl5pPr>
            <a:lvl6pPr marL="1714957" indent="0" algn="l" defTabSz="685983" rtl="0" eaLnBrk="1" latinLnBrk="0" hangingPunct="1">
              <a:lnSpc>
                <a:spcPct val="90000"/>
              </a:lnSpc>
              <a:spcBef>
                <a:spcPts val="450"/>
              </a:spcBef>
              <a:buSzPct val="110000"/>
              <a:buFont typeface="Arial" pitchFamily="34" charset="0"/>
              <a:buNone/>
              <a:defRPr sz="1200" b="1" kern="1200">
                <a:solidFill>
                  <a:schemeClr val="tx1"/>
                </a:solidFill>
                <a:latin typeface="+mn-lt"/>
                <a:ea typeface="+mn-ea"/>
                <a:cs typeface="+mn-cs"/>
              </a:defRPr>
            </a:lvl6pPr>
            <a:lvl7pPr marL="2057949" indent="0" algn="l" defTabSz="685983" rtl="0" eaLnBrk="1" latinLnBrk="0" hangingPunct="1">
              <a:lnSpc>
                <a:spcPct val="90000"/>
              </a:lnSpc>
              <a:spcBef>
                <a:spcPts val="450"/>
              </a:spcBef>
              <a:buSzPct val="110000"/>
              <a:buFont typeface="Arial" pitchFamily="34" charset="0"/>
              <a:buNone/>
              <a:defRPr sz="1200" b="1" kern="1200">
                <a:solidFill>
                  <a:schemeClr val="tx1"/>
                </a:solidFill>
                <a:latin typeface="+mn-lt"/>
                <a:ea typeface="+mn-ea"/>
                <a:cs typeface="+mn-cs"/>
              </a:defRPr>
            </a:lvl7pPr>
            <a:lvl8pPr marL="2400940" indent="0" algn="l" defTabSz="685983" rtl="0" eaLnBrk="1" latinLnBrk="0" hangingPunct="1">
              <a:lnSpc>
                <a:spcPct val="90000"/>
              </a:lnSpc>
              <a:spcBef>
                <a:spcPts val="450"/>
              </a:spcBef>
              <a:buSzPct val="110000"/>
              <a:buFont typeface="Arial" pitchFamily="34" charset="0"/>
              <a:buNone/>
              <a:defRPr sz="1200" b="1" kern="1200">
                <a:solidFill>
                  <a:schemeClr val="tx1"/>
                </a:solidFill>
                <a:latin typeface="+mn-lt"/>
                <a:ea typeface="+mn-ea"/>
                <a:cs typeface="+mn-cs"/>
              </a:defRPr>
            </a:lvl8pPr>
            <a:lvl9pPr marL="2743932" indent="0" algn="l" defTabSz="685983" rtl="0" eaLnBrk="1" latinLnBrk="0" hangingPunct="1">
              <a:lnSpc>
                <a:spcPct val="90000"/>
              </a:lnSpc>
              <a:spcBef>
                <a:spcPts val="450"/>
              </a:spcBef>
              <a:buSzPct val="110000"/>
              <a:buFont typeface="Arial" pitchFamily="34" charset="0"/>
              <a:buNone/>
              <a:defRPr sz="1200" b="1" kern="1200">
                <a:solidFill>
                  <a:schemeClr val="tx1"/>
                </a:solidFill>
                <a:latin typeface="+mn-lt"/>
                <a:ea typeface="+mn-ea"/>
                <a:cs typeface="+mn-cs"/>
              </a:defRPr>
            </a:lvl9pPr>
          </a:lstStyle>
          <a:p>
            <a:pPr algn="ctr"/>
            <a:r>
              <a:rPr lang="en-US" sz="2400" b="1" dirty="0"/>
              <a:t>Autism</a:t>
            </a:r>
          </a:p>
        </p:txBody>
      </p:sp>
      <p:sp>
        <p:nvSpPr>
          <p:cNvPr id="11" name="TextBox 10"/>
          <p:cNvSpPr txBox="1"/>
          <p:nvPr/>
        </p:nvSpPr>
        <p:spPr>
          <a:xfrm>
            <a:off x="8606534" y="2663370"/>
            <a:ext cx="3585466" cy="4801314"/>
          </a:xfrm>
          <a:prstGeom prst="rect">
            <a:avLst/>
          </a:prstGeom>
          <a:noFill/>
        </p:spPr>
        <p:txBody>
          <a:bodyPr wrap="square" rtlCol="0">
            <a:spAutoFit/>
          </a:bodyPr>
          <a:lstStyle/>
          <a:p>
            <a:pPr marL="285750" indent="-285750">
              <a:buClr>
                <a:schemeClr val="accent3"/>
              </a:buClr>
              <a:buFont typeface="Arial" panose="020B0604020202020204" pitchFamily="34" charset="0"/>
              <a:buChar char="•"/>
            </a:pPr>
            <a:r>
              <a:rPr lang="en-US" dirty="0">
                <a:latin typeface="Merriweather" panose="00000500000000000000" pitchFamily="2" charset="0"/>
              </a:rPr>
              <a:t>Lifespan outcomes with Autism are unpredictable: some improve, some plateau, some lose skills</a:t>
            </a:r>
          </a:p>
          <a:p>
            <a:pPr marL="285750" indent="-285750">
              <a:buClr>
                <a:schemeClr val="accent3"/>
              </a:buClr>
              <a:buFont typeface="Arial" panose="020B0604020202020204" pitchFamily="34" charset="0"/>
              <a:buChar char="•"/>
            </a:pPr>
            <a:r>
              <a:rPr lang="en-US" altLang="en-US" dirty="0">
                <a:latin typeface="Merriweather" panose="00000500000000000000" pitchFamily="2" charset="0"/>
              </a:rPr>
              <a:t>Restrictive behaviors such as ritualistic, compulsive or self injurious behaviors tend to become more infrequent with age</a:t>
            </a:r>
          </a:p>
          <a:p>
            <a:pPr marL="285750" indent="-285750">
              <a:buClr>
                <a:schemeClr val="accent3"/>
              </a:buClr>
              <a:buFont typeface="Arial" panose="020B0604020202020204" pitchFamily="34" charset="0"/>
              <a:buChar char="•"/>
            </a:pPr>
            <a:r>
              <a:rPr lang="en-US" altLang="en-US" dirty="0">
                <a:latin typeface="Merriweather" panose="00000500000000000000" pitchFamily="2" charset="0"/>
              </a:rPr>
              <a:t>Seizures, accidental deaths (drowning, suffocation), earlier death from heart disease, aspiration pneumonia</a:t>
            </a:r>
          </a:p>
          <a:p>
            <a:pPr marL="285750" indent="-285750">
              <a:buFont typeface="Wingdings" panose="05000000000000000000" pitchFamily="2" charset="2"/>
              <a:buChar char="§"/>
            </a:pPr>
            <a:endParaRPr lang="en-US" altLang="en-US" dirty="0"/>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endParaRPr lang="en-US" dirty="0"/>
          </a:p>
        </p:txBody>
      </p:sp>
    </p:spTree>
    <p:extLst>
      <p:ext uri="{BB962C8B-B14F-4D97-AF65-F5344CB8AC3E}">
        <p14:creationId xmlns:p14="http://schemas.microsoft.com/office/powerpoint/2010/main" val="1315784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921343" y="873211"/>
            <a:ext cx="6349314" cy="780340"/>
          </a:xfrm>
          <a:ln w="34925">
            <a:noFill/>
          </a:ln>
        </p:spPr>
        <p:txBody>
          <a:bodyPr/>
          <a:lstStyle/>
          <a:p>
            <a:pPr algn="ctr" eaLnBrk="1" hangingPunct="1"/>
            <a:r>
              <a:rPr lang="en-US" altLang="en-US" sz="3600" b="1" dirty="0">
                <a:solidFill>
                  <a:schemeClr val="bg2"/>
                </a:solidFill>
              </a:rPr>
              <a:t>Cognitive Changes with Aging</a:t>
            </a:r>
          </a:p>
        </p:txBody>
      </p:sp>
      <p:sp>
        <p:nvSpPr>
          <p:cNvPr id="11267" name="Rectangle 3"/>
          <p:cNvSpPr>
            <a:spLocks noGrp="1" noChangeArrowheads="1"/>
          </p:cNvSpPr>
          <p:nvPr>
            <p:ph type="body" idx="1"/>
          </p:nvPr>
        </p:nvSpPr>
        <p:spPr>
          <a:xfrm>
            <a:off x="1801504" y="1828799"/>
            <a:ext cx="9484057" cy="4053385"/>
          </a:xfrm>
        </p:spPr>
        <p:txBody>
          <a:bodyPr/>
          <a:lstStyle/>
          <a:p>
            <a:pPr eaLnBrk="1" hangingPunct="1">
              <a:lnSpc>
                <a:spcPct val="90000"/>
              </a:lnSpc>
            </a:pPr>
            <a:r>
              <a:rPr lang="en-US" altLang="en-US" sz="2400" dirty="0">
                <a:solidFill>
                  <a:schemeClr val="tx1"/>
                </a:solidFill>
              </a:rPr>
              <a:t>Normal changes = </a:t>
            </a:r>
            <a:r>
              <a:rPr lang="en-US" altLang="en-US" sz="2000" b="1" dirty="0">
                <a:solidFill>
                  <a:schemeClr val="tx1"/>
                </a:solidFill>
              </a:rPr>
              <a:t>more forgetful &amp; slower to learn</a:t>
            </a:r>
          </a:p>
          <a:p>
            <a:pPr eaLnBrk="1" hangingPunct="1">
              <a:lnSpc>
                <a:spcPct val="90000"/>
              </a:lnSpc>
              <a:buFontTx/>
              <a:buNone/>
            </a:pPr>
            <a:endParaRPr lang="en-US" altLang="en-US" sz="2000" b="1" dirty="0">
              <a:solidFill>
                <a:schemeClr val="tx1"/>
              </a:solidFill>
            </a:endParaRPr>
          </a:p>
          <a:p>
            <a:pPr eaLnBrk="1" hangingPunct="1">
              <a:lnSpc>
                <a:spcPct val="90000"/>
              </a:lnSpc>
            </a:pPr>
            <a:r>
              <a:rPr lang="en-US" altLang="en-US" sz="2400" dirty="0">
                <a:solidFill>
                  <a:schemeClr val="tx1"/>
                </a:solidFill>
              </a:rPr>
              <a:t>MCI – Mild Cognitive Impairment =</a:t>
            </a:r>
          </a:p>
          <a:p>
            <a:pPr lvl="1" eaLnBrk="1" hangingPunct="1">
              <a:lnSpc>
                <a:spcPct val="90000"/>
              </a:lnSpc>
            </a:pPr>
            <a:r>
              <a:rPr lang="en-US" altLang="en-US" sz="2000" dirty="0">
                <a:solidFill>
                  <a:schemeClr val="tx1"/>
                </a:solidFill>
              </a:rPr>
              <a:t>Immediate recall, word finding, or complex problem solving problems (½ of these folks will develop dementia in 5 </a:t>
            </a:r>
            <a:r>
              <a:rPr lang="en-US" altLang="en-US" sz="2000" dirty="0" err="1">
                <a:solidFill>
                  <a:schemeClr val="tx1"/>
                </a:solidFill>
              </a:rPr>
              <a:t>yrs</a:t>
            </a:r>
            <a:r>
              <a:rPr lang="en-US" altLang="en-US" sz="2000" dirty="0">
                <a:solidFill>
                  <a:schemeClr val="tx1"/>
                </a:solidFill>
              </a:rPr>
              <a:t>)</a:t>
            </a:r>
          </a:p>
          <a:p>
            <a:pPr lvl="1" eaLnBrk="1" hangingPunct="1">
              <a:lnSpc>
                <a:spcPct val="90000"/>
              </a:lnSpc>
              <a:buFontTx/>
              <a:buNone/>
            </a:pPr>
            <a:endParaRPr lang="en-US" altLang="en-US" sz="2000" dirty="0">
              <a:solidFill>
                <a:schemeClr val="tx1"/>
              </a:solidFill>
            </a:endParaRPr>
          </a:p>
          <a:p>
            <a:pPr eaLnBrk="1" hangingPunct="1">
              <a:lnSpc>
                <a:spcPct val="90000"/>
              </a:lnSpc>
            </a:pPr>
            <a:r>
              <a:rPr lang="en-US" altLang="en-US" sz="2400" dirty="0">
                <a:solidFill>
                  <a:schemeClr val="tx1"/>
                </a:solidFill>
              </a:rPr>
              <a:t>Dementia = </a:t>
            </a:r>
            <a:r>
              <a:rPr lang="en-US" altLang="en-US" sz="2000" b="1" dirty="0">
                <a:solidFill>
                  <a:schemeClr val="tx1"/>
                </a:solidFill>
              </a:rPr>
              <a:t>Chronic thinking problems in &gt; 2 areas</a:t>
            </a:r>
            <a:endParaRPr lang="en-US" altLang="en-US" sz="2400" b="1" dirty="0">
              <a:solidFill>
                <a:schemeClr val="tx1"/>
              </a:solidFill>
            </a:endParaRPr>
          </a:p>
          <a:p>
            <a:pPr eaLnBrk="1" hangingPunct="1">
              <a:lnSpc>
                <a:spcPct val="90000"/>
              </a:lnSpc>
            </a:pPr>
            <a:r>
              <a:rPr lang="en-US" altLang="en-US" sz="2400" dirty="0">
                <a:solidFill>
                  <a:schemeClr val="tx1"/>
                </a:solidFill>
              </a:rPr>
              <a:t>Delirium =</a:t>
            </a:r>
            <a:r>
              <a:rPr lang="en-US" altLang="en-US" sz="2000" b="1" dirty="0">
                <a:solidFill>
                  <a:schemeClr val="tx1"/>
                </a:solidFill>
              </a:rPr>
              <a:t>Rapid changes in thinking &amp; alertness</a:t>
            </a:r>
          </a:p>
          <a:p>
            <a:pPr eaLnBrk="1" hangingPunct="1">
              <a:lnSpc>
                <a:spcPct val="90000"/>
              </a:lnSpc>
            </a:pPr>
            <a:r>
              <a:rPr lang="en-US" altLang="en-US" sz="2400" dirty="0">
                <a:solidFill>
                  <a:schemeClr val="tx1"/>
                </a:solidFill>
              </a:rPr>
              <a:t>Depression</a:t>
            </a:r>
            <a:r>
              <a:rPr lang="en-US" altLang="en-US" sz="2400" b="1" dirty="0">
                <a:solidFill>
                  <a:schemeClr val="tx1"/>
                </a:solidFill>
              </a:rPr>
              <a:t> =</a:t>
            </a:r>
            <a:r>
              <a:rPr lang="en-US" altLang="en-US" sz="2400" b="1" i="1" dirty="0">
                <a:solidFill>
                  <a:schemeClr val="tx1"/>
                </a:solidFill>
              </a:rPr>
              <a:t> </a:t>
            </a:r>
            <a:r>
              <a:rPr lang="en-US" altLang="en-US" sz="2000" b="1" i="1" dirty="0">
                <a:solidFill>
                  <a:schemeClr val="tx1"/>
                </a:solidFill>
              </a:rPr>
              <a:t>chronic unless treated, poor quality , I “don’t know”, “I just can’t” responses, no pleasure</a:t>
            </a:r>
          </a:p>
          <a:p>
            <a:pPr lvl="1" eaLnBrk="1" hangingPunct="1">
              <a:lnSpc>
                <a:spcPct val="90000"/>
              </a:lnSpc>
              <a:buFontTx/>
              <a:buNone/>
            </a:pPr>
            <a:r>
              <a:rPr lang="en-US" altLang="en-US" sz="2000" i="1" dirty="0">
                <a:solidFill>
                  <a:schemeClr val="tx1"/>
                </a:solidFill>
              </a:rPr>
              <a:t>		can look like agitation &amp; confusion</a:t>
            </a:r>
          </a:p>
          <a:p>
            <a:pPr eaLnBrk="1" hangingPunct="1">
              <a:lnSpc>
                <a:spcPct val="90000"/>
              </a:lnSpc>
              <a:buFontTx/>
              <a:buNone/>
            </a:pPr>
            <a:endParaRPr lang="en-US" altLang="en-US" sz="2800" b="1" i="1" dirty="0"/>
          </a:p>
        </p:txBody>
      </p:sp>
    </p:spTree>
    <p:extLst>
      <p:ext uri="{BB962C8B-B14F-4D97-AF65-F5344CB8AC3E}">
        <p14:creationId xmlns:p14="http://schemas.microsoft.com/office/powerpoint/2010/main" val="2281735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low">
  <a:themeElements>
    <a:clrScheme name="Flow">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120662</TotalTime>
  <Words>2779</Words>
  <Application>Microsoft Office PowerPoint</Application>
  <PresentationFormat>Widescreen</PresentationFormat>
  <Paragraphs>411</Paragraphs>
  <Slides>37</Slides>
  <Notes>11</Notes>
  <HiddenSlides>0</HiddenSlides>
  <MMClips>0</MMClips>
  <ScaleCrop>false</ScaleCrop>
  <HeadingPairs>
    <vt:vector size="8" baseType="variant">
      <vt:variant>
        <vt:lpstr>Fonts Used</vt:lpstr>
      </vt:variant>
      <vt:variant>
        <vt:i4>22</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61" baseType="lpstr">
      <vt:lpstr>ＭＳ Ｐゴシック</vt:lpstr>
      <vt:lpstr>Arial</vt:lpstr>
      <vt:lpstr>Arial</vt:lpstr>
      <vt:lpstr>Bembo Std</vt:lpstr>
      <vt:lpstr>Book Antiqua</vt:lpstr>
      <vt:lpstr>Calibri</vt:lpstr>
      <vt:lpstr>Corbel</vt:lpstr>
      <vt:lpstr>Franklin Gothic Medium</vt:lpstr>
      <vt:lpstr>Garamond</vt:lpstr>
      <vt:lpstr>Gill Sans MT</vt:lpstr>
      <vt:lpstr>Helvetica</vt:lpstr>
      <vt:lpstr>Merriweather</vt:lpstr>
      <vt:lpstr>Noto Symbol</vt:lpstr>
      <vt:lpstr>Roboto</vt:lpstr>
      <vt:lpstr>Roboto Slab</vt:lpstr>
      <vt:lpstr>Source Sans Pro</vt:lpstr>
      <vt:lpstr>Tahoma</vt:lpstr>
      <vt:lpstr>Times New Roman</vt:lpstr>
      <vt:lpstr>Tw Cen MT</vt:lpstr>
      <vt:lpstr>Univers Light</vt:lpstr>
      <vt:lpstr>Wingdings</vt:lpstr>
      <vt:lpstr>Wingdings 2</vt:lpstr>
      <vt:lpstr>Flow</vt:lpstr>
      <vt:lpstr>Acrobat Document</vt:lpstr>
      <vt:lpstr>Aging Individuals with IDD and Dementia   </vt:lpstr>
      <vt:lpstr>PowerPoint Presentation</vt:lpstr>
      <vt:lpstr>United States Life Expectancy</vt:lpstr>
      <vt:lpstr>Aging and Intellectual and Developmental Disabilities</vt:lpstr>
      <vt:lpstr>Expected Physical Changes of Aging</vt:lpstr>
      <vt:lpstr>Aging and Decline Affects ADL’s</vt:lpstr>
      <vt:lpstr>PowerPoint Presentation</vt:lpstr>
      <vt:lpstr>DD Specific Aging and Health Complications</vt:lpstr>
      <vt:lpstr>Cognitive Changes with Aging</vt:lpstr>
      <vt:lpstr>PowerPoint Presentation</vt:lpstr>
      <vt:lpstr>When Change Occurs</vt:lpstr>
      <vt:lpstr>Diagnostic Overshadowing</vt:lpstr>
      <vt:lpstr>PowerPoint Presentation</vt:lpstr>
      <vt:lpstr>PowerPoint Presentation</vt:lpstr>
      <vt:lpstr>PowerPoint Presentation</vt:lpstr>
      <vt:lpstr>PowerPoint Presentation</vt:lpstr>
      <vt:lpstr>Alzheimer’s Disease in Down Syndrome</vt:lpstr>
      <vt:lpstr>PowerPoint Presentation</vt:lpstr>
      <vt:lpstr>Dementia in others with IDD, without DS </vt:lpstr>
      <vt:lpstr>Caring</vt:lpstr>
      <vt:lpstr>Impact on Families and Caregivers</vt:lpstr>
      <vt:lpstr>Social Determinants of Health </vt:lpstr>
      <vt:lpstr>PowerPoint Presentation</vt:lpstr>
      <vt:lpstr>Behavioral and Psychological Symptoms of Dementia (BPSD)</vt:lpstr>
      <vt:lpstr>Common Triggers</vt:lpstr>
      <vt:lpstr>Nonpharmacological Approaches</vt:lpstr>
      <vt:lpstr>Questions to be Answered in Evaluating Medication Use</vt:lpstr>
      <vt:lpstr>Managing BPSD: Pharmacologic Interventions</vt:lpstr>
      <vt:lpstr>PowerPoint Presentation</vt:lpstr>
      <vt:lpstr>Amyloid-Imaging Related Abnormalities (ARIA)</vt:lpstr>
      <vt:lpstr>Lots of beta-amyloid on blood vessels in the brains of people with Down syndrome when they get older – and this may be more extensive than in people with Alzheimer disease without Down syndrome</vt:lpstr>
      <vt:lpstr>PowerPoint Presentation</vt:lpstr>
      <vt:lpstr>Person/Family Centered Resources</vt:lpstr>
      <vt:lpstr>  Alzheimer's Biomarkers Consortium of Down Syndrome (ABC-DS) </vt:lpstr>
      <vt:lpstr>PowerPoint Presentation</vt:lpstr>
      <vt:lpstr>Who do you see?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Aging in Adults with Intellectual and Developmental Disabilities; Assessing Change in Function</dc:title>
  <dc:creator>seth keller</dc:creator>
  <cp:lastModifiedBy>seth keller</cp:lastModifiedBy>
  <cp:revision>250</cp:revision>
  <dcterms:created xsi:type="dcterms:W3CDTF">2017-01-27T00:18:25Z</dcterms:created>
  <dcterms:modified xsi:type="dcterms:W3CDTF">2024-10-06T13:33:13Z</dcterms:modified>
</cp:coreProperties>
</file>