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7010400" cy="9296400"/>
  <p:embeddedFontLst>
    <p:embeddedFont>
      <p:font typeface="Roboto"/>
      <p:regular r:id="rId14"/>
      <p:bold r:id="rId15"/>
      <p:italic r:id="rId16"/>
      <p:boldItalic r:id="rId17"/>
    </p:embeddedFont>
    <p:embeddedFont>
      <p:font typeface="Garamon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Garamon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Garamond-bold.fntdata"/><Relationship Id="rId6" Type="http://schemas.openxmlformats.org/officeDocument/2006/relationships/slide" Target="slides/slide1.xml"/><Relationship Id="rId18" Type="http://schemas.openxmlformats.org/officeDocument/2006/relationships/font" Target="fonts/Garamo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4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f0a02d5353_0_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" name="Google Shape;39;g2f0a02d5353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f0a02d5353_0_13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" name="Google Shape;46;g2f0a02d5353_0_13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0a02d5353_0_7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2" name="Google Shape;52;g2f0a02d5353_0_7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0a02d5353_0_22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8" name="Google Shape;58;g2f0a02d5353_0_22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221c9535c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221c9535c_0_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2c221c9535c_0_0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a94ce6216_0_6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3" name="Google Shape;73;g2ba94ce6216_0_6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02091" y="1690684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690008" y="-7483"/>
            <a:ext cx="7453993" cy="140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 b="8889" l="0" r="0" t="5696"/>
          <a:stretch/>
        </p:blipFill>
        <p:spPr>
          <a:xfrm>
            <a:off x="76200" y="124499"/>
            <a:ext cx="1964192" cy="125185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>
            <p:ph type="title"/>
          </p:nvPr>
        </p:nvSpPr>
        <p:spPr>
          <a:xfrm>
            <a:off x="3154476" y="50794"/>
            <a:ext cx="58293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87946" y="0"/>
            <a:ext cx="7456054" cy="140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2">
            <a:alphaModFix/>
          </a:blip>
          <a:srcRect b="8889" l="0" r="0" t="5696"/>
          <a:stretch/>
        </p:blipFill>
        <p:spPr>
          <a:xfrm>
            <a:off x="76200" y="124499"/>
            <a:ext cx="1964192" cy="12518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arcnj.org/programs/health-care-advocac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DDD.MediEligHelpdesk@dhs.nj.gov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arcnj.org/file_download/inline/3cbde0d4-b603-4464-acd6-da968196d62d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ssa.gov" TargetMode="External"/><Relationship Id="rId4" Type="http://schemas.openxmlformats.org/officeDocument/2006/relationships/hyperlink" Target="https://www.ssa.gov/locator/" TargetMode="External"/><Relationship Id="rId5" Type="http://schemas.openxmlformats.org/officeDocument/2006/relationships/hyperlink" Target="https://www.arcnj.org/programs/health-care-advocacy/problem_forms.html" TargetMode="External"/><Relationship Id="rId6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arcnj.org/programs/health-care-advocacy/social-security-resources.html" TargetMode="External"/><Relationship Id="rId4" Type="http://schemas.openxmlformats.org/officeDocument/2006/relationships/hyperlink" Target="https://www.arcnj.org/programs/health-care-advocacy/resources.html" TargetMode="External"/><Relationship Id="rId5" Type="http://schemas.openxmlformats.org/officeDocument/2006/relationships/hyperlink" Target="https://www.thearcfamilyinstitute.org/resources/social-security-go-bag.html" TargetMode="External"/><Relationship Id="rId6" Type="http://schemas.openxmlformats.org/officeDocument/2006/relationships/hyperlink" Target="http://ssa.gov" TargetMode="External"/><Relationship Id="rId7" Type="http://schemas.openxmlformats.org/officeDocument/2006/relationships/hyperlink" Target="https://www.arcnj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8650" y="4265800"/>
            <a:ext cx="7886700" cy="23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298"/>
              <a:buNone/>
            </a:pPr>
            <a:r>
              <a:t/>
            </a:r>
            <a:endParaRPr b="1" sz="290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298"/>
              <a:buNone/>
            </a:pPr>
            <a:r>
              <a:rPr b="1" lang="en-US" sz="2901">
                <a:latin typeface="Arial"/>
                <a:ea typeface="Arial"/>
                <a:cs typeface="Arial"/>
                <a:sym typeface="Arial"/>
              </a:rPr>
              <a:t>Connor Griffin, MPH</a:t>
            </a:r>
            <a:endParaRPr sz="1801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lang="en-US" sz="2118">
                <a:latin typeface="Arial"/>
                <a:ea typeface="Arial"/>
                <a:cs typeface="Arial"/>
                <a:sym typeface="Arial"/>
              </a:rPr>
              <a:t>Director, Health Care Advocacy Program</a:t>
            </a:r>
            <a:endParaRPr sz="1018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lang="en-US" sz="2118">
                <a:latin typeface="Arial"/>
                <a:ea typeface="Arial"/>
                <a:cs typeface="Arial"/>
                <a:sym typeface="Arial"/>
              </a:rPr>
              <a:t>The Arc of New Jersey</a:t>
            </a:r>
            <a:endParaRPr sz="1018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b="1" lang="en-US" sz="2118">
                <a:latin typeface="Arial"/>
                <a:ea typeface="Arial"/>
                <a:cs typeface="Arial"/>
                <a:sym typeface="Arial"/>
              </a:rPr>
              <a:t>healthcareadvocacy</a:t>
            </a:r>
            <a:r>
              <a:rPr b="1" lang="en-US" sz="2118">
                <a:latin typeface="Arial"/>
                <a:ea typeface="Arial"/>
                <a:cs typeface="Arial"/>
                <a:sym typeface="Arial"/>
              </a:rPr>
              <a:t>@arcnj.org</a:t>
            </a:r>
            <a:endParaRPr sz="1018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b="1" lang="en-US" sz="2118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thearcnjhealthcareadvocacy.org</a:t>
            </a:r>
            <a:endParaRPr b="1" sz="2118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>
              <a:solidFill>
                <a:srgbClr val="7030A0"/>
              </a:solidFill>
            </a:endParaRPr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533400" y="1461375"/>
            <a:ext cx="8077200" cy="23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br>
              <a:rPr b="1" i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b="1" i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Catching Up with Connor</a:t>
            </a:r>
            <a:endParaRPr b="1" i="1"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t/>
            </a:r>
            <a:endParaRPr b="1" i="1"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b="1" i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SSDI and Medicaid through DDD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" type="body"/>
          </p:nvPr>
        </p:nvSpPr>
        <p:spPr>
          <a:xfrm>
            <a:off x="415350" y="1840450"/>
            <a:ext cx="8313300" cy="3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8862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❖"/>
            </a:pPr>
            <a:r>
              <a:rPr lang="en-US" sz="96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NJ FamilyCare = NJ Medicaid</a:t>
            </a:r>
            <a:endParaRPr sz="96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❖"/>
            </a:pPr>
            <a:r>
              <a:rPr lang="en-US" sz="96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 primary programs:</a:t>
            </a:r>
            <a:endParaRPr sz="96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➢"/>
            </a:pPr>
            <a:r>
              <a:rPr b="1" lang="en-US" sz="9600">
                <a:latin typeface="Garamond"/>
                <a:ea typeface="Garamond"/>
                <a:cs typeface="Garamond"/>
                <a:sym typeface="Garamond"/>
              </a:rPr>
              <a:t>NJ FamilyCare</a:t>
            </a:r>
            <a:r>
              <a:rPr lang="en-US" sz="9600">
                <a:latin typeface="Garamond"/>
                <a:ea typeface="Garamond"/>
                <a:cs typeface="Garamond"/>
                <a:sym typeface="Garamond"/>
              </a:rPr>
              <a:t>, covering children under 19, adults, and pregnant women</a:t>
            </a:r>
            <a:endParaRPr sz="9600"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➢"/>
            </a:pPr>
            <a:r>
              <a:rPr b="1" lang="en-US" sz="9600">
                <a:latin typeface="Garamond"/>
                <a:ea typeface="Garamond"/>
                <a:cs typeface="Garamond"/>
                <a:sym typeface="Garamond"/>
              </a:rPr>
              <a:t>Aged, Blind, or Disabled (ABD)</a:t>
            </a:r>
            <a:r>
              <a:rPr lang="en-US" sz="9600">
                <a:latin typeface="Garamond"/>
                <a:ea typeface="Garamond"/>
                <a:cs typeface="Garamond"/>
                <a:sym typeface="Garamond"/>
              </a:rPr>
              <a:t>, covering people 65 and older, and people determined blind or disabled</a:t>
            </a:r>
            <a:endParaRPr sz="9600"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Garamond"/>
              <a:buChar char="❖"/>
            </a:pPr>
            <a:r>
              <a:rPr lang="en-US" sz="9600">
                <a:latin typeface="Garamond"/>
                <a:ea typeface="Garamond"/>
                <a:cs typeface="Garamond"/>
                <a:sym typeface="Garamond"/>
              </a:rPr>
              <a:t>Most individuals with IDD have ABD Medicaid</a:t>
            </a:r>
            <a:endParaRPr sz="9600"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Garamond"/>
              <a:buChar char="❖"/>
            </a:pPr>
            <a:r>
              <a:rPr b="1" lang="en-US" sz="9600">
                <a:latin typeface="Garamond"/>
                <a:ea typeface="Garamond"/>
                <a:cs typeface="Garamond"/>
                <a:sym typeface="Garamond"/>
              </a:rPr>
              <a:t>Medicaid is required to receive Division of Developmental Disabilities (DDD) services at age 21</a:t>
            </a:r>
            <a:endParaRPr b="1" sz="96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76363"/>
              <a:buNone/>
            </a:pPr>
            <a:r>
              <a:t/>
            </a:r>
            <a:endParaRPr sz="2200"/>
          </a:p>
          <a:p>
            <a:pPr indent="-23622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NJ FamilyCare/Medicaid</a:t>
            </a:r>
            <a:r>
              <a:rPr b="1" lang="en-US" sz="4400">
                <a:latin typeface="Garamond"/>
                <a:ea typeface="Garamond"/>
                <a:cs typeface="Garamond"/>
                <a:sym typeface="Garamond"/>
              </a:rPr>
              <a:t> 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325" y="5794700"/>
            <a:ext cx="3810000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idx="1" type="body"/>
          </p:nvPr>
        </p:nvSpPr>
        <p:spPr>
          <a:xfrm>
            <a:off x="415350" y="1829950"/>
            <a:ext cx="8313300" cy="3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SSDI, SSD, or “Disability” provides monthly payments to people who have a disability that stops or limits their ability to work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You may qualify if you have a disability or blindness </a:t>
            </a:r>
            <a:r>
              <a:rPr b="1" lang="en-US" sz="2400">
                <a:latin typeface="Garamond"/>
                <a:ea typeface="Garamond"/>
                <a:cs typeface="Garamond"/>
                <a:sym typeface="Garamond"/>
              </a:rPr>
              <a:t>and </a:t>
            </a: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enough work history </a:t>
            </a:r>
            <a:r>
              <a:rPr b="1" lang="en-US" sz="2400">
                <a:latin typeface="Garamond"/>
                <a:ea typeface="Garamond"/>
                <a:cs typeface="Garamond"/>
                <a:sym typeface="Garamond"/>
              </a:rPr>
              <a:t>OR</a:t>
            </a:r>
            <a:endParaRPr b="1" sz="2400"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Many people with a disability qualify for SSDI based on a parent’s retirement, disability, or passing away.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2750627" y="1228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Social Security Disability Insurance (SSDI)</a:t>
            </a: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40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275" y="4464250"/>
            <a:ext cx="3289725" cy="21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idx="1" type="body"/>
          </p:nvPr>
        </p:nvSpPr>
        <p:spPr>
          <a:xfrm>
            <a:off x="415350" y="1829950"/>
            <a:ext cx="8313300" cy="3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The person with a disability becomes eligible for SSDI </a:t>
            </a:r>
            <a:r>
              <a:rPr b="1"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based upon the parent's work record</a:t>
            </a:r>
            <a:endParaRPr b="1" sz="2400"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When a parent retires or becomes disabled, and starts receiving Social Security benefits, the person will need to apply to Social Security to receive SSDI</a:t>
            </a:r>
            <a:endParaRPr sz="2400"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➢"/>
            </a:pPr>
            <a:r>
              <a:rPr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Usually equal to </a:t>
            </a:r>
            <a:r>
              <a:rPr b="1"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50%</a:t>
            </a:r>
            <a:r>
              <a:rPr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 of the parent’s benefit amount</a:t>
            </a:r>
            <a:endParaRPr sz="2400"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In cases where a parent passes away, the Social Security benefit is referred to as a </a:t>
            </a:r>
            <a:r>
              <a:rPr b="1"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Survivor’s benefit</a:t>
            </a:r>
            <a:endParaRPr i="1" sz="2400"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➢"/>
            </a:pPr>
            <a:r>
              <a:rPr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Usually equal to </a:t>
            </a:r>
            <a:r>
              <a:rPr b="1"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75%</a:t>
            </a:r>
            <a:r>
              <a:rPr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 of the deceased parent’s benefit amount</a:t>
            </a:r>
            <a:endParaRPr sz="2400"/>
          </a:p>
        </p:txBody>
      </p:sp>
      <p:sp>
        <p:nvSpPr>
          <p:cNvPr id="49" name="Google Shape;49;p6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SSDI Benefits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idx="1" type="body"/>
          </p:nvPr>
        </p:nvSpPr>
        <p:spPr>
          <a:xfrm>
            <a:off x="415350" y="1840450"/>
            <a:ext cx="8313300" cy="43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Some school-age individuals receive SSDI, prior to turning 18 or applying for SSI, oftentimes because a parent retired.</a:t>
            </a:r>
            <a:endParaRPr sz="2400"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The person now has too much income to qualify for SSI and most Medicaid programs</a:t>
            </a:r>
            <a:endParaRPr sz="2400"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But, the person may qualify for an exception to DDD’s Medicaid pre-enrollment requirement, through the </a:t>
            </a:r>
            <a:r>
              <a:rPr b="1"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DDD Waiver Unit</a:t>
            </a:r>
            <a:endParaRPr b="1" sz="2400"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Afforded the opportunity to apply for Medicaid upon turning 21, </a:t>
            </a:r>
            <a:r>
              <a:rPr b="1"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given they are otherwise eligible for DDD services</a:t>
            </a:r>
            <a:endParaRPr b="1" sz="2400"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The DDD Medicaid Eligibility Helpdesk facilitates this process</a:t>
            </a:r>
            <a:endParaRPr sz="2400"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➢"/>
            </a:pP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  <a:hlinkClick r:id="rId3"/>
              </a:rPr>
              <a:t>DDD.MediEligHelpdesk@dhs.nj.gov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SSDI and Medicaid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idx="1" type="body"/>
          </p:nvPr>
        </p:nvSpPr>
        <p:spPr>
          <a:xfrm>
            <a:off x="415350" y="1829950"/>
            <a:ext cx="8313300" cy="3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These individuals are sometimes referred to as</a:t>
            </a:r>
            <a:r>
              <a:rPr b="1"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 “Non-DACs”</a:t>
            </a:r>
            <a:endParaRPr b="1" sz="2400"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2024 income below $2,829/month</a:t>
            </a:r>
            <a:endParaRPr sz="2400"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Resources must be under $2,000</a:t>
            </a:r>
            <a:endParaRPr sz="2400"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 u="sng">
                <a:solidFill>
                  <a:schemeClr val="hlink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  <a:hlinkClick r:id="rId3"/>
              </a:rPr>
              <a:t>Non-DAC fact sheet</a:t>
            </a:r>
            <a:endParaRPr/>
          </a:p>
        </p:txBody>
      </p:sp>
      <p:sp>
        <p:nvSpPr>
          <p:cNvPr id="61" name="Google Shape;61;p8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Non-DAC Fact Sheet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2" name="Google Shape;6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025" y="2459475"/>
            <a:ext cx="3334626" cy="432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/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How to Apply</a:t>
            </a:r>
            <a:endParaRPr sz="33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1714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 SSDI:</a:t>
            </a:r>
            <a:endParaRPr b="1" sz="2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Online via the SSA website: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➢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SSA.gov</a:t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Call or visit your local SSA office in person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➢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ssa.gov/locator</a:t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Questions? You can call Social Security at 1-800-772-1213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 Non-DAC:</a:t>
            </a:r>
            <a:endParaRPr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If you cannot get Medicaid because of high SSDI income and need Non-DAC status, please fill out the Medicaid Eligibility Problem Form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➢"/>
            </a:pPr>
            <a:r>
              <a:rPr b="1" lang="en-US" sz="21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/>
              </a:rPr>
              <a:t>www.arcnj.org/programs/health-care-advocacy/problem_forms.html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0000" y="1567650"/>
            <a:ext cx="2340625" cy="15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628650" y="1829951"/>
            <a:ext cx="7886700" cy="48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The Arc of NJ Health Care Advocacy Social Security Resources</a:t>
            </a:r>
            <a:endParaRPr/>
          </a:p>
          <a:p>
            <a:pPr indent="-209550" lvl="1" marL="514350" rtl="0" algn="l">
              <a:spcBef>
                <a:spcPts val="375"/>
              </a:spcBef>
              <a:spcAft>
                <a:spcPts val="0"/>
              </a:spcAft>
              <a:buSzPts val="2400"/>
              <a:buFont typeface="Garamond"/>
              <a:buChar char="➢"/>
            </a:pPr>
            <a:r>
              <a:rPr b="1" lang="en-US" sz="2418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Social Security Resources</a:t>
            </a:r>
            <a:endParaRPr b="1" sz="2700"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75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The Arc of NJ Fact Sheets on DAC and Non-DAC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375"/>
              </a:spcBef>
              <a:spcAft>
                <a:spcPts val="0"/>
              </a:spcAft>
              <a:buSzPts val="2400"/>
              <a:buFont typeface="Garamond"/>
              <a:buChar char="➢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Fact Sheets &amp; Flyers</a:t>
            </a:r>
            <a:endParaRPr b="1" sz="2400"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75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The Arc of NJ Family Institute Social Security Go Bag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375"/>
              </a:spcBef>
              <a:spcAft>
                <a:spcPts val="0"/>
              </a:spcAft>
              <a:buSzPts val="2400"/>
              <a:buFont typeface="Garamond"/>
              <a:buChar char="➢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/>
              </a:rPr>
              <a:t>Social Security Go Bag</a:t>
            </a:r>
            <a:endParaRPr b="1" sz="2400"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75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Social Security Administration Website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375"/>
              </a:spcBef>
              <a:spcAft>
                <a:spcPts val="0"/>
              </a:spcAft>
              <a:buSzPts val="2400"/>
              <a:buFont typeface="Garamond"/>
              <a:buChar char="➢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6"/>
              </a:rPr>
              <a:t>SSA.gov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Subscribe to our email list at </a:t>
            </a: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7"/>
              </a:rPr>
              <a:t>arcnj.org</a:t>
            </a:r>
            <a:endParaRPr b="1" sz="2400"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Scroll to to the bottom of the page and click “Health care issues” then the subscribe button. </a:t>
            </a:r>
            <a:endParaRPr/>
          </a:p>
        </p:txBody>
      </p:sp>
      <p:sp>
        <p:nvSpPr>
          <p:cNvPr id="76" name="Google Shape;76;p10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More Information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rc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