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7010400" cy="9296400"/>
  <p:embeddedFontLst>
    <p:embeddedFont>
      <p:font typeface="Garamond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Garamond-regular.fntdata"/><Relationship Id="rId14" Type="http://schemas.openxmlformats.org/officeDocument/2006/relationships/slide" Target="slides/slide9.xml"/><Relationship Id="rId17" Type="http://schemas.openxmlformats.org/officeDocument/2006/relationships/font" Target="fonts/Garamond-italic.fntdata"/><Relationship Id="rId16" Type="http://schemas.openxmlformats.org/officeDocument/2006/relationships/font" Target="fonts/Garamon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Garamond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8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1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2" name="Google Shape;32;p4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2c2234ec794_0_5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g2c2234ec794_0_5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g2c2234ec794_0_5:notes"/>
          <p:cNvSpPr txBox="1"/>
          <p:nvPr>
            <p:ph idx="12" type="sldNum"/>
          </p:nvPr>
        </p:nvSpPr>
        <p:spPr>
          <a:xfrm>
            <a:off x="3970338" y="8829675"/>
            <a:ext cx="3038400" cy="466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2ba94ce6216_0_34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47" name="Google Shape;47;g2ba94ce6216_0_34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ba94ce6216_0_39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53" name="Google Shape;53;g2ba94ce6216_0_39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ba94ce6216_0_44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60" name="Google Shape;60;g2ba94ce6216_0_44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f4b2f840af_0_0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66" name="Google Shape;66;g1f4b2f840af_0_0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ba94ce6216_0_49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72" name="Google Shape;72;g2ba94ce6216_0_49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ba94ce6216_0_60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78" name="Google Shape;78;g2ba94ce6216_0_60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idx="1" type="body"/>
          </p:nvPr>
        </p:nvSpPr>
        <p:spPr>
          <a:xfrm>
            <a:off x="402091" y="1690684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1" name="Google Shape;2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10800000">
            <a:off x="1690008" y="-7483"/>
            <a:ext cx="7453993" cy="1404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2"/>
          <p:cNvPicPr preferRelativeResize="0"/>
          <p:nvPr/>
        </p:nvPicPr>
        <p:blipFill rotWithShape="1">
          <a:blip r:embed="rId3">
            <a:alphaModFix/>
          </a:blip>
          <a:srcRect b="8889" l="0" r="0" t="5696"/>
          <a:stretch/>
        </p:blipFill>
        <p:spPr>
          <a:xfrm>
            <a:off x="76200" y="124499"/>
            <a:ext cx="1964192" cy="125185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"/>
          <p:cNvSpPr txBox="1"/>
          <p:nvPr>
            <p:ph type="title"/>
          </p:nvPr>
        </p:nvSpPr>
        <p:spPr>
          <a:xfrm>
            <a:off x="3154476" y="50794"/>
            <a:ext cx="58293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687946" y="0"/>
            <a:ext cx="7456054" cy="14022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1"/>
          <p:cNvPicPr preferRelativeResize="0"/>
          <p:nvPr/>
        </p:nvPicPr>
        <p:blipFill rotWithShape="1">
          <a:blip r:embed="rId2">
            <a:alphaModFix/>
          </a:blip>
          <a:srcRect b="8889" l="0" r="0" t="5696"/>
          <a:stretch/>
        </p:blipFill>
        <p:spPr>
          <a:xfrm>
            <a:off x="76200" y="124499"/>
            <a:ext cx="1964192" cy="125185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arcnj.org/programs/health-care-advocacy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nj.gov/humanservices/dmahs/clients/medicaid/abd/ABD_Overview.pdf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nj.gov/humanservices/dds/programs/njworkability/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mahs-nj.my.site.com/familycare/quickstart" TargetMode="External"/><Relationship Id="rId4" Type="http://schemas.openxmlformats.org/officeDocument/2006/relationships/hyperlink" Target="https://www.nj.gov/humanservices/njsnap/home/cbss.shtml" TargetMode="External"/><Relationship Id="rId5" Type="http://schemas.openxmlformats.org/officeDocument/2006/relationships/hyperlink" Target="https://www.nj.gov/humanservices/dmahs/clients/medicaid/abd/ABD_Application.pdf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arcnj.org/programs/health-care-advocacy/" TargetMode="External"/><Relationship Id="rId4" Type="http://schemas.openxmlformats.org/officeDocument/2006/relationships/hyperlink" Target="https://www.arcnj.org/" TargetMode="External"/><Relationship Id="rId5" Type="http://schemas.openxmlformats.org/officeDocument/2006/relationships/hyperlink" Target="https://njfamilycare.dhs.state.nj.us/" TargetMode="External"/><Relationship Id="rId6" Type="http://schemas.openxmlformats.org/officeDocument/2006/relationships/hyperlink" Target="https://www.nj.gov/humanservices/dmahs/clients/medicai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/>
          <p:nvPr>
            <p:ph idx="1" type="body"/>
          </p:nvPr>
        </p:nvSpPr>
        <p:spPr>
          <a:xfrm>
            <a:off x="628650" y="4265800"/>
            <a:ext cx="7886700" cy="238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298"/>
              <a:buNone/>
            </a:pPr>
            <a:r>
              <a:rPr b="1" lang="en-US" sz="2901">
                <a:latin typeface="Arial"/>
                <a:ea typeface="Arial"/>
                <a:cs typeface="Arial"/>
                <a:sym typeface="Arial"/>
              </a:rPr>
              <a:t>Connor Griffin, MPH</a:t>
            </a:r>
            <a:endParaRPr sz="1801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lang="en-US" sz="2118">
                <a:latin typeface="Arial"/>
                <a:ea typeface="Arial"/>
                <a:cs typeface="Arial"/>
                <a:sym typeface="Arial"/>
              </a:rPr>
              <a:t>Director, Health Care Advocacy Program</a:t>
            </a:r>
            <a:endParaRPr sz="1018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lang="en-US" sz="2118">
                <a:latin typeface="Arial"/>
                <a:ea typeface="Arial"/>
                <a:cs typeface="Arial"/>
                <a:sym typeface="Arial"/>
              </a:rPr>
              <a:t>The Arc of New Jersey</a:t>
            </a:r>
            <a:endParaRPr sz="1018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b="1" lang="en-US" sz="2118">
                <a:latin typeface="Arial"/>
                <a:ea typeface="Arial"/>
                <a:cs typeface="Arial"/>
                <a:sym typeface="Arial"/>
              </a:rPr>
              <a:t>healthcareadvocacy</a:t>
            </a:r>
            <a:r>
              <a:rPr b="1" lang="en-US" sz="2118">
                <a:latin typeface="Arial"/>
                <a:ea typeface="Arial"/>
                <a:cs typeface="Arial"/>
                <a:sym typeface="Arial"/>
              </a:rPr>
              <a:t>@arcnj.org</a:t>
            </a:r>
            <a:endParaRPr sz="1018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b="1" lang="en-US" sz="2118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thearcnjhealthcareadvocacy.org</a:t>
            </a:r>
            <a:endParaRPr b="1" sz="2118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 sz="3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3200">
              <a:solidFill>
                <a:srgbClr val="7030A0"/>
              </a:solidFill>
            </a:endParaRPr>
          </a:p>
        </p:txBody>
      </p:sp>
      <p:sp>
        <p:nvSpPr>
          <p:cNvPr id="29" name="Google Shape;29;p3"/>
          <p:cNvSpPr txBox="1"/>
          <p:nvPr>
            <p:ph type="title"/>
          </p:nvPr>
        </p:nvSpPr>
        <p:spPr>
          <a:xfrm>
            <a:off x="533400" y="1461375"/>
            <a:ext cx="8077200" cy="238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Arial"/>
              <a:buNone/>
            </a:pPr>
            <a:br>
              <a:rPr b="1" i="1" lang="en-US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Catching Up with Connor</a:t>
            </a:r>
            <a:endParaRPr b="1" i="1" sz="32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Arial"/>
              <a:buNone/>
            </a:pPr>
            <a:r>
              <a:t/>
            </a:r>
            <a:endParaRPr b="1" i="1" sz="32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Arial"/>
              <a:buNone/>
            </a:pPr>
            <a:r>
              <a:rPr b="1" i="1" lang="en-US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An Overview of NJ FamilyCare/Medicaid Part 2</a:t>
            </a:r>
            <a:endParaRPr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/>
          <p:nvPr>
            <p:ph idx="1" type="body"/>
          </p:nvPr>
        </p:nvSpPr>
        <p:spPr>
          <a:xfrm>
            <a:off x="316850" y="1829950"/>
            <a:ext cx="8313300" cy="379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-38862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❖"/>
            </a:pPr>
            <a:r>
              <a:rPr lang="en-US" sz="96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NJ FamilyCare = NJ Medicaid</a:t>
            </a:r>
            <a:endParaRPr sz="96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❖"/>
            </a:pPr>
            <a:r>
              <a:rPr lang="en-US" sz="96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2 primary programs:</a:t>
            </a:r>
            <a:endParaRPr sz="96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Noto Sans Symbols"/>
              <a:buChar char="➢"/>
            </a:pPr>
            <a:r>
              <a:rPr b="1" lang="en-US" sz="9600">
                <a:latin typeface="Garamond"/>
                <a:ea typeface="Garamond"/>
                <a:cs typeface="Garamond"/>
                <a:sym typeface="Garamond"/>
              </a:rPr>
              <a:t>NJ FamilyCare</a:t>
            </a:r>
            <a:r>
              <a:rPr lang="en-US" sz="9600">
                <a:latin typeface="Garamond"/>
                <a:ea typeface="Garamond"/>
                <a:cs typeface="Garamond"/>
                <a:sym typeface="Garamond"/>
              </a:rPr>
              <a:t>, covering children under 19, adults, and pregnant women</a:t>
            </a:r>
            <a:endParaRPr sz="9600"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Noto Sans Symbols"/>
              <a:buChar char="➢"/>
            </a:pPr>
            <a:r>
              <a:rPr b="1" lang="en-US" sz="9600">
                <a:latin typeface="Garamond"/>
                <a:ea typeface="Garamond"/>
                <a:cs typeface="Garamond"/>
                <a:sym typeface="Garamond"/>
              </a:rPr>
              <a:t>Aged, Blind, or Disabled (ABD)</a:t>
            </a:r>
            <a:r>
              <a:rPr lang="en-US" sz="9600">
                <a:latin typeface="Garamond"/>
                <a:ea typeface="Garamond"/>
                <a:cs typeface="Garamond"/>
                <a:sym typeface="Garamond"/>
              </a:rPr>
              <a:t>, covering people 65 and older, and people determined blind or disabled by Social Security or the state</a:t>
            </a:r>
            <a:endParaRPr sz="9600"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Garamond"/>
              <a:buChar char="❖"/>
            </a:pPr>
            <a:r>
              <a:rPr lang="en-US" sz="9600">
                <a:latin typeface="Garamond"/>
                <a:ea typeface="Garamond"/>
                <a:cs typeface="Garamond"/>
                <a:sym typeface="Garamond"/>
              </a:rPr>
              <a:t>Most individuals with IDD have ABD Medicaid</a:t>
            </a:r>
            <a:endParaRPr sz="9600"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Garamond"/>
              <a:buChar char="❖"/>
            </a:pPr>
            <a:r>
              <a:rPr lang="en-US" sz="9600">
                <a:latin typeface="Garamond"/>
                <a:ea typeface="Garamond"/>
                <a:cs typeface="Garamond"/>
                <a:sym typeface="Garamond"/>
              </a:rPr>
              <a:t>Medicaid is required to receive Division of Developmental Disabilities (DDD) services at age 21</a:t>
            </a:r>
            <a:endParaRPr sz="96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76363"/>
              <a:buNone/>
            </a:pPr>
            <a:r>
              <a:t/>
            </a:r>
            <a:endParaRPr sz="2200"/>
          </a:p>
          <a:p>
            <a:pPr indent="-23622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None/>
            </a:pPr>
            <a:r>
              <a:t/>
            </a:r>
            <a:endParaRPr b="1"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35" name="Google Shape;35;p4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NJ FamilyCare/Medicaid</a:t>
            </a:r>
            <a:r>
              <a:rPr b="1" lang="en-US" sz="4400">
                <a:latin typeface="Garamond"/>
                <a:ea typeface="Garamond"/>
                <a:cs typeface="Garamond"/>
                <a:sym typeface="Garamond"/>
              </a:rPr>
              <a:t> 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36" name="Google Shape;36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61325" y="5794700"/>
            <a:ext cx="381000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/>
          <p:nvPr/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ABD Medicaid</a:t>
            </a:r>
            <a:r>
              <a:rPr b="1" lang="en-US" sz="44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endParaRPr sz="33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43" name="Google Shape;43;p5"/>
          <p:cNvSpPr txBox="1"/>
          <p:nvPr/>
        </p:nvSpPr>
        <p:spPr>
          <a:xfrm>
            <a:off x="628650" y="1829950"/>
            <a:ext cx="5369400" cy="4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5445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50"/>
              <a:buFont typeface="Noto Sans Symbols"/>
              <a:buChar char="❖"/>
            </a:pPr>
            <a:r>
              <a:rPr b="1" lang="en-US" sz="2400" u="sng">
                <a:latin typeface="Garamond"/>
                <a:ea typeface="Garamond"/>
                <a:cs typeface="Garamond"/>
                <a:sym typeface="Garamond"/>
              </a:rPr>
              <a:t>ABD Medicaid Programs:</a:t>
            </a:r>
            <a:endParaRPr b="1" sz="2400" u="sng"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Supplemental Security Income (SSI) Medicaid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Medicaid Only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New Jersey Care … Special Medicaid Programs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NJ WorkAbility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Managed Long Term Services and Supports (MLTSS) 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385445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5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Multiple ABD programs, but only one application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385445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50"/>
              <a:buFont typeface="Garamond"/>
              <a:buChar char="❖"/>
            </a:pPr>
            <a:r>
              <a:rPr lang="en-US" sz="2400" u="sng">
                <a:solidFill>
                  <a:srgbClr val="0563C1"/>
                </a:solidFill>
                <a:latin typeface="Garamond"/>
                <a:ea typeface="Garamond"/>
                <a:cs typeface="Garamond"/>
                <a:sym typeface="Garamond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See the online brochure</a:t>
            </a:r>
            <a:endParaRPr sz="2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4" name="Google Shape;44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47625" y="1625375"/>
            <a:ext cx="2621825" cy="513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"/>
          <p:cNvSpPr txBox="1"/>
          <p:nvPr>
            <p:ph idx="1" type="body"/>
          </p:nvPr>
        </p:nvSpPr>
        <p:spPr>
          <a:xfrm>
            <a:off x="628662" y="1829944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Individuals with gross monthly income equal to or below 100% of the federal poverty level (FPL) 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$1,255/month for an individual (2024)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680"/>
              <a:buNone/>
            </a:pPr>
            <a:r>
              <a:t/>
            </a:r>
            <a:endParaRPr sz="2200"/>
          </a:p>
          <a:p>
            <a:pPr indent="-23622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None/>
            </a:pPr>
            <a:r>
              <a:t/>
            </a:r>
            <a:endParaRPr b="1"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  <p:sp>
        <p:nvSpPr>
          <p:cNvPr id="50" name="Google Shape;50;p6"/>
          <p:cNvSpPr txBox="1"/>
          <p:nvPr>
            <p:ph type="title"/>
          </p:nvPr>
        </p:nvSpPr>
        <p:spPr>
          <a:xfrm>
            <a:off x="2729675" y="101850"/>
            <a:ext cx="61521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New Jersey Care … Special Medicaid Programs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"/>
          <p:cNvSpPr txBox="1"/>
          <p:nvPr>
            <p:ph idx="1" type="body"/>
          </p:nvPr>
        </p:nvSpPr>
        <p:spPr>
          <a:xfrm>
            <a:off x="628650" y="1829950"/>
            <a:ext cx="7886700" cy="476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Full Medicaid coverage to working individuals with disabilities whose income or assets would make them ineligible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No unearned income limit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No earned income limit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There are tiered premiums for higher income individuals with countable income over 250% of the FPL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No asset limit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Speak with a highly trained Community Resource Specialist at 1-888-285-3036 </a:t>
            </a:r>
            <a:endParaRPr sz="240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2400"/>
              <a:buFont typeface="Garamond"/>
              <a:buChar char="❖"/>
            </a:pPr>
            <a:r>
              <a:rPr lang="en-US" sz="2400" u="sng">
                <a:solidFill>
                  <a:schemeClr val="hlink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  <a:hlinkClick r:id="rId3"/>
              </a:rPr>
              <a:t>DDS NJ WorkAbility</a:t>
            </a:r>
            <a:endParaRPr sz="2200"/>
          </a:p>
          <a:p>
            <a:pPr indent="-23622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None/>
            </a:pPr>
            <a:r>
              <a:t/>
            </a:r>
            <a:endParaRPr b="1"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  <p:sp>
        <p:nvSpPr>
          <p:cNvPr id="56" name="Google Shape;56;p7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NJ WorkAbility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57" name="Google Shape;57;p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12125" y="4976346"/>
            <a:ext cx="4393650" cy="139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8"/>
          <p:cNvSpPr txBox="1"/>
          <p:nvPr>
            <p:ph idx="1" type="body"/>
          </p:nvPr>
        </p:nvSpPr>
        <p:spPr>
          <a:xfrm>
            <a:off x="628662" y="1829944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Additional services and supports for clinically </a:t>
            </a: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eligible</a:t>
            </a: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 individuals, who need a higher level of care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Clinical </a:t>
            </a: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eligibility is determined through assistance with 3 or more activities of daily living (ADLs) such as dressing, bathing, eating, and mobility assistance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Require skilled nursing care, 24/7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Higher income limit of $2,742/month</a:t>
            </a:r>
            <a:endParaRPr/>
          </a:p>
        </p:txBody>
      </p:sp>
      <p:sp>
        <p:nvSpPr>
          <p:cNvPr id="63" name="Google Shape;63;p8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MLTSS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/>
          <p:nvPr>
            <p:ph idx="1" type="body"/>
          </p:nvPr>
        </p:nvSpPr>
        <p:spPr>
          <a:xfrm>
            <a:off x="628662" y="1829944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Medicaid in NJ is administered through 5 participating managed care organizations (MCOs):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Aetna Better Health of New Jersey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Horizon NJ Health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Fidelis Care 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UnitedHealthcare Community Plan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Wellpoint (formerly Amerigroup New Jersey)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Greater access to providers and coordination of care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680"/>
              <a:buNone/>
            </a:pPr>
            <a:r>
              <a:t/>
            </a:r>
            <a:endParaRPr sz="2200"/>
          </a:p>
          <a:p>
            <a:pPr indent="-23622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None/>
            </a:pPr>
            <a:r>
              <a:t/>
            </a:r>
            <a:endParaRPr b="1"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  <p:sp>
        <p:nvSpPr>
          <p:cNvPr id="69" name="Google Shape;69;p9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Medicaid MCOs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0"/>
          <p:cNvSpPr txBox="1"/>
          <p:nvPr>
            <p:ph idx="1" type="body"/>
          </p:nvPr>
        </p:nvSpPr>
        <p:spPr>
          <a:xfrm>
            <a:off x="628662" y="1829944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Online via the NJ FamilyCare website (preferred)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lang="en-US" sz="24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3"/>
              </a:rPr>
              <a:t>Apply here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862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In person at your local County Board of Social Services office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lang="en-US" sz="24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4"/>
              </a:rPr>
              <a:t>Find your local office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Print the application, fill in out, and mail it in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lang="en-US" sz="24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5"/>
              </a:rPr>
              <a:t>A pdf of the application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Call 1-800-701-0710 (TTY: 711) for assistance</a:t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680"/>
              <a:buNone/>
            </a:pPr>
            <a:r>
              <a:t/>
            </a:r>
            <a:endParaRPr sz="2200"/>
          </a:p>
          <a:p>
            <a:pPr indent="-23622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None/>
            </a:pPr>
            <a:r>
              <a:t/>
            </a:r>
            <a:endParaRPr b="1"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  <p:sp>
        <p:nvSpPr>
          <p:cNvPr id="75" name="Google Shape;75;p10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How to Apply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1"/>
          <p:cNvSpPr txBox="1"/>
          <p:nvPr>
            <p:ph idx="1" type="body"/>
          </p:nvPr>
        </p:nvSpPr>
        <p:spPr>
          <a:xfrm>
            <a:off x="628650" y="1829951"/>
            <a:ext cx="7886700" cy="481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The Arc of New Jersey Health Care Advocacy Program</a:t>
            </a:r>
            <a:endParaRPr/>
          </a:p>
          <a:p>
            <a:pPr indent="-209550" lvl="1" marL="514350" rtl="0" algn="l"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b="1" lang="en-US" sz="2418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3"/>
              </a:rPr>
              <a:t>thearcnjhealthcareadvocacy.org</a:t>
            </a:r>
            <a:endParaRPr b="1"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Subscribe to our email list at </a:t>
            </a:r>
            <a:r>
              <a:rPr b="1" lang="en-US" sz="24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4"/>
              </a:rPr>
              <a:t>arcnj.org</a:t>
            </a:r>
            <a:endParaRPr b="1"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➢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Scroll to the bottom of the page and click “Health care issues” then the subscribe button. 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spcBef>
                <a:spcPts val="750"/>
              </a:spcBef>
              <a:spcAft>
                <a:spcPts val="0"/>
              </a:spcAft>
              <a:buSzPts val="2400"/>
              <a:buFont typeface="Garamond"/>
              <a:buChar char="❖"/>
            </a:pPr>
            <a:r>
              <a:rPr b="1" lang="en-US" sz="24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5"/>
              </a:rPr>
              <a:t>NJ FamilyCare/Medicaid</a:t>
            </a:r>
            <a:endParaRPr b="1"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❖"/>
            </a:pPr>
            <a:r>
              <a:rPr b="1" lang="en-US" sz="24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6"/>
              </a:rPr>
              <a:t>DMAHS NJ FamilyCare/Medicaid ABD 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680"/>
              <a:buNone/>
            </a:pPr>
            <a:r>
              <a:t/>
            </a:r>
            <a:endParaRPr sz="2200"/>
          </a:p>
          <a:p>
            <a:pPr indent="-23622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None/>
            </a:pPr>
            <a:r>
              <a:t/>
            </a:r>
            <a:endParaRPr b="1"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  <p:sp>
        <p:nvSpPr>
          <p:cNvPr id="81" name="Google Shape;81;p11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More Information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rc1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