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Lst>
  <p:sldSz cy="6858000" cx="9144000"/>
  <p:notesSz cx="7315200" cy="9601200"/>
  <p:embeddedFontLst>
    <p:embeddedFont>
      <p:font typeface="Garamond"/>
      <p:regular r:id="rId56"/>
      <p:bold r:id="rId57"/>
      <p:italic r:id="rId58"/>
      <p:boldItalic r:id="rId59"/>
    </p:embeddedFont>
    <p:embeddedFont>
      <p:font typeface="Century Gothic"/>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64" roundtripDataSignature="AMtx7mj3+rPpQNYBw2r9isbYLFapKe/0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CenturyGothic-italic.fntdata"/><Relationship Id="rId61" Type="http://schemas.openxmlformats.org/officeDocument/2006/relationships/font" Target="fonts/CenturyGothic-bold.fntdata"/><Relationship Id="rId20" Type="http://schemas.openxmlformats.org/officeDocument/2006/relationships/slide" Target="slides/slide14.xml"/><Relationship Id="rId64" Type="http://customschemas.google.com/relationships/presentationmetadata" Target="metadata"/><Relationship Id="rId63" Type="http://schemas.openxmlformats.org/officeDocument/2006/relationships/font" Target="fonts/CenturyGothic-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CenturyGothic-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Garamond-bold.fntdata"/><Relationship Id="rId12" Type="http://schemas.openxmlformats.org/officeDocument/2006/relationships/slide" Target="slides/slide6.xml"/><Relationship Id="rId56" Type="http://schemas.openxmlformats.org/officeDocument/2006/relationships/font" Target="fonts/Garamond-regular.fntdata"/><Relationship Id="rId15" Type="http://schemas.openxmlformats.org/officeDocument/2006/relationships/slide" Target="slides/slide9.xml"/><Relationship Id="rId59" Type="http://schemas.openxmlformats.org/officeDocument/2006/relationships/font" Target="fonts/Garamond-boldItalic.fntdata"/><Relationship Id="rId14" Type="http://schemas.openxmlformats.org/officeDocument/2006/relationships/slide" Target="slides/slide8.xml"/><Relationship Id="rId58" Type="http://schemas.openxmlformats.org/officeDocument/2006/relationships/font" Target="fonts/Garamon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0"/>
            <a:ext cx="3170583" cy="480388"/>
          </a:xfrm>
          <a:prstGeom prst="rect">
            <a:avLst/>
          </a:prstGeom>
          <a:noFill/>
          <a:ln>
            <a:noFill/>
          </a:ln>
        </p:spPr>
        <p:txBody>
          <a:bodyPr anchorCtr="0" anchor="t" bIns="47400" lIns="94800" spcFirstLastPara="1" rIns="94800" wrap="square" tIns="474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4142964" y="0"/>
            <a:ext cx="3170583" cy="480388"/>
          </a:xfrm>
          <a:prstGeom prst="rect">
            <a:avLst/>
          </a:prstGeom>
          <a:noFill/>
          <a:ln>
            <a:noFill/>
          </a:ln>
        </p:spPr>
        <p:txBody>
          <a:bodyPr anchorCtr="0" anchor="t" bIns="47400" lIns="94800" spcFirstLastPara="1" rIns="94800" wrap="square" tIns="474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4" name="Google Shape;114;p1: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115" name="Google Shape;115;p1: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116" name="Google Shape;116;p1: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9" name="Google Shape;169;p10: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170" name="Google Shape;170;p10: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171" name="Google Shape;171;p10: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176" name="Google Shape;176;p11: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2: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182" name="Google Shape;182;p12: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188" name="Google Shape;188;p13: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4: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193" name="Google Shape;193;p14: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5: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15: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rPr lang="en-US"/>
              <a:t>Have everything ready – employment information, doctors information, dates, prescriptions, etc.</a:t>
            </a:r>
            <a:endParaRPr/>
          </a:p>
        </p:txBody>
      </p:sp>
      <p:sp>
        <p:nvSpPr>
          <p:cNvPr id="199" name="Google Shape;199;p15: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00" name="Google Shape;200;p15: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06" name="Google Shape;206;p16: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12" name="Google Shape;212;p17: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8: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17" name="Google Shape;217;p18: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9: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22" name="Google Shape;222;p19: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122" name="Google Shape;122;p2: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0: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28" name="Google Shape;228;p20: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1: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34" name="Google Shape;234;p21: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2: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40" name="Google Shape;240;p22: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3: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46" name="Google Shape;246;p23: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4: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51" name="Google Shape;251;p24: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5: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56" name="Google Shape;256;p25: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6: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261" name="Google Shape;261;p26: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7: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0" name="Google Shape;270;p27: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271" name="Google Shape;271;p27: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272" name="Google Shape;272;p27: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8: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8" name="Google Shape;278;p28: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279" name="Google Shape;279;p28: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280" name="Google Shape;280;p28: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9: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6" name="Google Shape;286;p29: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287" name="Google Shape;287;p29: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288" name="Google Shape;288;p29: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128" name="Google Shape;128;p3: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0: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4" name="Google Shape;294;p30: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295" name="Google Shape;295;p30: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96" name="Google Shape;296;p30: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1: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2" name="Google Shape;302;p31: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303" name="Google Shape;303;p31: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304" name="Google Shape;304;p31: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2: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9" name="Google Shape;309;p32: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310" name="Google Shape;310;p32: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311" name="Google Shape;311;p32: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3: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9" name="Google Shape;319;p33: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320" name="Google Shape;320;p33: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321" name="Google Shape;321;p33: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4: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327" name="Google Shape;327;p34: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bfb33eba05_0_0: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bfb33eba05_0_0:notes"/>
          <p:cNvSpPr txBox="1"/>
          <p:nvPr>
            <p:ph idx="1" type="body"/>
          </p:nvPr>
        </p:nvSpPr>
        <p:spPr>
          <a:xfrm>
            <a:off x="730527" y="4561228"/>
            <a:ext cx="5854200" cy="4320300"/>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333" name="Google Shape;333;g2bfb33eba05_0_0:notes"/>
          <p:cNvSpPr txBox="1"/>
          <p:nvPr>
            <p:ph idx="12" type="sldNum"/>
          </p:nvPr>
        </p:nvSpPr>
        <p:spPr>
          <a:xfrm>
            <a:off x="4142964" y="9119173"/>
            <a:ext cx="3170700" cy="480300"/>
          </a:xfrm>
          <a:prstGeom prst="rect">
            <a:avLst/>
          </a:prstGeom>
        </p:spPr>
        <p:txBody>
          <a:bodyPr anchorCtr="0" anchor="b" bIns="47400" lIns="94800" spcFirstLastPara="1" rIns="94800" wrap="square" tIns="474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bfb33eba05_0_11: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bfb33eba05_0_11:notes"/>
          <p:cNvSpPr txBox="1"/>
          <p:nvPr>
            <p:ph idx="1" type="body"/>
          </p:nvPr>
        </p:nvSpPr>
        <p:spPr>
          <a:xfrm>
            <a:off x="730527" y="4561228"/>
            <a:ext cx="5854200" cy="4320300"/>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339" name="Google Shape;339;g2bfb33eba05_0_11:notes"/>
          <p:cNvSpPr txBox="1"/>
          <p:nvPr>
            <p:ph idx="12" type="sldNum"/>
          </p:nvPr>
        </p:nvSpPr>
        <p:spPr>
          <a:xfrm>
            <a:off x="4142964" y="9119173"/>
            <a:ext cx="3170700" cy="480300"/>
          </a:xfrm>
          <a:prstGeom prst="rect">
            <a:avLst/>
          </a:prstGeom>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bfb33eba05_0_22: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bfb33eba05_0_22:notes"/>
          <p:cNvSpPr txBox="1"/>
          <p:nvPr>
            <p:ph idx="1" type="body"/>
          </p:nvPr>
        </p:nvSpPr>
        <p:spPr>
          <a:xfrm>
            <a:off x="730527" y="4561228"/>
            <a:ext cx="5854200" cy="4320300"/>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345" name="Google Shape;345;g2bfb33eba05_0_22:notes"/>
          <p:cNvSpPr txBox="1"/>
          <p:nvPr>
            <p:ph idx="12" type="sldNum"/>
          </p:nvPr>
        </p:nvSpPr>
        <p:spPr>
          <a:xfrm>
            <a:off x="4142964" y="9119173"/>
            <a:ext cx="3170700" cy="480300"/>
          </a:xfrm>
          <a:prstGeom prst="rect">
            <a:avLst/>
          </a:prstGeom>
        </p:spPr>
        <p:txBody>
          <a:bodyPr anchorCtr="0" anchor="b" bIns="47400" lIns="94800" spcFirstLastPara="1" rIns="94800" wrap="square" tIns="474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bfb33eba05_0_17: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bfb33eba05_0_17:notes"/>
          <p:cNvSpPr txBox="1"/>
          <p:nvPr>
            <p:ph idx="1" type="body"/>
          </p:nvPr>
        </p:nvSpPr>
        <p:spPr>
          <a:xfrm>
            <a:off x="730527" y="4561228"/>
            <a:ext cx="5854200" cy="4320300"/>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352" name="Google Shape;352;g2bfb33eba05_0_17:notes"/>
          <p:cNvSpPr txBox="1"/>
          <p:nvPr>
            <p:ph idx="12" type="sldNum"/>
          </p:nvPr>
        </p:nvSpPr>
        <p:spPr>
          <a:xfrm>
            <a:off x="4142964" y="9119173"/>
            <a:ext cx="3170700" cy="480300"/>
          </a:xfrm>
          <a:prstGeom prst="rect">
            <a:avLst/>
          </a:prstGeom>
        </p:spPr>
        <p:txBody>
          <a:bodyPr anchorCtr="0" anchor="b" bIns="47400" lIns="94800" spcFirstLastPara="1" rIns="94800" wrap="square" tIns="474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bfb33eba05_0_29: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bfb33eba05_0_29:notes"/>
          <p:cNvSpPr txBox="1"/>
          <p:nvPr>
            <p:ph idx="1" type="body"/>
          </p:nvPr>
        </p:nvSpPr>
        <p:spPr>
          <a:xfrm>
            <a:off x="730527" y="4561228"/>
            <a:ext cx="5854200" cy="4320300"/>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359" name="Google Shape;359;g2bfb33eba05_0_29:notes"/>
          <p:cNvSpPr txBox="1"/>
          <p:nvPr>
            <p:ph idx="12" type="sldNum"/>
          </p:nvPr>
        </p:nvSpPr>
        <p:spPr>
          <a:xfrm>
            <a:off x="4142964" y="9119173"/>
            <a:ext cx="3170700" cy="480300"/>
          </a:xfrm>
          <a:prstGeom prst="rect">
            <a:avLst/>
          </a:prstGeom>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133" name="Google Shape;133;p4: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bfb33eba05_0_36: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bfb33eba05_0_36:notes"/>
          <p:cNvSpPr txBox="1"/>
          <p:nvPr>
            <p:ph idx="1" type="body"/>
          </p:nvPr>
        </p:nvSpPr>
        <p:spPr>
          <a:xfrm>
            <a:off x="730527" y="4561228"/>
            <a:ext cx="5854200" cy="4320300"/>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365" name="Google Shape;365;g2bfb33eba05_0_36:notes"/>
          <p:cNvSpPr txBox="1"/>
          <p:nvPr>
            <p:ph idx="12" type="sldNum"/>
          </p:nvPr>
        </p:nvSpPr>
        <p:spPr>
          <a:xfrm>
            <a:off x="4142964" y="9119173"/>
            <a:ext cx="3170700" cy="480300"/>
          </a:xfrm>
          <a:prstGeom prst="rect">
            <a:avLst/>
          </a:prstGeom>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bfb33eba05_0_41:notes"/>
          <p:cNvSpPr/>
          <p:nvPr>
            <p:ph idx="2" type="sldImg"/>
          </p:nvPr>
        </p:nvSpPr>
        <p:spPr>
          <a:xfrm>
            <a:off x="1257300" y="719138"/>
            <a:ext cx="4800600" cy="36006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bfb33eba05_0_41:notes"/>
          <p:cNvSpPr txBox="1"/>
          <p:nvPr>
            <p:ph idx="1" type="body"/>
          </p:nvPr>
        </p:nvSpPr>
        <p:spPr>
          <a:xfrm>
            <a:off x="730527" y="4561228"/>
            <a:ext cx="5854200" cy="4320300"/>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371" name="Google Shape;371;g2bfb33eba05_0_41:notes"/>
          <p:cNvSpPr txBox="1"/>
          <p:nvPr>
            <p:ph idx="12" type="sldNum"/>
          </p:nvPr>
        </p:nvSpPr>
        <p:spPr>
          <a:xfrm>
            <a:off x="4142964" y="9119173"/>
            <a:ext cx="3170700" cy="480300"/>
          </a:xfrm>
          <a:prstGeom prst="rect">
            <a:avLst/>
          </a:prstGeom>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7: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6" name="Google Shape;376;p37: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377" name="Google Shape;377;p37: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378" name="Google Shape;378;p37: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8: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4" name="Google Shape;384;p38: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385" name="Google Shape;385;p38: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386" name="Google Shape;386;p38: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5: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392" name="Google Shape;392;p35: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6: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397" name="Google Shape;397;p36: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9: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02" name="Google Shape;402;p39: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0: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08" name="Google Shape;408;p40:notes"/>
          <p:cNvSpPr/>
          <p:nvPr>
            <p:ph idx="2" type="sldImg"/>
          </p:nvPr>
        </p:nvSpPr>
        <p:spPr>
          <a:xfrm>
            <a:off x="1414463" y="1162050"/>
            <a:ext cx="4181475" cy="3136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42: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414" name="Google Shape;414;p42: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4: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0" name="Google Shape;420;p44: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421" name="Google Shape;421;p44: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422" name="Google Shape;422;p44: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139" name="Google Shape;139;p5: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4" name="Google Shape;144;p6: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145" name="Google Shape;145;p6: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146" name="Google Shape;146;p6: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152" name="Google Shape;152;p7: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730527" y="4561228"/>
            <a:ext cx="5854148" cy="4320213"/>
          </a:xfrm>
          <a:prstGeom prst="rect">
            <a:avLst/>
          </a:prstGeom>
        </p:spPr>
        <p:txBody>
          <a:bodyPr anchorCtr="0" anchor="t" bIns="47400" lIns="94800" spcFirstLastPara="1" rIns="94800" wrap="square" tIns="47400">
            <a:noAutofit/>
          </a:bodyPr>
          <a:lstStyle/>
          <a:p>
            <a:pPr indent="0" lvl="0" marL="0" rtl="0" algn="l">
              <a:spcBef>
                <a:spcPts val="360"/>
              </a:spcBef>
              <a:spcAft>
                <a:spcPts val="0"/>
              </a:spcAft>
              <a:buNone/>
            </a:pPr>
            <a:r>
              <a:t/>
            </a:r>
            <a:endParaRPr/>
          </a:p>
        </p:txBody>
      </p:sp>
      <p:sp>
        <p:nvSpPr>
          <p:cNvPr id="157" name="Google Shape;157;p8: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p:nvPr>
            <p:ph idx="2" type="sldImg"/>
          </p:nvPr>
        </p:nvSpPr>
        <p:spPr>
          <a:xfrm>
            <a:off x="1257300" y="719138"/>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2" name="Google Shape;162;p9:notes"/>
          <p:cNvSpPr txBox="1"/>
          <p:nvPr>
            <p:ph idx="1" type="body"/>
          </p:nvPr>
        </p:nvSpPr>
        <p:spPr>
          <a:xfrm>
            <a:off x="730527" y="4561228"/>
            <a:ext cx="5854148" cy="4320213"/>
          </a:xfrm>
          <a:prstGeom prst="rect">
            <a:avLst/>
          </a:prstGeom>
          <a:noFill/>
          <a:ln>
            <a:noFill/>
          </a:ln>
        </p:spPr>
        <p:txBody>
          <a:bodyPr anchorCtr="0" anchor="t" bIns="47400" lIns="94800" spcFirstLastPara="1" rIns="94800" wrap="square" tIns="47400">
            <a:noAutofit/>
          </a:bodyPr>
          <a:lstStyle/>
          <a:p>
            <a:pPr indent="0" lvl="0" marL="0" rtl="0" algn="l">
              <a:spcBef>
                <a:spcPts val="0"/>
              </a:spcBef>
              <a:spcAft>
                <a:spcPts val="0"/>
              </a:spcAft>
              <a:buNone/>
            </a:pPr>
            <a:r>
              <a:t/>
            </a:r>
            <a:endParaRPr/>
          </a:p>
        </p:txBody>
      </p:sp>
      <p:sp>
        <p:nvSpPr>
          <p:cNvPr id="163" name="Google Shape;163;p9:notes"/>
          <p:cNvSpPr txBox="1"/>
          <p:nvPr>
            <p:ph idx="12" type="sldNum"/>
          </p:nvPr>
        </p:nvSpPr>
        <p:spPr>
          <a:xfrm>
            <a:off x="4142964" y="9119173"/>
            <a:ext cx="3170583" cy="480388"/>
          </a:xfrm>
          <a:prstGeom prst="rect">
            <a:avLst/>
          </a:prstGeom>
          <a:noFill/>
          <a:ln>
            <a:noFill/>
          </a:ln>
        </p:spPr>
        <p:txBody>
          <a:bodyPr anchorCtr="0" anchor="b" bIns="47400" lIns="94800" spcFirstLastPara="1" rIns="94800" wrap="square" tIns="47400">
            <a:noAutofit/>
          </a:bodyPr>
          <a:lstStyle/>
          <a:p>
            <a:pPr indent="0" lvl="0" marL="0" rtl="0" algn="r">
              <a:spcBef>
                <a:spcPts val="0"/>
              </a:spcBef>
              <a:spcAft>
                <a:spcPts val="0"/>
              </a:spcAft>
              <a:buNone/>
            </a:pPr>
            <a:fld id="{00000000-1234-1234-1234-123412341234}" type="slidenum">
              <a:rPr lang="en-US"/>
              <a:t>‹#›</a:t>
            </a:fld>
            <a:endParaRPr/>
          </a:p>
        </p:txBody>
      </p:sp>
      <p:sp>
        <p:nvSpPr>
          <p:cNvPr id="164" name="Google Shape;164;p9:notes"/>
          <p:cNvSpPr txBox="1"/>
          <p:nvPr>
            <p:ph idx="11" type="ftr"/>
          </p:nvPr>
        </p:nvSpPr>
        <p:spPr>
          <a:xfrm>
            <a:off x="2" y="9119173"/>
            <a:ext cx="3170583" cy="480388"/>
          </a:xfrm>
          <a:prstGeom prst="rect">
            <a:avLst/>
          </a:prstGeom>
          <a:noFill/>
          <a:ln>
            <a:noFill/>
          </a:ln>
        </p:spPr>
        <p:txBody>
          <a:bodyPr anchorCtr="0" anchor="b" bIns="47400" lIns="94800" spcFirstLastPara="1" rIns="94800" wrap="square" tIns="47400">
            <a:noAutofit/>
          </a:bodyPr>
          <a:lstStyle/>
          <a:p>
            <a:pPr indent="0" lvl="0" marL="0" rtl="0" algn="l">
              <a:spcBef>
                <a:spcPts val="0"/>
              </a:spcBef>
              <a:spcAft>
                <a:spcPts val="0"/>
              </a:spcAft>
              <a:buNone/>
            </a:pPr>
            <a:r>
              <a:rPr lang="en-US"/>
              <a:t>April 14, 2022</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7" name="Shape 17"/>
        <p:cNvGrpSpPr/>
        <p:nvPr/>
      </p:nvGrpSpPr>
      <p:grpSpPr>
        <a:xfrm>
          <a:off x="0" y="0"/>
          <a:ext cx="0" cy="0"/>
          <a:chOff x="0" y="0"/>
          <a:chExt cx="0" cy="0"/>
        </a:xfrm>
      </p:grpSpPr>
      <p:sp>
        <p:nvSpPr>
          <p:cNvPr id="18" name="Google Shape;18;p46"/>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 name="Google Shape;19;p46"/>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and Content">
  <p:cSld name="15_Title and Content">
    <p:spTree>
      <p:nvGrpSpPr>
        <p:cNvPr id="56" name="Shape 56"/>
        <p:cNvGrpSpPr/>
        <p:nvPr/>
      </p:nvGrpSpPr>
      <p:grpSpPr>
        <a:xfrm>
          <a:off x="0" y="0"/>
          <a:ext cx="0" cy="0"/>
          <a:chOff x="0" y="0"/>
          <a:chExt cx="0" cy="0"/>
        </a:xfrm>
      </p:grpSpPr>
      <p:sp>
        <p:nvSpPr>
          <p:cNvPr id="57" name="Google Shape;57;p55"/>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8" name="Google Shape;58;p55"/>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and Content">
  <p:cSld name="16_Title and Content">
    <p:spTree>
      <p:nvGrpSpPr>
        <p:cNvPr id="60" name="Shape 60"/>
        <p:cNvGrpSpPr/>
        <p:nvPr/>
      </p:nvGrpSpPr>
      <p:grpSpPr>
        <a:xfrm>
          <a:off x="0" y="0"/>
          <a:ext cx="0" cy="0"/>
          <a:chOff x="0" y="0"/>
          <a:chExt cx="0" cy="0"/>
        </a:xfrm>
      </p:grpSpPr>
      <p:sp>
        <p:nvSpPr>
          <p:cNvPr id="61" name="Google Shape;61;p56"/>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2" name="Google Shape;62;p56"/>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and Content">
  <p:cSld name="17_Title and Content">
    <p:spTree>
      <p:nvGrpSpPr>
        <p:cNvPr id="64" name="Shape 64"/>
        <p:cNvGrpSpPr/>
        <p:nvPr/>
      </p:nvGrpSpPr>
      <p:grpSpPr>
        <a:xfrm>
          <a:off x="0" y="0"/>
          <a:ext cx="0" cy="0"/>
          <a:chOff x="0" y="0"/>
          <a:chExt cx="0" cy="0"/>
        </a:xfrm>
      </p:grpSpPr>
      <p:sp>
        <p:nvSpPr>
          <p:cNvPr id="65" name="Google Shape;65;p57"/>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 name="Google Shape;66;p57"/>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and Content">
  <p:cSld name="18_Title and Content">
    <p:spTree>
      <p:nvGrpSpPr>
        <p:cNvPr id="68" name="Shape 68"/>
        <p:cNvGrpSpPr/>
        <p:nvPr/>
      </p:nvGrpSpPr>
      <p:grpSpPr>
        <a:xfrm>
          <a:off x="0" y="0"/>
          <a:ext cx="0" cy="0"/>
          <a:chOff x="0" y="0"/>
          <a:chExt cx="0" cy="0"/>
        </a:xfrm>
      </p:grpSpPr>
      <p:sp>
        <p:nvSpPr>
          <p:cNvPr id="69" name="Google Shape;69;p58"/>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 name="Google Shape;70;p58"/>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and Content">
  <p:cSld name="20_Title and Content">
    <p:spTree>
      <p:nvGrpSpPr>
        <p:cNvPr id="72" name="Shape 72"/>
        <p:cNvGrpSpPr/>
        <p:nvPr/>
      </p:nvGrpSpPr>
      <p:grpSpPr>
        <a:xfrm>
          <a:off x="0" y="0"/>
          <a:ext cx="0" cy="0"/>
          <a:chOff x="0" y="0"/>
          <a:chExt cx="0" cy="0"/>
        </a:xfrm>
      </p:grpSpPr>
      <p:sp>
        <p:nvSpPr>
          <p:cNvPr id="73" name="Google Shape;73;p59"/>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4" name="Google Shape;74;p59"/>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and Content">
  <p:cSld name="22_Title and Content">
    <p:spTree>
      <p:nvGrpSpPr>
        <p:cNvPr id="76" name="Shape 76"/>
        <p:cNvGrpSpPr/>
        <p:nvPr/>
      </p:nvGrpSpPr>
      <p:grpSpPr>
        <a:xfrm>
          <a:off x="0" y="0"/>
          <a:ext cx="0" cy="0"/>
          <a:chOff x="0" y="0"/>
          <a:chExt cx="0" cy="0"/>
        </a:xfrm>
      </p:grpSpPr>
      <p:sp>
        <p:nvSpPr>
          <p:cNvPr id="77" name="Google Shape;77;p60"/>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60"/>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6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and Content">
  <p:cSld name="23_Title and Content">
    <p:spTree>
      <p:nvGrpSpPr>
        <p:cNvPr id="80" name="Shape 80"/>
        <p:cNvGrpSpPr/>
        <p:nvPr/>
      </p:nvGrpSpPr>
      <p:grpSpPr>
        <a:xfrm>
          <a:off x="0" y="0"/>
          <a:ext cx="0" cy="0"/>
          <a:chOff x="0" y="0"/>
          <a:chExt cx="0" cy="0"/>
        </a:xfrm>
      </p:grpSpPr>
      <p:sp>
        <p:nvSpPr>
          <p:cNvPr id="81" name="Google Shape;81;p61"/>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2" name="Google Shape;82;p61"/>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6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Title and Content">
  <p:cSld name="36_Title and Content">
    <p:spTree>
      <p:nvGrpSpPr>
        <p:cNvPr id="84" name="Shape 84"/>
        <p:cNvGrpSpPr/>
        <p:nvPr/>
      </p:nvGrpSpPr>
      <p:grpSpPr>
        <a:xfrm>
          <a:off x="0" y="0"/>
          <a:ext cx="0" cy="0"/>
          <a:chOff x="0" y="0"/>
          <a:chExt cx="0" cy="0"/>
        </a:xfrm>
      </p:grpSpPr>
      <p:sp>
        <p:nvSpPr>
          <p:cNvPr id="85" name="Google Shape;85;p62"/>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6" name="Google Shape;86;p62"/>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6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Title and Content">
  <p:cSld name="37_Title and Content">
    <p:spTree>
      <p:nvGrpSpPr>
        <p:cNvPr id="88" name="Shape 88"/>
        <p:cNvGrpSpPr/>
        <p:nvPr/>
      </p:nvGrpSpPr>
      <p:grpSpPr>
        <a:xfrm>
          <a:off x="0" y="0"/>
          <a:ext cx="0" cy="0"/>
          <a:chOff x="0" y="0"/>
          <a:chExt cx="0" cy="0"/>
        </a:xfrm>
      </p:grpSpPr>
      <p:sp>
        <p:nvSpPr>
          <p:cNvPr id="89" name="Google Shape;89;p63"/>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0" name="Google Shape;90;p63"/>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Title and Content">
  <p:cSld name="39_Title and Content">
    <p:spTree>
      <p:nvGrpSpPr>
        <p:cNvPr id="92" name="Shape 92"/>
        <p:cNvGrpSpPr/>
        <p:nvPr/>
      </p:nvGrpSpPr>
      <p:grpSpPr>
        <a:xfrm>
          <a:off x="0" y="0"/>
          <a:ext cx="0" cy="0"/>
          <a:chOff x="0" y="0"/>
          <a:chExt cx="0" cy="0"/>
        </a:xfrm>
      </p:grpSpPr>
      <p:sp>
        <p:nvSpPr>
          <p:cNvPr id="93" name="Google Shape;93;p66"/>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4" name="Google Shape;94;p66"/>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6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1" name="Shape 21"/>
        <p:cNvGrpSpPr/>
        <p:nvPr/>
      </p:nvGrpSpPr>
      <p:grpSpPr>
        <a:xfrm>
          <a:off x="0" y="0"/>
          <a:ext cx="0" cy="0"/>
          <a:chOff x="0" y="0"/>
          <a:chExt cx="0" cy="0"/>
        </a:xfrm>
      </p:grpSpPr>
      <p:sp>
        <p:nvSpPr>
          <p:cNvPr id="22" name="Google Shape;22;p47"/>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 name="Google Shape;23;p47"/>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pic>
        <p:nvPicPr>
          <p:cNvPr id="25" name="Google Shape;25;p47"/>
          <p:cNvPicPr preferRelativeResize="0"/>
          <p:nvPr/>
        </p:nvPicPr>
        <p:blipFill rotWithShape="1">
          <a:blip r:embed="rId2">
            <a:alphaModFix/>
          </a:blip>
          <a:srcRect b="0" l="0" r="0" t="0"/>
          <a:stretch/>
        </p:blipFill>
        <p:spPr>
          <a:xfrm>
            <a:off x="457200" y="8121"/>
            <a:ext cx="1524000" cy="108204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4" name="Shape 104"/>
        <p:cNvGrpSpPr/>
        <p:nvPr/>
      </p:nvGrpSpPr>
      <p:grpSpPr>
        <a:xfrm>
          <a:off x="0" y="0"/>
          <a:ext cx="0" cy="0"/>
          <a:chOff x="0" y="0"/>
          <a:chExt cx="0" cy="0"/>
        </a:xfrm>
      </p:grpSpPr>
      <p:sp>
        <p:nvSpPr>
          <p:cNvPr id="105" name="Google Shape;105;p65"/>
          <p:cNvSpPr txBox="1"/>
          <p:nvPr>
            <p:ph idx="1" type="body"/>
          </p:nvPr>
        </p:nvSpPr>
        <p:spPr>
          <a:xfrm>
            <a:off x="402091" y="1690684"/>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6" name="Google Shape;106;p6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7" name="Google Shape;107;p6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8" name="Google Shape;108;p6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09" name="Google Shape;109;p65"/>
          <p:cNvPicPr preferRelativeResize="0"/>
          <p:nvPr/>
        </p:nvPicPr>
        <p:blipFill rotWithShape="1">
          <a:blip r:embed="rId2">
            <a:alphaModFix/>
          </a:blip>
          <a:srcRect b="0" l="0" r="0" t="0"/>
          <a:stretch/>
        </p:blipFill>
        <p:spPr>
          <a:xfrm rot="10800000">
            <a:off x="1690008" y="-7483"/>
            <a:ext cx="7453993" cy="1404580"/>
          </a:xfrm>
          <a:prstGeom prst="rect">
            <a:avLst/>
          </a:prstGeom>
          <a:noFill/>
          <a:ln>
            <a:noFill/>
          </a:ln>
        </p:spPr>
      </p:pic>
      <p:pic>
        <p:nvPicPr>
          <p:cNvPr id="110" name="Google Shape;110;p65"/>
          <p:cNvPicPr preferRelativeResize="0"/>
          <p:nvPr/>
        </p:nvPicPr>
        <p:blipFill rotWithShape="1">
          <a:blip r:embed="rId3">
            <a:alphaModFix/>
          </a:blip>
          <a:srcRect b="8889" l="0" r="0" t="5696"/>
          <a:stretch/>
        </p:blipFill>
        <p:spPr>
          <a:xfrm>
            <a:off x="76200" y="124499"/>
            <a:ext cx="1964192" cy="1251856"/>
          </a:xfrm>
          <a:prstGeom prst="rect">
            <a:avLst/>
          </a:prstGeom>
          <a:noFill/>
          <a:ln>
            <a:noFill/>
          </a:ln>
        </p:spPr>
      </p:pic>
      <p:sp>
        <p:nvSpPr>
          <p:cNvPr id="111" name="Google Shape;111;p65"/>
          <p:cNvSpPr txBox="1"/>
          <p:nvPr>
            <p:ph type="title"/>
          </p:nvPr>
        </p:nvSpPr>
        <p:spPr>
          <a:xfrm>
            <a:off x="3154476" y="50794"/>
            <a:ext cx="58293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300"/>
              <a:buFont typeface="Calibri"/>
              <a:buNone/>
              <a:defRPr b="0" i="0" sz="33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8"/>
          <p:cNvSpPr txBox="1"/>
          <p:nvPr>
            <p:ph type="title"/>
          </p:nvPr>
        </p:nvSpPr>
        <p:spPr>
          <a:xfrm>
            <a:off x="628650" y="1088097"/>
            <a:ext cx="7886700" cy="85262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8"/>
          <p:cNvSpPr txBox="1"/>
          <p:nvPr>
            <p:ph idx="1" type="body"/>
          </p:nvPr>
        </p:nvSpPr>
        <p:spPr>
          <a:xfrm>
            <a:off x="628650" y="1981199"/>
            <a:ext cx="7886700" cy="419576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 name="Google Shape;29;p4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1" name="Google Shape;31;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32" name="Shape 32"/>
        <p:cNvGrpSpPr/>
        <p:nvPr/>
      </p:nvGrpSpPr>
      <p:grpSpPr>
        <a:xfrm>
          <a:off x="0" y="0"/>
          <a:ext cx="0" cy="0"/>
          <a:chOff x="0" y="0"/>
          <a:chExt cx="0" cy="0"/>
        </a:xfrm>
      </p:grpSpPr>
      <p:sp>
        <p:nvSpPr>
          <p:cNvPr id="33" name="Google Shape;33;p49"/>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 name="Google Shape;34;p49"/>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36" name="Shape 36"/>
        <p:cNvGrpSpPr/>
        <p:nvPr/>
      </p:nvGrpSpPr>
      <p:grpSpPr>
        <a:xfrm>
          <a:off x="0" y="0"/>
          <a:ext cx="0" cy="0"/>
          <a:chOff x="0" y="0"/>
          <a:chExt cx="0" cy="0"/>
        </a:xfrm>
      </p:grpSpPr>
      <p:sp>
        <p:nvSpPr>
          <p:cNvPr id="37" name="Google Shape;37;p50"/>
          <p:cNvSpPr txBox="1"/>
          <p:nvPr>
            <p:ph idx="1" type="body"/>
          </p:nvPr>
        </p:nvSpPr>
        <p:spPr>
          <a:xfrm>
            <a:off x="402090" y="2590800"/>
            <a:ext cx="8360909" cy="3451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 name="Google Shape;38;p50"/>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40" name="Shape 40"/>
        <p:cNvGrpSpPr/>
        <p:nvPr/>
      </p:nvGrpSpPr>
      <p:grpSpPr>
        <a:xfrm>
          <a:off x="0" y="0"/>
          <a:ext cx="0" cy="0"/>
          <a:chOff x="0" y="0"/>
          <a:chExt cx="0" cy="0"/>
        </a:xfrm>
      </p:grpSpPr>
      <p:sp>
        <p:nvSpPr>
          <p:cNvPr id="41" name="Google Shape;41;p51"/>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51"/>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44" name="Shape 44"/>
        <p:cNvGrpSpPr/>
        <p:nvPr/>
      </p:nvGrpSpPr>
      <p:grpSpPr>
        <a:xfrm>
          <a:off x="0" y="0"/>
          <a:ext cx="0" cy="0"/>
          <a:chOff x="0" y="0"/>
          <a:chExt cx="0" cy="0"/>
        </a:xfrm>
      </p:grpSpPr>
      <p:sp>
        <p:nvSpPr>
          <p:cNvPr id="45" name="Google Shape;45;p52"/>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52"/>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spTree>
      <p:nvGrpSpPr>
        <p:cNvPr id="48" name="Shape 48"/>
        <p:cNvGrpSpPr/>
        <p:nvPr/>
      </p:nvGrpSpPr>
      <p:grpSpPr>
        <a:xfrm>
          <a:off x="0" y="0"/>
          <a:ext cx="0" cy="0"/>
          <a:chOff x="0" y="0"/>
          <a:chExt cx="0" cy="0"/>
        </a:xfrm>
      </p:grpSpPr>
      <p:sp>
        <p:nvSpPr>
          <p:cNvPr id="49" name="Google Shape;49;p53"/>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53"/>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p:cSld name="14_Title and Content">
    <p:spTree>
      <p:nvGrpSpPr>
        <p:cNvPr id="52" name="Shape 52"/>
        <p:cNvGrpSpPr/>
        <p:nvPr/>
      </p:nvGrpSpPr>
      <p:grpSpPr>
        <a:xfrm>
          <a:off x="0" y="0"/>
          <a:ext cx="0" cy="0"/>
          <a:chOff x="0" y="0"/>
          <a:chExt cx="0" cy="0"/>
        </a:xfrm>
      </p:grpSpPr>
      <p:sp>
        <p:nvSpPr>
          <p:cNvPr id="53" name="Google Shape;53;p54"/>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 name="Google Shape;54;p54"/>
          <p:cNvSpPr txBox="1"/>
          <p:nvPr>
            <p:ph idx="10" type="dt"/>
          </p:nvPr>
        </p:nvSpPr>
        <p:spPr>
          <a:xfrm>
            <a:off x="457200" y="6248400"/>
            <a:ext cx="21336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22" Type="http://schemas.openxmlformats.org/officeDocument/2006/relationships/theme" Target="../theme/theme2.xml"/><Relationship Id="rId10" Type="http://schemas.openxmlformats.org/officeDocument/2006/relationships/slideLayout" Target="../slideLayouts/slideLayout8.xml"/><Relationship Id="rId21" Type="http://schemas.openxmlformats.org/officeDocument/2006/relationships/slideLayout" Target="../slideLayouts/slideLayout19.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1.png"/><Relationship Id="rId2" Type="http://schemas.openxmlformats.org/officeDocument/2006/relationships/image" Target="../media/image7.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png"/><Relationship Id="rId3" Type="http://schemas.openxmlformats.org/officeDocument/2006/relationships/hyperlink" Target="http://www.arcnj.org/" TargetMode="External"/><Relationship Id="rId4" Type="http://schemas.openxmlformats.org/officeDocument/2006/relationships/slideLayout" Target="../slideLayouts/slideLayout20.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628650" y="1088097"/>
            <a:ext cx="7886700" cy="85262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5"/>
          <p:cNvSpPr txBox="1"/>
          <p:nvPr>
            <p:ph idx="1" type="body"/>
          </p:nvPr>
        </p:nvSpPr>
        <p:spPr>
          <a:xfrm>
            <a:off x="628650" y="1981199"/>
            <a:ext cx="7886700" cy="4195763"/>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4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r">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r">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r">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r">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r">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r">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r">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r">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4" name="Google Shape;14;p45"/>
          <p:cNvPicPr preferRelativeResize="0"/>
          <p:nvPr/>
        </p:nvPicPr>
        <p:blipFill rotWithShape="1">
          <a:blip r:embed="rId1">
            <a:alphaModFix/>
          </a:blip>
          <a:srcRect b="0" l="0" r="0" t="0"/>
          <a:stretch/>
        </p:blipFill>
        <p:spPr>
          <a:xfrm>
            <a:off x="2206151" y="41988"/>
            <a:ext cx="6937849" cy="841321"/>
          </a:xfrm>
          <a:prstGeom prst="rect">
            <a:avLst/>
          </a:prstGeom>
          <a:noFill/>
          <a:ln>
            <a:noFill/>
          </a:ln>
        </p:spPr>
      </p:pic>
      <p:sp>
        <p:nvSpPr>
          <p:cNvPr id="15" name="Google Shape;15;p45"/>
          <p:cNvSpPr txBox="1"/>
          <p:nvPr/>
        </p:nvSpPr>
        <p:spPr>
          <a:xfrm>
            <a:off x="2950633" y="6364818"/>
            <a:ext cx="32766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www.arcnj.org</a:t>
            </a:r>
            <a:endParaRPr/>
          </a:p>
        </p:txBody>
      </p:sp>
      <p:pic>
        <p:nvPicPr>
          <p:cNvPr id="16" name="Google Shape;16;p45"/>
          <p:cNvPicPr preferRelativeResize="0"/>
          <p:nvPr/>
        </p:nvPicPr>
        <p:blipFill rotWithShape="1">
          <a:blip r:embed="rId2">
            <a:alphaModFix/>
          </a:blip>
          <a:srcRect b="0" l="0" r="0" t="0"/>
          <a:stretch/>
        </p:blipFill>
        <p:spPr>
          <a:xfrm>
            <a:off x="457200" y="8121"/>
            <a:ext cx="1524000" cy="10820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6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98" name="Google Shape;98;p6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99" name="Google Shape;99;p6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100" name="Google Shape;100;p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01" name="Google Shape;101;p64"/>
          <p:cNvPicPr preferRelativeResize="0"/>
          <p:nvPr/>
        </p:nvPicPr>
        <p:blipFill rotWithShape="1">
          <a:blip r:embed="rId1">
            <a:alphaModFix/>
          </a:blip>
          <a:srcRect b="0" l="0" r="0" t="0"/>
          <a:stretch/>
        </p:blipFill>
        <p:spPr>
          <a:xfrm>
            <a:off x="1687946" y="0"/>
            <a:ext cx="7456054" cy="1402202"/>
          </a:xfrm>
          <a:prstGeom prst="rect">
            <a:avLst/>
          </a:prstGeom>
          <a:noFill/>
          <a:ln>
            <a:noFill/>
          </a:ln>
        </p:spPr>
      </p:pic>
      <p:pic>
        <p:nvPicPr>
          <p:cNvPr id="102" name="Google Shape;102;p64"/>
          <p:cNvPicPr preferRelativeResize="0"/>
          <p:nvPr/>
        </p:nvPicPr>
        <p:blipFill rotWithShape="1">
          <a:blip r:embed="rId2">
            <a:alphaModFix/>
          </a:blip>
          <a:srcRect b="8889" l="0" r="0" t="5696"/>
          <a:stretch/>
        </p:blipFill>
        <p:spPr>
          <a:xfrm>
            <a:off x="76200" y="124499"/>
            <a:ext cx="1964192" cy="1251856"/>
          </a:xfrm>
          <a:prstGeom prst="rect">
            <a:avLst/>
          </a:prstGeom>
          <a:noFill/>
          <a:ln>
            <a:noFill/>
          </a:ln>
        </p:spPr>
      </p:pic>
      <p:sp>
        <p:nvSpPr>
          <p:cNvPr id="103" name="Google Shape;103;p64"/>
          <p:cNvSpPr txBox="1"/>
          <p:nvPr/>
        </p:nvSpPr>
        <p:spPr>
          <a:xfrm>
            <a:off x="2988000" y="6338813"/>
            <a:ext cx="3168000" cy="4617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hlink"/>
              </a:buClr>
              <a:buSzPts val="1800"/>
              <a:buFont typeface="Garamond"/>
              <a:buNone/>
            </a:pPr>
            <a:r>
              <a:rPr lang="en-US" sz="1800" u="sng">
                <a:solidFill>
                  <a:schemeClr val="hlink"/>
                </a:solidFill>
                <a:latin typeface="Garamond"/>
                <a:ea typeface="Garamond"/>
                <a:cs typeface="Garamond"/>
                <a:sym typeface="Garamond"/>
                <a:hlinkClick r:id="rId3"/>
              </a:rPr>
              <a:t>www.arcnj.org</a:t>
            </a:r>
            <a:endParaRPr sz="2000">
              <a:solidFill>
                <a:schemeClr val="dk1"/>
              </a:solidFill>
              <a:latin typeface="Garamond"/>
              <a:ea typeface="Garamond"/>
              <a:cs typeface="Garamond"/>
              <a:sym typeface="Garamond"/>
            </a:endParaRPr>
          </a:p>
        </p:txBody>
      </p:sp>
    </p:spTree>
  </p:cSld>
  <p:clrMap accent1="accent1" accent2="accent2" accent3="accent3" accent4="accent4" accent5="accent5" accent6="accent6" bg1="lt1" bg2="dk2" tx1="dk1" tx2="lt2" folHlink="folHlink" hlink="hlink"/>
  <p:sldLayoutIdLst>
    <p:sldLayoutId id="214748366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s://savewithable.com/nj/home.html" TargetMode="External"/><Relationship Id="rId4" Type="http://schemas.openxmlformats.org/officeDocument/2006/relationships/hyperlink" Target="http://www.ablenrc.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www.ssa.gov/ssi/text-apply-ussi.ht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hyperlink" Target="http://secure.ssa.gov/ICON/main.js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hyperlink" Target="http://www.socialsecurity.gov/disability/appea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hyperlink" Target="http://bit.ly/LegalReferralServic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 Id="rId3" Type="http://schemas.openxmlformats.org/officeDocument/2006/relationships/hyperlink" Target="https://www.nj.gov/humanservices/ddd/assets/documents/individuals/dac-flyer.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 Id="rId3"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 Id="rId3" Type="http://schemas.openxmlformats.org/officeDocument/2006/relationships/hyperlink" Target="http://www.nj.gov/humanservices/njsnap/home/cbss.shtml" TargetMode="External"/><Relationship Id="rId4" Type="http://schemas.openxmlformats.org/officeDocument/2006/relationships/hyperlink" Target="http://www.nj.gov/humanservices/njsnap/home/cbss.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3.xml"/><Relationship Id="rId3" Type="http://schemas.openxmlformats.org/officeDocument/2006/relationships/hyperlink" Target="http://www.njwins.org/" TargetMode="External"/><Relationship Id="rId4" Type="http://schemas.openxmlformats.org/officeDocument/2006/relationships/hyperlink" Target="http://nj.db101.or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9.xml"/><Relationship Id="rId3" Type="http://schemas.openxmlformats.org/officeDocument/2006/relationships/hyperlink" Target="mailto:info@arcnj.org" TargetMode="External"/><Relationship Id="rId4" Type="http://schemas.openxmlformats.org/officeDocument/2006/relationships/hyperlink" Target="mailto:healthcareadvocacy@arcnj.org" TargetMode="External"/><Relationship Id="rId5" Type="http://schemas.openxmlformats.org/officeDocument/2006/relationships/hyperlink" Target="http://www.arcnj.org/" TargetMode="External"/><Relationship Id="rId6" Type="http://schemas.openxmlformats.org/officeDocument/2006/relationships/hyperlink" Target="http://www.thearcfamilyinstitute.org/" TargetMode="External"/><Relationship Id="rId7"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
          <p:cNvSpPr txBox="1"/>
          <p:nvPr>
            <p:ph idx="1" type="body"/>
          </p:nvPr>
        </p:nvSpPr>
        <p:spPr>
          <a:xfrm>
            <a:off x="402089" y="3025351"/>
            <a:ext cx="8360909" cy="322304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100"/>
              <a:buFont typeface="Calibri"/>
              <a:buNone/>
            </a:pPr>
            <a:r>
              <a:t/>
            </a:r>
            <a:endParaRPr b="1">
              <a:latin typeface="Century Gothic"/>
              <a:ea typeface="Century Gothic"/>
              <a:cs typeface="Century Gothic"/>
              <a:sym typeface="Century Gothic"/>
            </a:endParaRPr>
          </a:p>
          <a:p>
            <a:pPr indent="0" lvl="0" marL="0" rtl="0" algn="ctr">
              <a:lnSpc>
                <a:spcPct val="90000"/>
              </a:lnSpc>
              <a:spcBef>
                <a:spcPts val="750"/>
              </a:spcBef>
              <a:spcAft>
                <a:spcPts val="0"/>
              </a:spcAft>
              <a:buClr>
                <a:schemeClr val="dk1"/>
              </a:buClr>
              <a:buSzPts val="2400"/>
              <a:buFont typeface="Calibri"/>
              <a:buNone/>
            </a:pPr>
            <a:r>
              <a:t/>
            </a:r>
            <a:endParaRPr b="1" sz="2400"/>
          </a:p>
          <a:p>
            <a:pPr indent="0" lvl="0" marL="0" rtl="0" algn="ctr">
              <a:lnSpc>
                <a:spcPct val="90000"/>
              </a:lnSpc>
              <a:spcBef>
                <a:spcPts val="750"/>
              </a:spcBef>
              <a:spcAft>
                <a:spcPts val="0"/>
              </a:spcAft>
              <a:buClr>
                <a:schemeClr val="dk1"/>
              </a:buClr>
              <a:buSzPts val="2400"/>
              <a:buFont typeface="Calibri"/>
              <a:buNone/>
            </a:pPr>
            <a:r>
              <a:rPr b="1" lang="en-US" sz="2400"/>
              <a:t>Connor Griffin, Director, Health Care Advocacy</a:t>
            </a:r>
            <a:endParaRPr/>
          </a:p>
          <a:p>
            <a:pPr indent="0" lvl="0" marL="0" rtl="0" algn="ctr">
              <a:lnSpc>
                <a:spcPct val="90000"/>
              </a:lnSpc>
              <a:spcBef>
                <a:spcPts val="750"/>
              </a:spcBef>
              <a:spcAft>
                <a:spcPts val="0"/>
              </a:spcAft>
              <a:buClr>
                <a:schemeClr val="dk1"/>
              </a:buClr>
              <a:buSzPts val="2400"/>
              <a:buFont typeface="Calibri"/>
              <a:buNone/>
            </a:pPr>
            <a:r>
              <a:rPr b="1" lang="en-US" sz="2400"/>
              <a:t>Céline Fortin, Associate Executive Director</a:t>
            </a:r>
            <a:endParaRPr/>
          </a:p>
          <a:p>
            <a:pPr indent="0" lvl="0" marL="0" rtl="0" algn="ctr">
              <a:lnSpc>
                <a:spcPct val="90000"/>
              </a:lnSpc>
              <a:spcBef>
                <a:spcPts val="750"/>
              </a:spcBef>
              <a:spcAft>
                <a:spcPts val="0"/>
              </a:spcAft>
              <a:buClr>
                <a:schemeClr val="dk1"/>
              </a:buClr>
              <a:buSzPts val="2400"/>
              <a:buFont typeface="Calibri"/>
              <a:buNone/>
            </a:pPr>
            <a:r>
              <a:rPr b="1" lang="en-US" sz="2400"/>
              <a:t>The Arc of New Jersey</a:t>
            </a:r>
            <a:endParaRPr/>
          </a:p>
        </p:txBody>
      </p:sp>
      <p:sp>
        <p:nvSpPr>
          <p:cNvPr id="119" name="Google Shape;119;p1"/>
          <p:cNvSpPr txBox="1"/>
          <p:nvPr>
            <p:ph idx="4294967295" type="title"/>
          </p:nvPr>
        </p:nvSpPr>
        <p:spPr>
          <a:xfrm>
            <a:off x="1600200" y="1242588"/>
            <a:ext cx="6256906" cy="17827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sz="4000"/>
              <a:t>SSI and Medicaid for Individuals with Intellectual and Developmental Disabilities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0"/>
          <p:cNvSpPr txBox="1"/>
          <p:nvPr>
            <p:ph idx="1" type="body"/>
          </p:nvPr>
        </p:nvSpPr>
        <p:spPr>
          <a:xfrm>
            <a:off x="304800" y="1779814"/>
            <a:ext cx="8534400" cy="5105400"/>
          </a:xfrm>
          <a:prstGeom prst="rect">
            <a:avLst/>
          </a:prstGeom>
          <a:noFill/>
          <a:ln>
            <a:noFill/>
          </a:ln>
        </p:spPr>
        <p:txBody>
          <a:bodyPr anchorCtr="0" anchor="t" bIns="45700" lIns="91425" spcFirstLastPara="1" rIns="91425" wrap="square" tIns="45700">
            <a:normAutofit/>
          </a:bodyPr>
          <a:lstStyle/>
          <a:p>
            <a:pPr indent="-342900" lvl="1" marL="342900" rtl="0" algn="l">
              <a:lnSpc>
                <a:spcPct val="90000"/>
              </a:lnSpc>
              <a:spcBef>
                <a:spcPts val="0"/>
              </a:spcBef>
              <a:spcAft>
                <a:spcPts val="0"/>
              </a:spcAft>
              <a:buClr>
                <a:srgbClr val="C00000"/>
              </a:buClr>
              <a:buSzPts val="1200"/>
              <a:buChar char="•"/>
            </a:pPr>
            <a:r>
              <a:rPr lang="en-US" sz="2400"/>
              <a:t>ABLE accounts are available in NJ.  </a:t>
            </a:r>
            <a:endParaRPr/>
          </a:p>
          <a:p>
            <a:pPr indent="0" lvl="1" marL="0" rtl="0" algn="l">
              <a:lnSpc>
                <a:spcPct val="90000"/>
              </a:lnSpc>
              <a:spcBef>
                <a:spcPts val="375"/>
              </a:spcBef>
              <a:spcAft>
                <a:spcPts val="0"/>
              </a:spcAft>
              <a:buClr>
                <a:srgbClr val="C00000"/>
              </a:buClr>
              <a:buSzPts val="1200"/>
              <a:buNone/>
            </a:pPr>
            <a:r>
              <a:rPr lang="en-US" sz="2400"/>
              <a:t>	The individual can open an ABLE account in this state or 	another state. </a:t>
            </a:r>
            <a:r>
              <a:rPr lang="en-US" sz="2400" u="sng">
                <a:solidFill>
                  <a:schemeClr val="hlink"/>
                </a:solidFill>
                <a:hlinkClick r:id="rId3"/>
              </a:rPr>
              <a:t>https://savewithable.com/nj/home.html</a:t>
            </a:r>
            <a:endParaRPr sz="2400"/>
          </a:p>
          <a:p>
            <a:pPr indent="0" lvl="1" marL="0" rtl="0" algn="l">
              <a:lnSpc>
                <a:spcPct val="90000"/>
              </a:lnSpc>
              <a:spcBef>
                <a:spcPts val="375"/>
              </a:spcBef>
              <a:spcAft>
                <a:spcPts val="0"/>
              </a:spcAft>
              <a:buClr>
                <a:srgbClr val="C00000"/>
              </a:buClr>
              <a:buSzPts val="1200"/>
              <a:buNone/>
            </a:pPr>
            <a:r>
              <a:t/>
            </a:r>
            <a:endParaRPr sz="2400"/>
          </a:p>
          <a:p>
            <a:pPr indent="0" lvl="1" marL="0" rtl="0" algn="l">
              <a:lnSpc>
                <a:spcPct val="90000"/>
              </a:lnSpc>
              <a:spcBef>
                <a:spcPts val="375"/>
              </a:spcBef>
              <a:spcAft>
                <a:spcPts val="0"/>
              </a:spcAft>
              <a:buClr>
                <a:srgbClr val="C00000"/>
              </a:buClr>
              <a:buSzPts val="1200"/>
              <a:buFont typeface="Noto Sans Symbols"/>
              <a:buNone/>
            </a:pPr>
            <a:r>
              <a:t/>
            </a:r>
            <a:endParaRPr sz="2400"/>
          </a:p>
          <a:p>
            <a:pPr indent="-342900" lvl="1" marL="342900" rtl="0" algn="l">
              <a:lnSpc>
                <a:spcPct val="90000"/>
              </a:lnSpc>
              <a:spcBef>
                <a:spcPts val="375"/>
              </a:spcBef>
              <a:spcAft>
                <a:spcPts val="0"/>
              </a:spcAft>
              <a:buClr>
                <a:srgbClr val="C00000"/>
              </a:buClr>
              <a:buSzPts val="1200"/>
              <a:buChar char="•"/>
            </a:pPr>
            <a:r>
              <a:rPr lang="en-US" sz="2400"/>
              <a:t>Visit the </a:t>
            </a:r>
            <a:r>
              <a:rPr b="1" lang="en-US" sz="2400"/>
              <a:t>ABLE National Resource Center website</a:t>
            </a:r>
            <a:r>
              <a:rPr lang="en-US" sz="2400"/>
              <a:t> </a:t>
            </a:r>
            <a:r>
              <a:rPr lang="en-US" sz="2400" u="sng">
                <a:solidFill>
                  <a:schemeClr val="hlink"/>
                </a:solidFill>
                <a:hlinkClick r:id="rId4"/>
              </a:rPr>
              <a:t>www.ablenrc.org</a:t>
            </a:r>
            <a:r>
              <a:rPr lang="en-US" sz="2400"/>
              <a:t>, for state-specific information. Great website with educational webinars and state-by-state comparisons.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1"/>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en-US" sz="3200"/>
              <a:t>Applying for SSI or Medicaid </a:t>
            </a:r>
            <a:endParaRPr/>
          </a:p>
          <a:p>
            <a:pPr indent="0" lvl="0" marL="0" rtl="0" algn="ctr">
              <a:lnSpc>
                <a:spcPct val="90000"/>
              </a:lnSpc>
              <a:spcBef>
                <a:spcPts val="750"/>
              </a:spcBef>
              <a:spcAft>
                <a:spcPts val="0"/>
              </a:spcAft>
              <a:buClr>
                <a:schemeClr val="dk1"/>
              </a:buClr>
              <a:buSzPts val="3200"/>
              <a:buNone/>
            </a:pPr>
            <a:r>
              <a:rPr lang="en-US" sz="3200"/>
              <a:t>if parents are divorced</a:t>
            </a:r>
            <a:endParaRPr/>
          </a:p>
          <a:p>
            <a:pPr indent="-38100" lvl="0" marL="171450" rtl="0" algn="ctr">
              <a:lnSpc>
                <a:spcPct val="90000"/>
              </a:lnSpc>
              <a:spcBef>
                <a:spcPts val="750"/>
              </a:spcBef>
              <a:spcAft>
                <a:spcPts val="0"/>
              </a:spcAft>
              <a:buClr>
                <a:schemeClr val="dk1"/>
              </a:buClr>
              <a:buSzPts val="2100"/>
              <a:buNone/>
            </a:pPr>
            <a:r>
              <a:t/>
            </a:r>
            <a:endParaRPr/>
          </a:p>
        </p:txBody>
      </p:sp>
      <p:sp>
        <p:nvSpPr>
          <p:cNvPr id="179" name="Google Shape;179;p11"/>
          <p:cNvSpPr txBox="1"/>
          <p:nvPr/>
        </p:nvSpPr>
        <p:spPr>
          <a:xfrm>
            <a:off x="463550" y="2590800"/>
            <a:ext cx="8229600" cy="4525963"/>
          </a:xfrm>
          <a:prstGeom prst="rect">
            <a:avLst/>
          </a:prstGeom>
          <a:noFill/>
          <a:ln>
            <a:noFill/>
          </a:ln>
        </p:spPr>
        <p:txBody>
          <a:bodyPr anchorCtr="0" anchor="t" bIns="45700" lIns="91425" spcFirstLastPara="1" rIns="91425" wrap="square" tIns="45700">
            <a:normAutofit/>
          </a:bodyPr>
          <a:lstStyle/>
          <a:p>
            <a:pPr indent="-171450" lvl="0" marL="171450" marR="0" rtl="0" algn="l">
              <a:lnSpc>
                <a:spcPct val="90000"/>
              </a:lnSpc>
              <a:spcBef>
                <a:spcPts val="0"/>
              </a:spcBef>
              <a:spcAft>
                <a:spcPts val="0"/>
              </a:spcAft>
              <a:buClr>
                <a:srgbClr val="C00000"/>
              </a:buClr>
              <a:buSzPts val="2040"/>
              <a:buFont typeface="Noto Sans Symbols"/>
              <a:buChar char="▪"/>
            </a:pPr>
            <a:r>
              <a:rPr b="0" i="0" lang="en-US" sz="2400" u="none" cap="none" strike="noStrike">
                <a:solidFill>
                  <a:schemeClr val="dk1"/>
                </a:solidFill>
                <a:latin typeface="Calibri"/>
                <a:ea typeface="Calibri"/>
                <a:cs typeface="Calibri"/>
                <a:sym typeface="Calibri"/>
              </a:rPr>
              <a:t>When parents are divorced, child support is viewed as the child’s “unearned income”.</a:t>
            </a:r>
            <a:endParaRPr/>
          </a:p>
          <a:p>
            <a:pPr indent="-171450" lvl="0" marL="171450" marR="0" rtl="0" algn="l">
              <a:lnSpc>
                <a:spcPct val="90000"/>
              </a:lnSpc>
              <a:spcBef>
                <a:spcPts val="750"/>
              </a:spcBef>
              <a:spcAft>
                <a:spcPts val="0"/>
              </a:spcAft>
              <a:buClr>
                <a:srgbClr val="C00000"/>
              </a:buClr>
              <a:buSzPts val="2040"/>
              <a:buFont typeface="Noto Sans Symbols"/>
              <a:buChar char="▪"/>
            </a:pPr>
            <a:r>
              <a:rPr b="0" i="0" lang="en-US" sz="2400" u="none" cap="none" strike="noStrike">
                <a:solidFill>
                  <a:schemeClr val="dk1"/>
                </a:solidFill>
                <a:latin typeface="Calibri"/>
                <a:ea typeface="Calibri"/>
                <a:cs typeface="Calibri"/>
                <a:sym typeface="Calibri"/>
              </a:rPr>
              <a:t>Depending upon the amount of child support, adolescent may not be eligible for SSI or Medicaid, but there is a 1/3 exclusion of child support income.</a:t>
            </a:r>
            <a:endParaRPr/>
          </a:p>
          <a:p>
            <a:pPr indent="-171450" lvl="1" marL="514350" marR="0" rtl="0" algn="l">
              <a:lnSpc>
                <a:spcPct val="90000"/>
              </a:lnSpc>
              <a:spcBef>
                <a:spcPts val="375"/>
              </a:spcBef>
              <a:spcAft>
                <a:spcPts val="0"/>
              </a:spcAft>
              <a:buClr>
                <a:srgbClr val="C00000"/>
              </a:buClr>
              <a:buSzPts val="2040"/>
              <a:buFont typeface="Noto Sans Symbols"/>
              <a:buChar char="▪"/>
            </a:pPr>
            <a:r>
              <a:rPr b="0" i="0" lang="en-US" sz="2400" u="none" cap="none" strike="noStrike">
                <a:solidFill>
                  <a:schemeClr val="dk1"/>
                </a:solidFill>
                <a:latin typeface="Calibri"/>
                <a:ea typeface="Calibri"/>
                <a:cs typeface="Calibri"/>
                <a:sym typeface="Calibri"/>
              </a:rPr>
              <a:t>Example: if child receives $1,000/month in child support, only $666 would be counted by Medicaid as “unearned income.”</a:t>
            </a:r>
            <a:endParaRPr/>
          </a:p>
          <a:p>
            <a:pPr indent="0" lvl="0" marL="0" marR="0" rtl="0" algn="l">
              <a:lnSpc>
                <a:spcPct val="90000"/>
              </a:lnSpc>
              <a:spcBef>
                <a:spcPts val="750"/>
              </a:spcBef>
              <a:spcAft>
                <a:spcPts val="0"/>
              </a:spcAft>
              <a:buClr>
                <a:srgbClr val="C00000"/>
              </a:buClr>
              <a:buSzPts val="2040"/>
              <a:buFont typeface="Noto Sans Symbols"/>
              <a:buNone/>
            </a:pPr>
            <a:r>
              <a:rPr b="0" i="0" lang="en-US" sz="2400" u="none" cap="none" strike="noStrike">
                <a:solidFill>
                  <a:schemeClr val="dk1"/>
                </a:solidFill>
                <a:latin typeface="Calibri"/>
                <a:ea typeface="Calibri"/>
                <a:cs typeface="Calibri"/>
                <a:sym typeface="Calibri"/>
              </a:rPr>
              <a:t>          </a:t>
            </a:r>
            <a:r>
              <a:rPr b="0" i="0" lang="en-US" sz="2800" u="none" cap="none" strike="noStrike">
                <a:solidFill>
                  <a:schemeClr val="dk1"/>
                </a:solidFill>
                <a:latin typeface="Calibri"/>
                <a:ea typeface="Calibri"/>
                <a:cs typeface="Calibri"/>
                <a:sym typeface="Calibri"/>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2"/>
          <p:cNvSpPr txBox="1"/>
          <p:nvPr>
            <p:ph idx="1" type="body"/>
          </p:nvPr>
        </p:nvSpPr>
        <p:spPr>
          <a:xfrm>
            <a:off x="457200" y="1066800"/>
            <a:ext cx="8360909" cy="6858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7030A0"/>
              </a:buClr>
              <a:buSzPts val="4000"/>
              <a:buNone/>
            </a:pPr>
            <a:r>
              <a:rPr b="1" lang="en-US" sz="4000">
                <a:solidFill>
                  <a:srgbClr val="7030A0"/>
                </a:solidFill>
              </a:rPr>
              <a:t>Rule #3 – Be prepared!</a:t>
            </a:r>
            <a:endParaRPr/>
          </a:p>
        </p:txBody>
      </p:sp>
      <p:sp>
        <p:nvSpPr>
          <p:cNvPr id="185" name="Google Shape;185;p12"/>
          <p:cNvSpPr txBox="1"/>
          <p:nvPr/>
        </p:nvSpPr>
        <p:spPr>
          <a:xfrm>
            <a:off x="457199" y="1752600"/>
            <a:ext cx="8360909" cy="497522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100"/>
              <a:buFont typeface="Arial"/>
              <a:buNone/>
            </a:pPr>
            <a:r>
              <a:rPr b="0" i="0" lang="en-US" sz="2100" u="none" cap="none" strike="noStrike">
                <a:solidFill>
                  <a:schemeClr val="dk1"/>
                </a:solidFill>
                <a:latin typeface="Calibri"/>
                <a:ea typeface="Calibri"/>
                <a:cs typeface="Calibri"/>
                <a:sym typeface="Calibri"/>
              </a:rPr>
              <a:t>As you are getting ready to complete the application, start collecting:</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Evaluations and assessments</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Schools: Name, address, IEPs and Progress Reports</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Disabilities: names of conditions/diagnoses; onset date</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Doctors and therapists: Name, address, phone, dates first and last seen, specialty, diagnosis</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Medications: Name, prescribing physician, date and dosage when started as well as most recent date and dosage</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Employment: Name, address, phone, supervisor name, position held, date  and pay when started, last date of work and pay</a:t>
            </a:r>
            <a:endParaRPr/>
          </a:p>
          <a:p>
            <a:pPr indent="-171450" lvl="0" marL="171450" marR="0" rtl="0" algn="l">
              <a:lnSpc>
                <a:spcPct val="90000"/>
              </a:lnSpc>
              <a:spcBef>
                <a:spcPts val="750"/>
              </a:spcBef>
              <a:spcAft>
                <a:spcPts val="0"/>
              </a:spcAft>
              <a:buClr>
                <a:schemeClr val="dk1"/>
              </a:buClr>
              <a:buSzPts val="2100"/>
              <a:buFont typeface="Arial"/>
              <a:buChar char="•"/>
            </a:pPr>
            <a:r>
              <a:rPr b="0" i="0" lang="en-US" sz="2100" u="none" cap="none" strike="noStrike">
                <a:solidFill>
                  <a:schemeClr val="dk1"/>
                </a:solidFill>
                <a:latin typeface="Calibri"/>
                <a:ea typeface="Calibri"/>
                <a:cs typeface="Calibri"/>
                <a:sym typeface="Calibri"/>
              </a:rPr>
              <a:t>Division of Vocational Rehabilitation Services information</a:t>
            </a:r>
            <a:endParaRPr/>
          </a:p>
          <a:p>
            <a:pPr indent="0" lvl="0" marL="0" marR="0" rtl="0" algn="l">
              <a:lnSpc>
                <a:spcPct val="90000"/>
              </a:lnSpc>
              <a:spcBef>
                <a:spcPts val="750"/>
              </a:spcBef>
              <a:spcAft>
                <a:spcPts val="0"/>
              </a:spcAft>
              <a:buClr>
                <a:schemeClr val="dk1"/>
              </a:buClr>
              <a:buSzPts val="2100"/>
              <a:buFont typeface="Arial"/>
              <a:buNone/>
            </a:pPr>
            <a:r>
              <a:rPr b="0" i="0" lang="en-US" sz="2100" u="none" cap="none" strike="noStrike">
                <a:solidFill>
                  <a:schemeClr val="dk1"/>
                </a:solidFill>
                <a:latin typeface="Calibri"/>
                <a:ea typeface="Calibri"/>
                <a:cs typeface="Calibri"/>
                <a:sym typeface="Calibri"/>
              </a:rPr>
              <a:t>Put together a file or binder as well as creating electronic files, if possible.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3"/>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7030A0"/>
              </a:buClr>
              <a:buSzPts val="4000"/>
              <a:buNone/>
            </a:pPr>
            <a:r>
              <a:rPr lang="en-US" sz="4000">
                <a:solidFill>
                  <a:srgbClr val="7030A0"/>
                </a:solidFill>
              </a:rPr>
              <a:t>Start thinking about the questions.</a:t>
            </a:r>
            <a:endParaRPr/>
          </a:p>
          <a:p>
            <a:pPr indent="0" lvl="0" marL="0" rtl="0" algn="l">
              <a:lnSpc>
                <a:spcPct val="90000"/>
              </a:lnSpc>
              <a:spcBef>
                <a:spcPts val="750"/>
              </a:spcBef>
              <a:spcAft>
                <a:spcPts val="0"/>
              </a:spcAft>
              <a:buClr>
                <a:schemeClr val="dk1"/>
              </a:buClr>
              <a:buSzPts val="2100"/>
              <a:buNone/>
            </a:pPr>
            <a:r>
              <a:t/>
            </a:r>
            <a:endParaRPr/>
          </a:p>
          <a:p>
            <a:pPr indent="0" lvl="0" marL="0" rtl="0" algn="l">
              <a:lnSpc>
                <a:spcPct val="90000"/>
              </a:lnSpc>
              <a:spcBef>
                <a:spcPts val="750"/>
              </a:spcBef>
              <a:spcAft>
                <a:spcPts val="0"/>
              </a:spcAft>
              <a:buClr>
                <a:schemeClr val="dk1"/>
              </a:buClr>
              <a:buSzPts val="2100"/>
              <a:buNone/>
            </a:pPr>
            <a:r>
              <a:rPr lang="en-US"/>
              <a:t>What is the individual’s disability?</a:t>
            </a:r>
            <a:endParaRPr/>
          </a:p>
          <a:p>
            <a:pPr indent="0" lvl="0" marL="0" rtl="0" algn="l">
              <a:lnSpc>
                <a:spcPct val="90000"/>
              </a:lnSpc>
              <a:spcBef>
                <a:spcPts val="750"/>
              </a:spcBef>
              <a:spcAft>
                <a:spcPts val="0"/>
              </a:spcAft>
              <a:buClr>
                <a:schemeClr val="dk1"/>
              </a:buClr>
              <a:buSzPts val="2100"/>
              <a:buNone/>
            </a:pPr>
            <a:r>
              <a:rPr lang="en-US"/>
              <a:t>How does it affect the individual?</a:t>
            </a:r>
            <a:endParaRPr/>
          </a:p>
          <a:p>
            <a:pPr indent="0" lvl="0" marL="0" rtl="0" algn="l">
              <a:lnSpc>
                <a:spcPct val="90000"/>
              </a:lnSpc>
              <a:spcBef>
                <a:spcPts val="750"/>
              </a:spcBef>
              <a:spcAft>
                <a:spcPts val="0"/>
              </a:spcAft>
              <a:buClr>
                <a:schemeClr val="dk1"/>
              </a:buClr>
              <a:buSzPts val="2100"/>
              <a:buNone/>
            </a:pPr>
            <a:r>
              <a:rPr lang="en-US"/>
              <a:t>What is keeping them from working?</a:t>
            </a:r>
            <a:endParaRPr/>
          </a:p>
          <a:p>
            <a:pPr indent="0" lvl="0" marL="0" rtl="0" algn="l">
              <a:lnSpc>
                <a:spcPct val="90000"/>
              </a:lnSpc>
              <a:spcBef>
                <a:spcPts val="750"/>
              </a:spcBef>
              <a:spcAft>
                <a:spcPts val="0"/>
              </a:spcAft>
              <a:buClr>
                <a:schemeClr val="dk1"/>
              </a:buClr>
              <a:buSzPts val="2100"/>
              <a:buNone/>
            </a:pPr>
            <a:r>
              <a:rPr lang="en-US"/>
              <a:t>Can they complete tasks and activities independently?</a:t>
            </a:r>
            <a:endParaRPr/>
          </a:p>
          <a:p>
            <a:pPr indent="0" lvl="0" marL="0" rtl="0" algn="l">
              <a:lnSpc>
                <a:spcPct val="90000"/>
              </a:lnSpc>
              <a:spcBef>
                <a:spcPts val="750"/>
              </a:spcBef>
              <a:spcAft>
                <a:spcPts val="0"/>
              </a:spcAft>
              <a:buClr>
                <a:schemeClr val="dk1"/>
              </a:buClr>
              <a:buSzPts val="2100"/>
              <a:buNone/>
            </a:pPr>
            <a:r>
              <a:rPr lang="en-US"/>
              <a:t>What does a typical day look like?</a:t>
            </a:r>
            <a:endParaRPr/>
          </a:p>
          <a:p>
            <a:pPr indent="0" lvl="0" marL="0" rtl="0" algn="l">
              <a:lnSpc>
                <a:spcPct val="90000"/>
              </a:lnSpc>
              <a:spcBef>
                <a:spcPts val="750"/>
              </a:spcBef>
              <a:spcAft>
                <a:spcPts val="0"/>
              </a:spcAft>
              <a:buClr>
                <a:schemeClr val="dk1"/>
              </a:buClr>
              <a:buSzPts val="2100"/>
              <a:buNone/>
            </a:pPr>
            <a:r>
              <a:rPr lang="en-US"/>
              <a:t>What steps have been tried previously to work? What happened?</a:t>
            </a:r>
            <a:endParaRPr/>
          </a:p>
          <a:p>
            <a:pPr indent="0" lvl="0" marL="0" rtl="0" algn="l">
              <a:lnSpc>
                <a:spcPct val="90000"/>
              </a:lnSpc>
              <a:spcBef>
                <a:spcPts val="750"/>
              </a:spcBef>
              <a:spcAft>
                <a:spcPts val="0"/>
              </a:spcAft>
              <a:buClr>
                <a:schemeClr val="dk1"/>
              </a:buClr>
              <a:buSzPts val="21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4"/>
          <p:cNvSpPr txBox="1"/>
          <p:nvPr>
            <p:ph idx="1" type="body"/>
          </p:nvPr>
        </p:nvSpPr>
        <p:spPr>
          <a:xfrm>
            <a:off x="402090" y="1676400"/>
            <a:ext cx="8360909" cy="436562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US"/>
              <a:t>Be prepared to talk about the individual’s disability.</a:t>
            </a:r>
            <a:endParaRPr/>
          </a:p>
          <a:p>
            <a:pPr indent="-171450" lvl="0" marL="171450" rtl="0" algn="l">
              <a:lnSpc>
                <a:spcPct val="90000"/>
              </a:lnSpc>
              <a:spcBef>
                <a:spcPts val="750"/>
              </a:spcBef>
              <a:spcAft>
                <a:spcPts val="0"/>
              </a:spcAft>
              <a:buClr>
                <a:schemeClr val="dk1"/>
              </a:buClr>
              <a:buSzPct val="100000"/>
              <a:buChar char="•"/>
            </a:pPr>
            <a:r>
              <a:rPr lang="en-US"/>
              <a:t>Decide who is the best person to be “in charge”.</a:t>
            </a:r>
            <a:endParaRPr/>
          </a:p>
          <a:p>
            <a:pPr indent="-171450" lvl="0" marL="171450" rtl="0" algn="l">
              <a:lnSpc>
                <a:spcPct val="90000"/>
              </a:lnSpc>
              <a:spcBef>
                <a:spcPts val="750"/>
              </a:spcBef>
              <a:spcAft>
                <a:spcPts val="0"/>
              </a:spcAft>
              <a:buClr>
                <a:schemeClr val="dk1"/>
              </a:buClr>
              <a:buSzPct val="100000"/>
              <a:buChar char="•"/>
            </a:pPr>
            <a:r>
              <a:rPr lang="en-US"/>
              <a:t>Consider how you will answer questions about the individual’s disability, </a:t>
            </a:r>
            <a:r>
              <a:rPr i="1" lang="en-US"/>
              <a:t>including when you are discussing their disability with them present. </a:t>
            </a:r>
            <a:endParaRPr/>
          </a:p>
          <a:p>
            <a:pPr indent="0" lvl="0" marL="0" rtl="0" algn="l">
              <a:lnSpc>
                <a:spcPct val="90000"/>
              </a:lnSpc>
              <a:spcBef>
                <a:spcPts val="750"/>
              </a:spcBef>
              <a:spcAft>
                <a:spcPts val="0"/>
              </a:spcAft>
              <a:buClr>
                <a:schemeClr val="dk1"/>
              </a:buClr>
              <a:buSzPct val="100000"/>
              <a:buNone/>
            </a:pPr>
            <a:r>
              <a:t/>
            </a:r>
            <a:endParaRPr/>
          </a:p>
          <a:p>
            <a:pPr indent="0" lvl="0" marL="0" rtl="0" algn="l">
              <a:lnSpc>
                <a:spcPct val="90000"/>
              </a:lnSpc>
              <a:spcBef>
                <a:spcPts val="750"/>
              </a:spcBef>
              <a:spcAft>
                <a:spcPts val="0"/>
              </a:spcAft>
              <a:buClr>
                <a:schemeClr val="dk1"/>
              </a:buClr>
              <a:buSzPct val="100000"/>
              <a:buNone/>
            </a:pPr>
            <a:r>
              <a:rPr lang="en-US"/>
              <a:t>Prepare the individual to talk about their disability.</a:t>
            </a:r>
            <a:endParaRPr/>
          </a:p>
          <a:p>
            <a:pPr indent="-171450" lvl="0" marL="171450" rtl="0" algn="l">
              <a:lnSpc>
                <a:spcPct val="90000"/>
              </a:lnSpc>
              <a:spcBef>
                <a:spcPts val="750"/>
              </a:spcBef>
              <a:spcAft>
                <a:spcPts val="0"/>
              </a:spcAft>
              <a:buClr>
                <a:schemeClr val="dk1"/>
              </a:buClr>
              <a:buSzPct val="100000"/>
              <a:buChar char="•"/>
            </a:pPr>
            <a:r>
              <a:rPr lang="en-US"/>
              <a:t>Let them know they will be asked questions, when appropriate.</a:t>
            </a:r>
            <a:endParaRPr/>
          </a:p>
          <a:p>
            <a:pPr indent="-171450" lvl="0" marL="171450" rtl="0" algn="l">
              <a:lnSpc>
                <a:spcPct val="90000"/>
              </a:lnSpc>
              <a:spcBef>
                <a:spcPts val="750"/>
              </a:spcBef>
              <a:spcAft>
                <a:spcPts val="0"/>
              </a:spcAft>
              <a:buClr>
                <a:schemeClr val="dk1"/>
              </a:buClr>
              <a:buSzPct val="100000"/>
              <a:buChar char="•"/>
            </a:pPr>
            <a:r>
              <a:rPr lang="en-US"/>
              <a:t>Help them to describe how they feel or how their disability affects their daily life.</a:t>
            </a:r>
            <a:endParaRPr/>
          </a:p>
          <a:p>
            <a:pPr indent="-171450" lvl="0" marL="171450" rtl="0" algn="l">
              <a:lnSpc>
                <a:spcPct val="90000"/>
              </a:lnSpc>
              <a:spcBef>
                <a:spcPts val="750"/>
              </a:spcBef>
              <a:spcAft>
                <a:spcPts val="0"/>
              </a:spcAft>
              <a:buClr>
                <a:schemeClr val="dk1"/>
              </a:buClr>
              <a:buSzPct val="100000"/>
              <a:buChar char="•"/>
            </a:pPr>
            <a:r>
              <a:rPr lang="en-US"/>
              <a:t>Help them to feel as comfortable as possible.</a:t>
            </a:r>
            <a:endParaRPr/>
          </a:p>
          <a:p>
            <a:pPr indent="-58102" lvl="0" marL="171450" rtl="0" algn="l">
              <a:lnSpc>
                <a:spcPct val="90000"/>
              </a:lnSpc>
              <a:spcBef>
                <a:spcPts val="750"/>
              </a:spcBef>
              <a:spcAft>
                <a:spcPts val="0"/>
              </a:spcAft>
              <a:buClr>
                <a:schemeClr val="dk1"/>
              </a:buClr>
              <a:buSzPct val="100000"/>
              <a:buNone/>
            </a:pPr>
            <a:r>
              <a:t/>
            </a:r>
            <a:endParaRPr/>
          </a:p>
          <a:p>
            <a:pPr indent="0" lvl="0" marL="0" rtl="0" algn="l">
              <a:lnSpc>
                <a:spcPct val="90000"/>
              </a:lnSpc>
              <a:spcBef>
                <a:spcPts val="750"/>
              </a:spcBef>
              <a:spcAft>
                <a:spcPts val="0"/>
              </a:spcAft>
              <a:buClr>
                <a:schemeClr val="dk1"/>
              </a:buClr>
              <a:buSzPct val="100000"/>
              <a:buNone/>
            </a:pPr>
            <a:r>
              <a:rPr lang="en-US"/>
              <a:t>A diagnosis alone does not mean there is a severe impairment that entitles the applicant to SSDI or SSI benefits, and the burden of proof is on the applicant.  </a:t>
            </a:r>
            <a:endParaRPr/>
          </a:p>
          <a:p>
            <a:pPr indent="0" lvl="0" marL="0" rtl="0" algn="l">
              <a:lnSpc>
                <a:spcPct val="90000"/>
              </a:lnSpc>
              <a:spcBef>
                <a:spcPts val="750"/>
              </a:spcBef>
              <a:spcAft>
                <a:spcPts val="0"/>
              </a:spcAft>
              <a:buClr>
                <a:schemeClr val="dk1"/>
              </a:buClr>
              <a:buSzPct val="100000"/>
              <a:buNone/>
            </a:pPr>
            <a:r>
              <a:rPr lang="en-US"/>
              <a:t>While the diagnosis may be very compelling, Social Security still needs to know what the actual </a:t>
            </a:r>
            <a:r>
              <a:rPr b="1" i="1" lang="en-US" u="sng"/>
              <a:t>impact of the condition is on this applicant’s ability to do work-related activities.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txBox="1"/>
          <p:nvPr>
            <p:ph idx="1" type="body"/>
          </p:nvPr>
        </p:nvSpPr>
        <p:spPr>
          <a:xfrm>
            <a:off x="457200" y="2133600"/>
            <a:ext cx="8229600" cy="4983163"/>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rgbClr val="C00000"/>
              </a:buClr>
              <a:buSzPts val="2600"/>
              <a:buFont typeface="Noto Sans Symbols"/>
              <a:buChar char="▪"/>
            </a:pPr>
            <a:r>
              <a:rPr lang="en-US" sz="2600"/>
              <a:t>Information on applying for SSI:  </a:t>
            </a:r>
            <a:r>
              <a:rPr lang="en-US" sz="2600" u="sng">
                <a:solidFill>
                  <a:schemeClr val="hlink"/>
                </a:solidFill>
                <a:hlinkClick r:id="rId3"/>
              </a:rPr>
              <a:t>www.ssa.gov/ssi/text-apply-ussi.htm</a:t>
            </a:r>
            <a:endParaRPr sz="2600"/>
          </a:p>
          <a:p>
            <a:pPr indent="-171450" lvl="0" marL="171450" rtl="0" algn="l">
              <a:lnSpc>
                <a:spcPct val="90000"/>
              </a:lnSpc>
              <a:spcBef>
                <a:spcPts val="750"/>
              </a:spcBef>
              <a:spcAft>
                <a:spcPts val="0"/>
              </a:spcAft>
              <a:buClr>
                <a:srgbClr val="C00000"/>
              </a:buClr>
              <a:buSzPts val="2600"/>
              <a:buFont typeface="Noto Sans Symbols"/>
              <a:buChar char="▪"/>
            </a:pPr>
            <a:r>
              <a:rPr lang="en-US" sz="2600"/>
              <a:t>Can start the disability application process online, as long as this is a </a:t>
            </a:r>
            <a:r>
              <a:rPr i="1" lang="en-US" sz="2600" u="sng"/>
              <a:t>first time </a:t>
            </a:r>
            <a:r>
              <a:rPr lang="en-US" sz="2600"/>
              <a:t>SSI application. </a:t>
            </a:r>
            <a:endParaRPr/>
          </a:p>
          <a:p>
            <a:pPr indent="-171450" lvl="0" marL="171450" rtl="0" algn="l">
              <a:lnSpc>
                <a:spcPct val="90000"/>
              </a:lnSpc>
              <a:spcBef>
                <a:spcPts val="750"/>
              </a:spcBef>
              <a:spcAft>
                <a:spcPts val="0"/>
              </a:spcAft>
              <a:buClr>
                <a:srgbClr val="C00000"/>
              </a:buClr>
              <a:buSzPts val="2600"/>
              <a:buFont typeface="Noto Sans Symbols"/>
              <a:buChar char="▪"/>
            </a:pPr>
            <a:r>
              <a:rPr lang="en-US" sz="2600"/>
              <a:t>Call Social Security at 1-800-772-1213 to make appointment to apply for SSI benefits for son/daughter with IDD.  With appointment, can apply for SSI on the phone or in person at local Social Security office.</a:t>
            </a:r>
            <a:endParaRPr/>
          </a:p>
          <a:p>
            <a:pPr indent="-19050" lvl="0" marL="171450" rtl="0" algn="l">
              <a:lnSpc>
                <a:spcPct val="90000"/>
              </a:lnSpc>
              <a:spcBef>
                <a:spcPts val="750"/>
              </a:spcBef>
              <a:spcAft>
                <a:spcPts val="0"/>
              </a:spcAft>
              <a:buClr>
                <a:schemeClr val="dk1"/>
              </a:buClr>
              <a:buSzPts val="2400"/>
              <a:buNone/>
            </a:pPr>
            <a:r>
              <a:t/>
            </a:r>
            <a:endParaRPr sz="2400"/>
          </a:p>
          <a:p>
            <a:pPr indent="-38100" lvl="0" marL="171450" rtl="0" algn="l">
              <a:lnSpc>
                <a:spcPct val="90000"/>
              </a:lnSpc>
              <a:spcBef>
                <a:spcPts val="750"/>
              </a:spcBef>
              <a:spcAft>
                <a:spcPts val="0"/>
              </a:spcAft>
              <a:buClr>
                <a:schemeClr val="dk1"/>
              </a:buClr>
              <a:buSzPts val="2100"/>
              <a:buNone/>
            </a:pPr>
            <a:r>
              <a:t/>
            </a:r>
            <a:endParaRPr/>
          </a:p>
          <a:p>
            <a:pPr indent="-38100" lvl="0" marL="171450" rtl="0" algn="l">
              <a:lnSpc>
                <a:spcPct val="90000"/>
              </a:lnSpc>
              <a:spcBef>
                <a:spcPts val="750"/>
              </a:spcBef>
              <a:spcAft>
                <a:spcPts val="0"/>
              </a:spcAft>
              <a:buClr>
                <a:schemeClr val="dk1"/>
              </a:buClr>
              <a:buSzPts val="2100"/>
              <a:buNone/>
            </a:pPr>
            <a:r>
              <a:t/>
            </a:r>
            <a:endParaRPr/>
          </a:p>
        </p:txBody>
      </p:sp>
      <p:sp>
        <p:nvSpPr>
          <p:cNvPr id="203" name="Google Shape;203;p15"/>
          <p:cNvSpPr txBox="1"/>
          <p:nvPr>
            <p:ph idx="4294967295" type="title"/>
          </p:nvPr>
        </p:nvSpPr>
        <p:spPr>
          <a:xfrm>
            <a:off x="228600" y="1066801"/>
            <a:ext cx="8686800" cy="685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7030A0"/>
              </a:buClr>
              <a:buSzPts val="3200"/>
              <a:buFont typeface="Calibri"/>
              <a:buNone/>
            </a:pPr>
            <a:r>
              <a:rPr b="1" lang="en-US" sz="3200">
                <a:solidFill>
                  <a:srgbClr val="7030A0"/>
                </a:solidFill>
              </a:rPr>
              <a:t>Ready to apply?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16"/>
          <p:cNvPicPr preferRelativeResize="0"/>
          <p:nvPr>
            <p:ph idx="1" type="body"/>
          </p:nvPr>
        </p:nvPicPr>
        <p:blipFill rotWithShape="1">
          <a:blip r:embed="rId3">
            <a:alphaModFix/>
          </a:blip>
          <a:srcRect b="0" l="0" r="0" t="0"/>
          <a:stretch/>
        </p:blipFill>
        <p:spPr>
          <a:xfrm>
            <a:off x="381000" y="1981200"/>
            <a:ext cx="8361362" cy="4225412"/>
          </a:xfrm>
          <a:prstGeom prst="rect">
            <a:avLst/>
          </a:prstGeom>
          <a:noFill/>
          <a:ln>
            <a:noFill/>
          </a:ln>
        </p:spPr>
      </p:pic>
      <p:sp>
        <p:nvSpPr>
          <p:cNvPr id="209" name="Google Shape;209;p16"/>
          <p:cNvSpPr txBox="1"/>
          <p:nvPr/>
        </p:nvSpPr>
        <p:spPr>
          <a:xfrm>
            <a:off x="838200" y="1295400"/>
            <a:ext cx="7696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sng" cap="none" strike="noStrike">
                <a:solidFill>
                  <a:schemeClr val="dk1"/>
                </a:solidFill>
                <a:latin typeface="Arial"/>
                <a:ea typeface="Arial"/>
                <a:cs typeface="Arial"/>
                <a:sym typeface="Arial"/>
                <a:hlinkClick r:id="rId4">
                  <a:extLst>
                    <a:ext uri="{A12FA001-AC4F-418D-AE19-62706E023703}">
                      <ahyp:hlinkClr val="tx"/>
                    </a:ext>
                  </a:extLst>
                </a:hlinkClick>
              </a:rPr>
              <a:t>http://Secure.ssa.gov/ICON/main.jsp</a:t>
            </a:r>
            <a:endParaRPr sz="18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7"/>
          <p:cNvSpPr txBox="1"/>
          <p:nvPr>
            <p:ph idx="1" type="body"/>
          </p:nvPr>
        </p:nvSpPr>
        <p:spPr>
          <a:xfrm>
            <a:off x="402090" y="1295400"/>
            <a:ext cx="8360909" cy="474662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t>Keep in mind that if you do the application online, you can always stop, save it and go back to it later. This is very helpful if you find yourself getting distracted or tired.</a:t>
            </a:r>
            <a:endParaRPr/>
          </a:p>
          <a:p>
            <a:pPr indent="0" lvl="0" marL="0" rtl="0" algn="l">
              <a:lnSpc>
                <a:spcPct val="90000"/>
              </a:lnSpc>
              <a:spcBef>
                <a:spcPts val="750"/>
              </a:spcBef>
              <a:spcAft>
                <a:spcPts val="0"/>
              </a:spcAft>
              <a:buClr>
                <a:schemeClr val="dk1"/>
              </a:buClr>
              <a:buSzPts val="3200"/>
              <a:buNone/>
            </a:pPr>
            <a:r>
              <a:t/>
            </a:r>
            <a:endParaRPr sz="3200"/>
          </a:p>
          <a:p>
            <a:pPr indent="0" lvl="0" marL="0" rtl="0" algn="l">
              <a:lnSpc>
                <a:spcPct val="90000"/>
              </a:lnSpc>
              <a:spcBef>
                <a:spcPts val="750"/>
              </a:spcBef>
              <a:spcAft>
                <a:spcPts val="0"/>
              </a:spcAft>
              <a:buClr>
                <a:schemeClr val="dk1"/>
              </a:buClr>
              <a:buSzPts val="3200"/>
              <a:buNone/>
            </a:pPr>
            <a:r>
              <a:rPr lang="en-US" sz="3200"/>
              <a:t>Remember – if you begin to answer questions just to “get them over with”, it’s time to stop and take a break.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8"/>
          <p:cNvSpPr txBox="1"/>
          <p:nvPr>
            <p:ph idx="1" type="body"/>
          </p:nvPr>
        </p:nvSpPr>
        <p:spPr>
          <a:xfrm>
            <a:off x="402090" y="1295400"/>
            <a:ext cx="8360909" cy="474662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US" sz="3200"/>
              <a:t>Once you have finished the Application and Disability report, Social Security will review the financial information you provided and make an assessment of whether your applicant meets financial eligibility for an SSI application. </a:t>
            </a:r>
            <a:endParaRPr/>
          </a:p>
          <a:p>
            <a:pPr indent="0" lvl="0" marL="0" rtl="0" algn="l">
              <a:lnSpc>
                <a:spcPct val="90000"/>
              </a:lnSpc>
              <a:spcBef>
                <a:spcPts val="750"/>
              </a:spcBef>
              <a:spcAft>
                <a:spcPts val="0"/>
              </a:spcAft>
              <a:buClr>
                <a:schemeClr val="dk1"/>
              </a:buClr>
              <a:buSzPct val="100000"/>
              <a:buNone/>
            </a:pPr>
            <a:r>
              <a:t/>
            </a:r>
            <a:endParaRPr sz="3200"/>
          </a:p>
          <a:p>
            <a:pPr indent="0" lvl="0" marL="0" rtl="0" algn="l">
              <a:lnSpc>
                <a:spcPct val="90000"/>
              </a:lnSpc>
              <a:spcBef>
                <a:spcPts val="750"/>
              </a:spcBef>
              <a:spcAft>
                <a:spcPts val="0"/>
              </a:spcAft>
              <a:buClr>
                <a:schemeClr val="dk1"/>
              </a:buClr>
              <a:buSzPct val="100000"/>
              <a:buNone/>
            </a:pPr>
            <a:r>
              <a:rPr lang="en-US" sz="3200"/>
              <a:t>If they do, the case will be moved over to DDS where a Claims Adjudicator will be assigned for the medical review. (That should take about 10 days, but it has been taking longer.) </a:t>
            </a:r>
            <a:endParaRPr/>
          </a:p>
          <a:p>
            <a:pPr indent="0" lvl="0" marL="0" rtl="0" algn="l">
              <a:lnSpc>
                <a:spcPct val="90000"/>
              </a:lnSpc>
              <a:spcBef>
                <a:spcPts val="750"/>
              </a:spcBef>
              <a:spcAft>
                <a:spcPts val="0"/>
              </a:spcAft>
              <a:buClr>
                <a:schemeClr val="dk1"/>
              </a:buClr>
              <a:buSzPct val="100000"/>
              <a:buNone/>
            </a:pPr>
            <a:r>
              <a:t/>
            </a:r>
            <a:endParaRPr sz="3200"/>
          </a:p>
          <a:p>
            <a:pPr indent="0" lvl="0" marL="0" rtl="0" algn="l">
              <a:lnSpc>
                <a:spcPct val="90000"/>
              </a:lnSpc>
              <a:spcBef>
                <a:spcPts val="750"/>
              </a:spcBef>
              <a:spcAft>
                <a:spcPts val="0"/>
              </a:spcAft>
              <a:buClr>
                <a:schemeClr val="dk1"/>
              </a:buClr>
              <a:buSzPct val="100000"/>
              <a:buNone/>
            </a:pPr>
            <a:r>
              <a:rPr lang="en-US" sz="3200"/>
              <a:t>If you do not receive any forms or other communications within a month after the application has been taken, call the District Office and ask for a status report.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9"/>
          <p:cNvSpPr txBox="1"/>
          <p:nvPr>
            <p:ph idx="1" type="body"/>
          </p:nvPr>
        </p:nvSpPr>
        <p:spPr>
          <a:xfrm>
            <a:off x="381000" y="1371600"/>
            <a:ext cx="8458200" cy="48768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100"/>
              <a:buChar char="•"/>
            </a:pPr>
            <a:r>
              <a:rPr lang="en-US"/>
              <a:t>Don’t do the Function Report Adult </a:t>
            </a:r>
            <a:r>
              <a:rPr i="1" lang="en-US"/>
              <a:t>for</a:t>
            </a:r>
            <a:r>
              <a:rPr lang="en-US"/>
              <a:t> your child (SSA-3373)</a:t>
            </a:r>
            <a:endParaRPr/>
          </a:p>
          <a:p>
            <a:pPr indent="-171450" lvl="1" marL="514350" rtl="0" algn="l">
              <a:lnSpc>
                <a:spcPct val="90000"/>
              </a:lnSpc>
              <a:spcBef>
                <a:spcPts val="375"/>
              </a:spcBef>
              <a:spcAft>
                <a:spcPts val="0"/>
              </a:spcAft>
              <a:buClr>
                <a:schemeClr val="dk1"/>
              </a:buClr>
              <a:buSzPts val="1800"/>
              <a:buChar char="•"/>
            </a:pPr>
            <a:r>
              <a:rPr lang="en-US"/>
              <a:t>Let your child do whatever they can. If you help in any way, be sure to note that in the comments section.</a:t>
            </a:r>
            <a:endParaRPr/>
          </a:p>
          <a:p>
            <a:pPr indent="0" lvl="1" marL="342900" rtl="0" algn="l">
              <a:lnSpc>
                <a:spcPct val="90000"/>
              </a:lnSpc>
              <a:spcBef>
                <a:spcPts val="375"/>
              </a:spcBef>
              <a:spcAft>
                <a:spcPts val="0"/>
              </a:spcAft>
              <a:buClr>
                <a:schemeClr val="dk1"/>
              </a:buClr>
              <a:buSzPts val="1800"/>
              <a:buNone/>
            </a:pPr>
            <a:r>
              <a:t/>
            </a:r>
            <a:endParaRPr/>
          </a:p>
          <a:p>
            <a:pPr indent="-171450" lvl="0" marL="171450" rtl="0" algn="l">
              <a:lnSpc>
                <a:spcPct val="90000"/>
              </a:lnSpc>
              <a:spcBef>
                <a:spcPts val="750"/>
              </a:spcBef>
              <a:spcAft>
                <a:spcPts val="0"/>
              </a:spcAft>
              <a:buClr>
                <a:schemeClr val="dk1"/>
              </a:buClr>
              <a:buSzPts val="2100"/>
              <a:buChar char="•"/>
            </a:pPr>
            <a:r>
              <a:rPr lang="en-US"/>
              <a:t>Complete the Third Party Function Report (SSA-3380)</a:t>
            </a:r>
            <a:endParaRPr/>
          </a:p>
          <a:p>
            <a:pPr indent="-171450" lvl="1" marL="514350" rtl="0" algn="l">
              <a:lnSpc>
                <a:spcPct val="90000"/>
              </a:lnSpc>
              <a:spcBef>
                <a:spcPts val="375"/>
              </a:spcBef>
              <a:spcAft>
                <a:spcPts val="0"/>
              </a:spcAft>
              <a:buClr>
                <a:schemeClr val="dk1"/>
              </a:buClr>
              <a:buSzPts val="1800"/>
              <a:buChar char="•"/>
            </a:pPr>
            <a:r>
              <a:rPr lang="en-US"/>
              <a:t>Answer honestly and with insight</a:t>
            </a:r>
            <a:endParaRPr/>
          </a:p>
          <a:p>
            <a:pPr indent="-171450" lvl="1" marL="514350" rtl="0" algn="l">
              <a:lnSpc>
                <a:spcPct val="90000"/>
              </a:lnSpc>
              <a:spcBef>
                <a:spcPts val="375"/>
              </a:spcBef>
              <a:spcAft>
                <a:spcPts val="0"/>
              </a:spcAft>
              <a:buClr>
                <a:schemeClr val="dk1"/>
              </a:buClr>
              <a:buSzPts val="1800"/>
              <a:buChar char="•"/>
            </a:pPr>
            <a:r>
              <a:rPr lang="en-US"/>
              <a:t>When the question does not ask for the information you want to give, answer it as if it does</a:t>
            </a:r>
            <a:endParaRPr/>
          </a:p>
          <a:p>
            <a:pPr indent="-171450" lvl="1" marL="514350" rtl="0" algn="l">
              <a:lnSpc>
                <a:spcPct val="90000"/>
              </a:lnSpc>
              <a:spcBef>
                <a:spcPts val="375"/>
              </a:spcBef>
              <a:spcAft>
                <a:spcPts val="0"/>
              </a:spcAft>
              <a:buClr>
                <a:schemeClr val="dk1"/>
              </a:buClr>
              <a:buSzPts val="1800"/>
              <a:buChar char="•"/>
            </a:pPr>
            <a:r>
              <a:rPr lang="en-US"/>
              <a:t>Once completed, re-read the entire report</a:t>
            </a:r>
            <a:endParaRPr/>
          </a:p>
          <a:p>
            <a:pPr indent="-171450" lvl="1" marL="514350" rtl="0" algn="l">
              <a:lnSpc>
                <a:spcPct val="90000"/>
              </a:lnSpc>
              <a:spcBef>
                <a:spcPts val="375"/>
              </a:spcBef>
              <a:spcAft>
                <a:spcPts val="0"/>
              </a:spcAft>
              <a:buClr>
                <a:schemeClr val="dk1"/>
              </a:buClr>
              <a:buSzPts val="1800"/>
              <a:buChar char="•"/>
            </a:pPr>
            <a:r>
              <a:rPr lang="en-US"/>
              <a:t>If you think it is lacking anything, ask someone who knows your child well to read it</a:t>
            </a:r>
            <a:endParaRPr/>
          </a:p>
          <a:p>
            <a:pPr indent="-171450" lvl="1" marL="514350" rtl="0" algn="l">
              <a:lnSpc>
                <a:spcPct val="90000"/>
              </a:lnSpc>
              <a:spcBef>
                <a:spcPts val="375"/>
              </a:spcBef>
              <a:spcAft>
                <a:spcPts val="0"/>
              </a:spcAft>
              <a:buClr>
                <a:schemeClr val="dk1"/>
              </a:buClr>
              <a:buSzPts val="1800"/>
              <a:buChar char="•"/>
            </a:pPr>
            <a:r>
              <a:rPr lang="en-US"/>
              <a:t>Make a copy, paper and scanned, before mailing</a:t>
            </a:r>
            <a:endParaRPr/>
          </a:p>
          <a:p>
            <a:pPr indent="-171450" lvl="1" marL="514350" rtl="0" algn="l">
              <a:lnSpc>
                <a:spcPct val="90000"/>
              </a:lnSpc>
              <a:spcBef>
                <a:spcPts val="375"/>
              </a:spcBef>
              <a:spcAft>
                <a:spcPts val="0"/>
              </a:spcAft>
              <a:buClr>
                <a:schemeClr val="dk1"/>
              </a:buClr>
              <a:buSzPts val="1800"/>
              <a:buChar char="•"/>
            </a:pPr>
            <a:r>
              <a:rPr lang="en-US"/>
              <a:t>Mail  receipt requested</a:t>
            </a:r>
            <a:endParaRPr/>
          </a:p>
        </p:txBody>
      </p:sp>
      <p:sp>
        <p:nvSpPr>
          <p:cNvPr id="225" name="Google Shape;225;p19"/>
          <p:cNvSpPr txBox="1"/>
          <p:nvPr/>
        </p:nvSpPr>
        <p:spPr>
          <a:xfrm>
            <a:off x="4114800" y="152400"/>
            <a:ext cx="8153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Functional Reports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
          <p:cNvSpPr txBox="1"/>
          <p:nvPr>
            <p:ph idx="1" type="body"/>
          </p:nvPr>
        </p:nvSpPr>
        <p:spPr>
          <a:xfrm>
            <a:off x="402090" y="1066800"/>
            <a:ext cx="8360909" cy="51816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100"/>
              <a:buNone/>
            </a:pPr>
            <a:r>
              <a:rPr lang="en-US"/>
              <a:t>The Arc of NJ is the State’s leading advocacy and service organization for children and adults with intellectual and developmental disabilities (IDD) and their families.</a:t>
            </a:r>
            <a:endParaRPr/>
          </a:p>
          <a:p>
            <a:pPr indent="0" lvl="0" marL="0" rtl="0" algn="l">
              <a:lnSpc>
                <a:spcPct val="90000"/>
              </a:lnSpc>
              <a:spcBef>
                <a:spcPts val="750"/>
              </a:spcBef>
              <a:spcAft>
                <a:spcPts val="0"/>
              </a:spcAft>
              <a:buClr>
                <a:schemeClr val="dk1"/>
              </a:buClr>
              <a:buSzPts val="2100"/>
              <a:buNone/>
            </a:pPr>
            <a:r>
              <a:rPr lang="en-US"/>
              <a:t>The Arc consists of a State office, 20 Local County Chapters and a National office in Washington, DC.</a:t>
            </a:r>
            <a:endParaRPr/>
          </a:p>
          <a:p>
            <a:pPr indent="0" lvl="0" marL="0" rtl="0" algn="l">
              <a:lnSpc>
                <a:spcPct val="90000"/>
              </a:lnSpc>
              <a:spcBef>
                <a:spcPts val="750"/>
              </a:spcBef>
              <a:spcAft>
                <a:spcPts val="0"/>
              </a:spcAft>
              <a:buClr>
                <a:schemeClr val="dk1"/>
              </a:buClr>
              <a:buSzPts val="2100"/>
              <a:buNone/>
            </a:pPr>
            <a:r>
              <a:rPr lang="en-US"/>
              <a:t>The Arc of NJ is primarily an advocacy organization, conducting public policy work, community outreach and information and referral.</a:t>
            </a:r>
            <a:endParaRPr/>
          </a:p>
          <a:p>
            <a:pPr indent="0" lvl="0" marL="0" rtl="0" algn="l">
              <a:lnSpc>
                <a:spcPct val="90000"/>
              </a:lnSpc>
              <a:spcBef>
                <a:spcPts val="750"/>
              </a:spcBef>
              <a:spcAft>
                <a:spcPts val="0"/>
              </a:spcAft>
              <a:buClr>
                <a:schemeClr val="dk1"/>
              </a:buClr>
              <a:buSzPts val="2100"/>
              <a:buNone/>
            </a:pPr>
            <a:r>
              <a:rPr lang="en-US"/>
              <a:t>The Arc of NJ also runs several programs including:</a:t>
            </a:r>
            <a:endParaRPr/>
          </a:p>
          <a:p>
            <a:pPr indent="-171450" lvl="1" marL="514350" rtl="0" algn="l">
              <a:lnSpc>
                <a:spcPct val="90000"/>
              </a:lnSpc>
              <a:spcBef>
                <a:spcPts val="375"/>
              </a:spcBef>
              <a:spcAft>
                <a:spcPts val="0"/>
              </a:spcAft>
              <a:buClr>
                <a:schemeClr val="dk1"/>
              </a:buClr>
              <a:buSzPts val="1800"/>
              <a:buChar char="•"/>
            </a:pPr>
            <a:r>
              <a:rPr lang="en-US"/>
              <a:t>Project HIRE</a:t>
            </a:r>
            <a:endParaRPr/>
          </a:p>
          <a:p>
            <a:pPr indent="-171450" lvl="1" marL="514350" rtl="0" algn="l">
              <a:lnSpc>
                <a:spcPct val="90000"/>
              </a:lnSpc>
              <a:spcBef>
                <a:spcPts val="375"/>
              </a:spcBef>
              <a:spcAft>
                <a:spcPts val="0"/>
              </a:spcAft>
              <a:buClr>
                <a:schemeClr val="dk1"/>
              </a:buClr>
              <a:buSzPts val="1800"/>
              <a:buChar char="•"/>
            </a:pPr>
            <a:r>
              <a:rPr lang="en-US"/>
              <a:t>Planning for Adult Life</a:t>
            </a:r>
            <a:endParaRPr/>
          </a:p>
          <a:p>
            <a:pPr indent="-171450" lvl="1" marL="514350" rtl="0" algn="l">
              <a:lnSpc>
                <a:spcPct val="90000"/>
              </a:lnSpc>
              <a:spcBef>
                <a:spcPts val="375"/>
              </a:spcBef>
              <a:spcAft>
                <a:spcPts val="0"/>
              </a:spcAft>
              <a:buClr>
                <a:schemeClr val="dk1"/>
              </a:buClr>
              <a:buSzPts val="1800"/>
              <a:buChar char="•"/>
            </a:pPr>
            <a:r>
              <a:rPr lang="en-US"/>
              <a:t>The NJ Self-Advocacy Project</a:t>
            </a:r>
            <a:endParaRPr/>
          </a:p>
          <a:p>
            <a:pPr indent="-171450" lvl="1" marL="514350" rtl="0" algn="l">
              <a:lnSpc>
                <a:spcPct val="90000"/>
              </a:lnSpc>
              <a:spcBef>
                <a:spcPts val="375"/>
              </a:spcBef>
              <a:spcAft>
                <a:spcPts val="0"/>
              </a:spcAft>
              <a:buClr>
                <a:schemeClr val="dk1"/>
              </a:buClr>
              <a:buSzPts val="1800"/>
              <a:buChar char="•"/>
            </a:pPr>
            <a:r>
              <a:rPr lang="en-US"/>
              <a:t>The Criminal Justice Advocacy Program</a:t>
            </a:r>
            <a:endParaRPr/>
          </a:p>
          <a:p>
            <a:pPr indent="-171450" lvl="1" marL="514350" rtl="0" algn="l">
              <a:lnSpc>
                <a:spcPct val="90000"/>
              </a:lnSpc>
              <a:spcBef>
                <a:spcPts val="375"/>
              </a:spcBef>
              <a:spcAft>
                <a:spcPts val="0"/>
              </a:spcAft>
              <a:buClr>
                <a:schemeClr val="dk1"/>
              </a:buClr>
              <a:buSzPts val="1800"/>
              <a:buChar char="•"/>
            </a:pPr>
            <a:r>
              <a:rPr lang="en-US"/>
              <a:t>The Arc of NJ Family Institute</a:t>
            </a:r>
            <a:endParaRPr/>
          </a:p>
          <a:p>
            <a:pPr indent="-171450" lvl="1" marL="514350" rtl="0" algn="l">
              <a:lnSpc>
                <a:spcPct val="90000"/>
              </a:lnSpc>
              <a:spcBef>
                <a:spcPts val="375"/>
              </a:spcBef>
              <a:spcAft>
                <a:spcPts val="0"/>
              </a:spcAft>
              <a:buClr>
                <a:schemeClr val="dk1"/>
              </a:buClr>
              <a:buSzPts val="1800"/>
              <a:buChar char="•"/>
            </a:pPr>
            <a:r>
              <a:rPr lang="en-US"/>
              <a:t>Health Care Advocacy</a:t>
            </a:r>
            <a:endParaRPr/>
          </a:p>
          <a:p>
            <a:pPr indent="-171450" lvl="1" marL="514350" rtl="0" algn="l">
              <a:lnSpc>
                <a:spcPct val="90000"/>
              </a:lnSpc>
              <a:spcBef>
                <a:spcPts val="375"/>
              </a:spcBef>
              <a:spcAft>
                <a:spcPts val="0"/>
              </a:spcAft>
              <a:buClr>
                <a:schemeClr val="dk1"/>
              </a:buClr>
              <a:buSzPts val="1800"/>
              <a:buChar char="•"/>
            </a:pPr>
            <a:r>
              <a:rPr lang="en-US"/>
              <a:t>Training &amp; Consultation Services</a:t>
            </a:r>
            <a:endParaRPr/>
          </a:p>
          <a:p>
            <a:pPr indent="-171450" lvl="1" marL="514350" rtl="0" algn="l">
              <a:lnSpc>
                <a:spcPct val="90000"/>
              </a:lnSpc>
              <a:spcBef>
                <a:spcPts val="375"/>
              </a:spcBef>
              <a:spcAft>
                <a:spcPts val="0"/>
              </a:spcAft>
              <a:buClr>
                <a:schemeClr val="dk1"/>
              </a:buClr>
              <a:buSzPts val="1800"/>
              <a:buChar char="•"/>
            </a:pPr>
            <a:r>
              <a:rPr lang="en-US"/>
              <a:t>NJ Camp Jaycee</a:t>
            </a:r>
            <a:endParaRPr/>
          </a:p>
          <a:p>
            <a:pPr indent="-171450" lvl="1" marL="514350" rtl="0" algn="l">
              <a:lnSpc>
                <a:spcPct val="90000"/>
              </a:lnSpc>
              <a:spcBef>
                <a:spcPts val="375"/>
              </a:spcBef>
              <a:spcAft>
                <a:spcPts val="0"/>
              </a:spcAft>
              <a:buClr>
                <a:schemeClr val="dk1"/>
              </a:buClr>
              <a:buSzPts val="1800"/>
              <a:buChar char="•"/>
            </a:pPr>
            <a:r>
              <a:rPr lang="en-US"/>
              <a:t>Children’s Advocacy</a:t>
            </a:r>
            <a:endParaRPr/>
          </a:p>
        </p:txBody>
      </p:sp>
      <p:sp>
        <p:nvSpPr>
          <p:cNvPr id="125" name="Google Shape;125;p2"/>
          <p:cNvSpPr/>
          <p:nvPr/>
        </p:nvSpPr>
        <p:spPr>
          <a:xfrm rot="-1802296">
            <a:off x="5041881" y="4136847"/>
            <a:ext cx="3150173"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rgbClr val="DDEAF6"/>
                </a:solidFill>
                <a:latin typeface="Arial"/>
                <a:ea typeface="Arial"/>
                <a:cs typeface="Arial"/>
                <a:sym typeface="Arial"/>
              </a:rPr>
              <a:t>Sign up for our email list at www.arcnj.org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0"/>
          <p:cNvSpPr txBox="1"/>
          <p:nvPr/>
        </p:nvSpPr>
        <p:spPr>
          <a:xfrm>
            <a:off x="533400" y="1371600"/>
            <a:ext cx="8305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How does the person’s illnesses, injuries or conditions limit his/her ability to work?</a:t>
            </a:r>
            <a:endParaRPr sz="1800">
              <a:solidFill>
                <a:schemeClr val="dk1"/>
              </a:solidFill>
              <a:latin typeface="Arial"/>
              <a:ea typeface="Arial"/>
              <a:cs typeface="Arial"/>
              <a:sym typeface="Arial"/>
            </a:endParaRPr>
          </a:p>
        </p:txBody>
      </p:sp>
      <p:sp>
        <p:nvSpPr>
          <p:cNvPr id="231" name="Google Shape;231;p20"/>
          <p:cNvSpPr txBox="1"/>
          <p:nvPr/>
        </p:nvSpPr>
        <p:spPr>
          <a:xfrm>
            <a:off x="685800" y="2286000"/>
            <a:ext cx="77724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Joe needs a great deal of supervision and encouragement for even simple daily tasks. Without frequent reminders, constant prompting and supervision, he can not complete tasks. His frustration tolerance is very low and is easily overwhelmed and upset. This leads to him to refuse to continue to try to complete tasks.</a:t>
            </a:r>
            <a:endParaRPr sz="18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1"/>
          <p:cNvSpPr txBox="1"/>
          <p:nvPr/>
        </p:nvSpPr>
        <p:spPr>
          <a:xfrm>
            <a:off x="457200" y="1371600"/>
            <a:ext cx="8229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Describe what the disabled person does from the time he/she wakes up until going to bed.</a:t>
            </a:r>
            <a:endParaRPr sz="1800">
              <a:solidFill>
                <a:schemeClr val="dk1"/>
              </a:solidFill>
              <a:latin typeface="Arial"/>
              <a:ea typeface="Arial"/>
              <a:cs typeface="Arial"/>
              <a:sym typeface="Arial"/>
            </a:endParaRPr>
          </a:p>
        </p:txBody>
      </p:sp>
      <p:sp>
        <p:nvSpPr>
          <p:cNvPr id="237" name="Google Shape;237;p21"/>
          <p:cNvSpPr txBox="1"/>
          <p:nvPr/>
        </p:nvSpPr>
        <p:spPr>
          <a:xfrm>
            <a:off x="533400" y="2133600"/>
            <a:ext cx="8001000"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Marie wakes up around 7 am but needs prompting to get up. If clothing from the day before are in her room, she will just put those clothes back on. She can make a bowl of cereal with supervision but needs prompting to eat in time to be ready for the van. She goes to a day program and returns at 4. She will have a snack and watch TV. Marie can set the table with prompts. After dinner she may listen to the radio or watch TV until bedtime at 10. She will not change into pajamas unless told to do so.</a:t>
            </a:r>
            <a:endParaRPr sz="18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2"/>
          <p:cNvSpPr txBox="1"/>
          <p:nvPr/>
        </p:nvSpPr>
        <p:spPr>
          <a:xfrm>
            <a:off x="533400" y="1524000"/>
            <a:ext cx="791605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What was the disabled person able to do before his/her illness, injuries or conditions that he/she can’t do now?</a:t>
            </a:r>
            <a:endParaRPr sz="1800">
              <a:solidFill>
                <a:schemeClr val="dk1"/>
              </a:solidFill>
              <a:latin typeface="Arial"/>
              <a:ea typeface="Arial"/>
              <a:cs typeface="Arial"/>
              <a:sym typeface="Arial"/>
            </a:endParaRPr>
          </a:p>
        </p:txBody>
      </p:sp>
      <p:sp>
        <p:nvSpPr>
          <p:cNvPr id="243" name="Google Shape;243;p22"/>
          <p:cNvSpPr txBox="1"/>
          <p:nvPr/>
        </p:nvSpPr>
        <p:spPr>
          <a:xfrm>
            <a:off x="609600" y="2667000"/>
            <a:ext cx="76962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Michael was diagnosed with autism as a toddler. He has been routine dependent and easily distracted and upset all of his life. He has always needed supervision and prompting to complete even the basic everyday tasks.</a:t>
            </a:r>
            <a:endParaRPr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23"/>
          <p:cNvPicPr preferRelativeResize="0"/>
          <p:nvPr/>
        </p:nvPicPr>
        <p:blipFill rotWithShape="1">
          <a:blip r:embed="rId3">
            <a:alphaModFix/>
          </a:blip>
          <a:srcRect b="0" l="0" r="0" t="0"/>
          <a:stretch/>
        </p:blipFill>
        <p:spPr>
          <a:xfrm>
            <a:off x="609600" y="1143000"/>
            <a:ext cx="8126672" cy="519424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24"/>
          <p:cNvPicPr preferRelativeResize="0"/>
          <p:nvPr/>
        </p:nvPicPr>
        <p:blipFill rotWithShape="1">
          <a:blip r:embed="rId3">
            <a:alphaModFix/>
          </a:blip>
          <a:srcRect b="0" l="0" r="0" t="0"/>
          <a:stretch/>
        </p:blipFill>
        <p:spPr>
          <a:xfrm>
            <a:off x="762000" y="1295400"/>
            <a:ext cx="7901101" cy="296291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25"/>
          <p:cNvPicPr preferRelativeResize="0"/>
          <p:nvPr/>
        </p:nvPicPr>
        <p:blipFill rotWithShape="1">
          <a:blip r:embed="rId3">
            <a:alphaModFix/>
          </a:blip>
          <a:srcRect b="0" l="0" r="0" t="0"/>
          <a:stretch/>
        </p:blipFill>
        <p:spPr>
          <a:xfrm>
            <a:off x="838200" y="1066800"/>
            <a:ext cx="7882811" cy="534665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6"/>
          <p:cNvSpPr txBox="1"/>
          <p:nvPr/>
        </p:nvSpPr>
        <p:spPr>
          <a:xfrm>
            <a:off x="533400" y="1371600"/>
            <a:ext cx="79248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d. Does the disabled person drive?	      Very limited     X  Yes    X   No</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If he/she doesn’t drive, explain why not.</a:t>
            </a:r>
            <a:endParaRPr sz="1800">
              <a:solidFill>
                <a:schemeClr val="dk1"/>
              </a:solidFill>
              <a:latin typeface="Arial"/>
              <a:ea typeface="Arial"/>
              <a:cs typeface="Arial"/>
              <a:sym typeface="Arial"/>
            </a:endParaRPr>
          </a:p>
        </p:txBody>
      </p:sp>
      <p:sp>
        <p:nvSpPr>
          <p:cNvPr id="264" name="Google Shape;264;p26"/>
          <p:cNvSpPr/>
          <p:nvPr/>
        </p:nvSpPr>
        <p:spPr>
          <a:xfrm>
            <a:off x="4495800" y="1371600"/>
            <a:ext cx="1447800" cy="369332"/>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 name="Google Shape;265;p26"/>
          <p:cNvSpPr/>
          <p:nvPr/>
        </p:nvSpPr>
        <p:spPr>
          <a:xfrm>
            <a:off x="6096000" y="1371600"/>
            <a:ext cx="304800" cy="369332"/>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 name="Google Shape;266;p26"/>
          <p:cNvSpPr/>
          <p:nvPr/>
        </p:nvSpPr>
        <p:spPr>
          <a:xfrm>
            <a:off x="6934200" y="1371600"/>
            <a:ext cx="381000" cy="369332"/>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 name="Google Shape;267;p26"/>
          <p:cNvSpPr txBox="1"/>
          <p:nvPr/>
        </p:nvSpPr>
        <p:spPr>
          <a:xfrm>
            <a:off x="609600" y="2438400"/>
            <a:ext cx="78486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Linda has a driver’s license. She worked very hard to get her license but if very fearful of driving alone. She will only go short distances as long as someone is with her. She only drives short distances maybe once every few weeks.</a:t>
            </a:r>
            <a:endParaRPr sz="18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7"/>
          <p:cNvSpPr txBox="1"/>
          <p:nvPr>
            <p:ph idx="1" type="body"/>
          </p:nvPr>
        </p:nvSpPr>
        <p:spPr>
          <a:xfrm>
            <a:off x="457200" y="1828800"/>
            <a:ext cx="8229600" cy="4525963"/>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rgbClr val="C00000"/>
              </a:buClr>
              <a:buSzPts val="1400"/>
              <a:buChar char="•"/>
            </a:pPr>
            <a:r>
              <a:rPr lang="en-US" sz="2800"/>
              <a:t>Always respond in timely way to official requests for information. SSI and Medicaid can be terminated for failure to respond.</a:t>
            </a:r>
            <a:endParaRPr/>
          </a:p>
          <a:p>
            <a:pPr indent="-171450" lvl="0" marL="171450" rtl="0" algn="l">
              <a:lnSpc>
                <a:spcPct val="90000"/>
              </a:lnSpc>
              <a:spcBef>
                <a:spcPts val="750"/>
              </a:spcBef>
              <a:spcAft>
                <a:spcPts val="0"/>
              </a:spcAft>
              <a:buClr>
                <a:srgbClr val="C00000"/>
              </a:buClr>
              <a:buSzPts val="1400"/>
              <a:buChar char="•"/>
            </a:pPr>
            <a:r>
              <a:rPr lang="en-US" sz="2800"/>
              <a:t>If moving, be sure Social Security and Medicaid have the new mailing address.</a:t>
            </a:r>
            <a:endParaRPr/>
          </a:p>
          <a:p>
            <a:pPr indent="-171450" lvl="0" marL="171450" rtl="0" algn="l">
              <a:lnSpc>
                <a:spcPct val="90000"/>
              </a:lnSpc>
              <a:spcBef>
                <a:spcPts val="750"/>
              </a:spcBef>
              <a:spcAft>
                <a:spcPts val="0"/>
              </a:spcAft>
              <a:buClr>
                <a:srgbClr val="C00000"/>
              </a:buClr>
              <a:buSzPts val="1400"/>
              <a:buChar char="•"/>
            </a:pPr>
            <a:r>
              <a:rPr lang="en-US" sz="2800"/>
              <a:t>If person receiving SSI is working, you must report wages monthly to Social Security.  </a:t>
            </a:r>
            <a:endParaRPr/>
          </a:p>
          <a:p>
            <a:pPr indent="-171450" lvl="0" marL="171450" rtl="0" algn="l">
              <a:lnSpc>
                <a:spcPct val="90000"/>
              </a:lnSpc>
              <a:spcBef>
                <a:spcPts val="750"/>
              </a:spcBef>
              <a:spcAft>
                <a:spcPts val="0"/>
              </a:spcAft>
              <a:buClr>
                <a:srgbClr val="C00000"/>
              </a:buClr>
              <a:buSzPts val="1400"/>
              <a:buChar char="•"/>
            </a:pPr>
            <a:r>
              <a:rPr lang="en-US" sz="2800"/>
              <a:t>Social Security:  Substantial Gainful Activity (SGA) - </a:t>
            </a:r>
            <a:r>
              <a:rPr b="1" lang="en-US" sz="2800"/>
              <a:t>$1,550/mo., gross income</a:t>
            </a:r>
            <a:r>
              <a:rPr lang="en-US" sz="2800"/>
              <a:t> (2024).</a:t>
            </a:r>
            <a:endParaRPr sz="2800"/>
          </a:p>
          <a:p>
            <a:pPr indent="0" lvl="0" marL="0" rtl="0" algn="l">
              <a:lnSpc>
                <a:spcPct val="90000"/>
              </a:lnSpc>
              <a:spcBef>
                <a:spcPts val="750"/>
              </a:spcBef>
              <a:spcAft>
                <a:spcPts val="0"/>
              </a:spcAft>
              <a:buClr>
                <a:schemeClr val="dk1"/>
              </a:buClr>
              <a:buSzPts val="2800"/>
              <a:buFont typeface="Noto Sans Symbols"/>
              <a:buNone/>
            </a:pPr>
            <a:r>
              <a:t/>
            </a:r>
            <a:endParaRPr sz="2800"/>
          </a:p>
          <a:p>
            <a:pPr indent="0" lvl="0" marL="0" rtl="0" algn="l">
              <a:lnSpc>
                <a:spcPct val="90000"/>
              </a:lnSpc>
              <a:spcBef>
                <a:spcPts val="750"/>
              </a:spcBef>
              <a:spcAft>
                <a:spcPts val="0"/>
              </a:spcAft>
              <a:buClr>
                <a:schemeClr val="dk1"/>
              </a:buClr>
              <a:buSzPts val="2800"/>
              <a:buFont typeface="Noto Sans Symbols"/>
              <a:buNone/>
            </a:pPr>
            <a:r>
              <a:t/>
            </a:r>
            <a:endParaRPr sz="2800"/>
          </a:p>
        </p:txBody>
      </p:sp>
      <p:sp>
        <p:nvSpPr>
          <p:cNvPr id="275" name="Google Shape;275;p27"/>
          <p:cNvSpPr txBox="1"/>
          <p:nvPr>
            <p:ph idx="4294967295" type="title"/>
          </p:nvPr>
        </p:nvSpPr>
        <p:spPr>
          <a:xfrm>
            <a:off x="2514600" y="685800"/>
            <a:ext cx="58293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After approval for SSI</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8"/>
          <p:cNvSpPr txBox="1"/>
          <p:nvPr>
            <p:ph idx="1" type="body"/>
          </p:nvPr>
        </p:nvSpPr>
        <p:spPr>
          <a:xfrm>
            <a:off x="383721" y="1600200"/>
            <a:ext cx="8229600" cy="5059363"/>
          </a:xfrm>
          <a:prstGeom prst="rect">
            <a:avLst/>
          </a:prstGeom>
          <a:noFill/>
          <a:ln>
            <a:noFill/>
          </a:ln>
        </p:spPr>
        <p:txBody>
          <a:bodyPr anchorCtr="0" anchor="t" bIns="45700" lIns="91425" spcFirstLastPara="1" rIns="91425" wrap="square" tIns="45700">
            <a:normAutofit lnSpcReduction="10000"/>
          </a:bodyPr>
          <a:lstStyle/>
          <a:p>
            <a:pPr indent="-171450" lvl="0" marL="171450" rtl="0" algn="l">
              <a:lnSpc>
                <a:spcPct val="90000"/>
              </a:lnSpc>
              <a:spcBef>
                <a:spcPts val="0"/>
              </a:spcBef>
              <a:spcAft>
                <a:spcPts val="0"/>
              </a:spcAft>
              <a:buClr>
                <a:srgbClr val="C00000"/>
              </a:buClr>
              <a:buSzPts val="2380"/>
              <a:buFont typeface="Noto Sans Symbols"/>
              <a:buChar char="▪"/>
            </a:pPr>
            <a:r>
              <a:rPr lang="en-US" sz="2800"/>
              <a:t>Parents should open new bank account, jointly with individual with IDD, with child’s Social Security number first. </a:t>
            </a:r>
            <a:endParaRPr/>
          </a:p>
          <a:p>
            <a:pPr indent="-171450" lvl="0" marL="171450" rtl="0" algn="l">
              <a:lnSpc>
                <a:spcPct val="90000"/>
              </a:lnSpc>
              <a:spcBef>
                <a:spcPts val="750"/>
              </a:spcBef>
              <a:spcAft>
                <a:spcPts val="0"/>
              </a:spcAft>
              <a:buClr>
                <a:srgbClr val="C00000"/>
              </a:buClr>
              <a:buSzPts val="2380"/>
              <a:buFont typeface="Noto Sans Symbols"/>
              <a:buChar char="▪"/>
            </a:pPr>
            <a:r>
              <a:rPr lang="en-US" sz="2800"/>
              <a:t>Consider a representative payeeship for the funds.</a:t>
            </a:r>
            <a:endParaRPr sz="2800"/>
          </a:p>
          <a:p>
            <a:pPr indent="-171450" lvl="0" marL="171450" rtl="0" algn="l">
              <a:lnSpc>
                <a:spcPct val="90000"/>
              </a:lnSpc>
              <a:spcBef>
                <a:spcPts val="750"/>
              </a:spcBef>
              <a:spcAft>
                <a:spcPts val="0"/>
              </a:spcAft>
              <a:buClr>
                <a:srgbClr val="C00000"/>
              </a:buClr>
              <a:buSzPts val="2380"/>
              <a:buFont typeface="Noto Sans Symbols"/>
              <a:buChar char="▪"/>
            </a:pPr>
            <a:r>
              <a:rPr lang="en-US" sz="2800"/>
              <a:t>SSI checks to be deposited electronically into this new joint bank account.</a:t>
            </a:r>
            <a:endParaRPr/>
          </a:p>
          <a:p>
            <a:pPr indent="-171450" lvl="0" marL="171450" rtl="0" algn="l">
              <a:lnSpc>
                <a:spcPct val="90000"/>
              </a:lnSpc>
              <a:spcBef>
                <a:spcPts val="750"/>
              </a:spcBef>
              <a:spcAft>
                <a:spcPts val="0"/>
              </a:spcAft>
              <a:buClr>
                <a:srgbClr val="C00000"/>
              </a:buClr>
              <a:buSzPts val="2380"/>
              <a:buFont typeface="Noto Sans Symbols"/>
              <a:buChar char="▪"/>
            </a:pPr>
            <a:r>
              <a:rPr lang="en-US" sz="2800"/>
              <a:t>Can’t have more than $2,000 in assets!</a:t>
            </a:r>
            <a:endParaRPr/>
          </a:p>
          <a:p>
            <a:pPr indent="-171450" lvl="0" marL="171450" rtl="0" algn="l">
              <a:lnSpc>
                <a:spcPct val="90000"/>
              </a:lnSpc>
              <a:spcBef>
                <a:spcPts val="750"/>
              </a:spcBef>
              <a:spcAft>
                <a:spcPts val="0"/>
              </a:spcAft>
              <a:buClr>
                <a:srgbClr val="C00000"/>
              </a:buClr>
              <a:buSzPts val="2380"/>
              <a:buFont typeface="Noto Sans Symbols"/>
              <a:buChar char="▪"/>
            </a:pPr>
            <a:r>
              <a:rPr lang="en-US" sz="2800"/>
              <a:t>If receiving lump sum back payments, you have 9 months to spend down. After 9 months, assets cannot exceed $2,000 in the individual’s name. Open ABLE account or start a SNT, if needed.</a:t>
            </a:r>
            <a:endParaRPr/>
          </a:p>
          <a:p>
            <a:pPr indent="-171450" lvl="0" marL="171450" rtl="0" algn="l">
              <a:lnSpc>
                <a:spcPct val="90000"/>
              </a:lnSpc>
              <a:spcBef>
                <a:spcPts val="750"/>
              </a:spcBef>
              <a:spcAft>
                <a:spcPts val="0"/>
              </a:spcAft>
              <a:buClr>
                <a:srgbClr val="C00000"/>
              </a:buClr>
              <a:buSzPts val="2380"/>
              <a:buFont typeface="Noto Sans Symbols"/>
              <a:buChar char="▪"/>
            </a:pPr>
            <a:r>
              <a:rPr lang="en-US" sz="2800"/>
              <a:t>Select a Medicaid HMO or be auto-assigned.</a:t>
            </a:r>
            <a:endParaRPr/>
          </a:p>
          <a:p>
            <a:pPr indent="-38100" lvl="0" marL="171450" rtl="0" algn="l">
              <a:lnSpc>
                <a:spcPct val="90000"/>
              </a:lnSpc>
              <a:spcBef>
                <a:spcPts val="750"/>
              </a:spcBef>
              <a:spcAft>
                <a:spcPts val="0"/>
              </a:spcAft>
              <a:buClr>
                <a:srgbClr val="C00000"/>
              </a:buClr>
              <a:buSzPts val="2100"/>
              <a:buFont typeface="Noto Sans Symbols"/>
              <a:buNone/>
            </a:pPr>
            <a:r>
              <a:t/>
            </a:r>
            <a:endParaRPr/>
          </a:p>
          <a:p>
            <a:pPr indent="-38100" lvl="0" marL="171450" rtl="0" algn="l">
              <a:lnSpc>
                <a:spcPct val="90000"/>
              </a:lnSpc>
              <a:spcBef>
                <a:spcPts val="750"/>
              </a:spcBef>
              <a:spcAft>
                <a:spcPts val="0"/>
              </a:spcAft>
              <a:buClr>
                <a:schemeClr val="dk1"/>
              </a:buClr>
              <a:buSzPts val="2100"/>
              <a:buNone/>
            </a:pPr>
            <a:r>
              <a:t/>
            </a:r>
            <a:endParaRPr/>
          </a:p>
          <a:p>
            <a:pPr indent="-38100" lvl="0" marL="171450" rtl="0" algn="l">
              <a:lnSpc>
                <a:spcPct val="90000"/>
              </a:lnSpc>
              <a:spcBef>
                <a:spcPts val="750"/>
              </a:spcBef>
              <a:spcAft>
                <a:spcPts val="0"/>
              </a:spcAft>
              <a:buClr>
                <a:schemeClr val="dk1"/>
              </a:buClr>
              <a:buSzPts val="2100"/>
              <a:buNone/>
            </a:pPr>
            <a:r>
              <a:t/>
            </a:r>
            <a:endParaRPr/>
          </a:p>
        </p:txBody>
      </p:sp>
      <p:sp>
        <p:nvSpPr>
          <p:cNvPr id="283" name="Google Shape;283;p28"/>
          <p:cNvSpPr txBox="1"/>
          <p:nvPr>
            <p:ph idx="4294967295" type="title"/>
          </p:nvPr>
        </p:nvSpPr>
        <p:spPr>
          <a:xfrm>
            <a:off x="2784021" y="609600"/>
            <a:ext cx="58293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When SSI begins…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9"/>
          <p:cNvSpPr txBox="1"/>
          <p:nvPr>
            <p:ph idx="1" type="body"/>
          </p:nvPr>
        </p:nvSpPr>
        <p:spPr>
          <a:xfrm>
            <a:off x="419100" y="1981200"/>
            <a:ext cx="8229600" cy="4648200"/>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rgbClr val="C00000"/>
              </a:buClr>
              <a:buSzPts val="1200"/>
              <a:buChar char="•"/>
            </a:pPr>
            <a:r>
              <a:rPr lang="en-US" sz="2400"/>
              <a:t>After being approved for SSI (or SSDI) parents should expect their child will have continuing disability reviews. </a:t>
            </a:r>
            <a:endParaRPr i="1" sz="2400"/>
          </a:p>
          <a:p>
            <a:pPr indent="-171450" lvl="0" marL="171450" rtl="0" algn="l">
              <a:lnSpc>
                <a:spcPct val="90000"/>
              </a:lnSpc>
              <a:spcBef>
                <a:spcPts val="750"/>
              </a:spcBef>
              <a:spcAft>
                <a:spcPts val="0"/>
              </a:spcAft>
              <a:buClr>
                <a:srgbClr val="C00000"/>
              </a:buClr>
              <a:buSzPts val="1200"/>
              <a:buChar char="•"/>
            </a:pPr>
            <a:r>
              <a:rPr b="1" lang="en-US" sz="2400"/>
              <a:t>Continuing Eligibility Review:</a:t>
            </a:r>
            <a:r>
              <a:rPr lang="en-US" sz="2400"/>
              <a:t>  Is the individual still disabled? Frequency is determined by specific disability and symptoms.  </a:t>
            </a:r>
            <a:endParaRPr/>
          </a:p>
          <a:p>
            <a:pPr indent="-171450" lvl="1" marL="514350" rtl="0" algn="l">
              <a:lnSpc>
                <a:spcPct val="90000"/>
              </a:lnSpc>
              <a:spcBef>
                <a:spcPts val="375"/>
              </a:spcBef>
              <a:spcAft>
                <a:spcPts val="0"/>
              </a:spcAft>
              <a:buClr>
                <a:srgbClr val="C00000"/>
              </a:buClr>
              <a:buSzPts val="1200"/>
              <a:buChar char="•"/>
            </a:pPr>
            <a:r>
              <a:rPr lang="en-US" sz="2400"/>
              <a:t>Can be required every </a:t>
            </a:r>
            <a:r>
              <a:rPr b="1" lang="en-US" sz="2400"/>
              <a:t>3 years</a:t>
            </a:r>
            <a:r>
              <a:rPr lang="en-US" sz="2400"/>
              <a:t>; can be more or less often.</a:t>
            </a:r>
            <a:endParaRPr/>
          </a:p>
          <a:p>
            <a:pPr indent="-171450" lvl="0" marL="171450" rtl="0" algn="l">
              <a:lnSpc>
                <a:spcPct val="90000"/>
              </a:lnSpc>
              <a:spcBef>
                <a:spcPts val="750"/>
              </a:spcBef>
              <a:spcAft>
                <a:spcPts val="0"/>
              </a:spcAft>
              <a:buClr>
                <a:srgbClr val="C00000"/>
              </a:buClr>
              <a:buSzPts val="1200"/>
              <a:buChar char="•"/>
            </a:pPr>
            <a:r>
              <a:rPr b="1" lang="en-US" sz="2400"/>
              <a:t>Redetermination:</a:t>
            </a:r>
            <a:r>
              <a:rPr lang="en-US" sz="2400"/>
              <a:t> Does individual continue to meet the technical eligibility requirements for SSI/SSDI, including documentation of finances, resources and income.  </a:t>
            </a:r>
            <a:endParaRPr/>
          </a:p>
          <a:p>
            <a:pPr indent="-171450" lvl="1" marL="514350" rtl="0" algn="l">
              <a:lnSpc>
                <a:spcPct val="90000"/>
              </a:lnSpc>
              <a:spcBef>
                <a:spcPts val="375"/>
              </a:spcBef>
              <a:spcAft>
                <a:spcPts val="0"/>
              </a:spcAft>
              <a:buClr>
                <a:srgbClr val="C00000"/>
              </a:buClr>
              <a:buSzPts val="1200"/>
              <a:buChar char="•"/>
            </a:pPr>
            <a:r>
              <a:rPr lang="en-US" sz="2400"/>
              <a:t>Can be required every </a:t>
            </a:r>
            <a:r>
              <a:rPr b="1" lang="en-US" sz="2400"/>
              <a:t>6 years</a:t>
            </a:r>
            <a:r>
              <a:rPr lang="en-US" sz="2400"/>
              <a:t>; can be more or less often.</a:t>
            </a:r>
            <a:endParaRPr/>
          </a:p>
          <a:p>
            <a:pPr indent="-171450" lvl="0" marL="171450" rtl="0" algn="l">
              <a:lnSpc>
                <a:spcPct val="90000"/>
              </a:lnSpc>
              <a:spcBef>
                <a:spcPts val="750"/>
              </a:spcBef>
              <a:spcAft>
                <a:spcPts val="0"/>
              </a:spcAft>
              <a:buClr>
                <a:srgbClr val="C00000"/>
              </a:buClr>
              <a:buSzPts val="1350"/>
              <a:buChar char="•"/>
            </a:pPr>
            <a:r>
              <a:rPr lang="en-US" sz="2700"/>
              <a:t>If there is a rep payee, they need to fill out an annual financial report.</a:t>
            </a:r>
            <a:endParaRPr/>
          </a:p>
        </p:txBody>
      </p:sp>
      <p:sp>
        <p:nvSpPr>
          <p:cNvPr id="291" name="Google Shape;291;p29"/>
          <p:cNvSpPr txBox="1"/>
          <p:nvPr>
            <p:ph idx="4294967295" type="title"/>
          </p:nvPr>
        </p:nvSpPr>
        <p:spPr>
          <a:xfrm>
            <a:off x="114300" y="787025"/>
            <a:ext cx="89154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300"/>
              <a:buFont typeface="Calibri"/>
              <a:buNone/>
            </a:pPr>
            <a:r>
              <a:rPr lang="en-US"/>
              <a:t>Continuing Disability Reviews and Redeterminations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
          <p:cNvSpPr txBox="1"/>
          <p:nvPr>
            <p:ph idx="1" type="body"/>
          </p:nvPr>
        </p:nvSpPr>
        <p:spPr>
          <a:xfrm>
            <a:off x="533400" y="1524000"/>
            <a:ext cx="8360909" cy="4975222"/>
          </a:xfrm>
          <a:prstGeom prst="rect">
            <a:avLst/>
          </a:prstGeom>
          <a:noFill/>
          <a:ln>
            <a:noFill/>
          </a:ln>
        </p:spPr>
        <p:txBody>
          <a:bodyPr anchorCtr="0" anchor="t" bIns="45700" lIns="91425" spcFirstLastPara="1" rIns="91425" wrap="square" tIns="45700">
            <a:normAutofit/>
          </a:bodyPr>
          <a:lstStyle/>
          <a:p>
            <a:pPr indent="-177800" lvl="0" marL="171450" rtl="0" algn="l">
              <a:lnSpc>
                <a:spcPct val="90000"/>
              </a:lnSpc>
              <a:spcBef>
                <a:spcPts val="0"/>
              </a:spcBef>
              <a:spcAft>
                <a:spcPts val="0"/>
              </a:spcAft>
              <a:buClr>
                <a:schemeClr val="dk1"/>
              </a:buClr>
              <a:buSzPts val="2800"/>
              <a:buChar char="•"/>
            </a:pPr>
            <a:r>
              <a:rPr lang="en-US" sz="2800"/>
              <a:t>DDD – NJ Division of Developmental Disabilities</a:t>
            </a:r>
            <a:endParaRPr/>
          </a:p>
          <a:p>
            <a:pPr indent="-177800" lvl="0" marL="171450" rtl="0" algn="l">
              <a:lnSpc>
                <a:spcPct val="90000"/>
              </a:lnSpc>
              <a:spcBef>
                <a:spcPts val="750"/>
              </a:spcBef>
              <a:spcAft>
                <a:spcPts val="0"/>
              </a:spcAft>
              <a:buClr>
                <a:schemeClr val="dk1"/>
              </a:buClr>
              <a:buSzPts val="2800"/>
              <a:buChar char="•"/>
            </a:pPr>
            <a:r>
              <a:rPr lang="en-US" sz="2800"/>
              <a:t>DHS – NJ Department of Human Services</a:t>
            </a:r>
            <a:endParaRPr/>
          </a:p>
          <a:p>
            <a:pPr indent="-177800" lvl="0" marL="171450" rtl="0" algn="l">
              <a:lnSpc>
                <a:spcPct val="90000"/>
              </a:lnSpc>
              <a:spcBef>
                <a:spcPts val="750"/>
              </a:spcBef>
              <a:spcAft>
                <a:spcPts val="0"/>
              </a:spcAft>
              <a:buClr>
                <a:schemeClr val="dk1"/>
              </a:buClr>
              <a:buSzPts val="2800"/>
              <a:buChar char="•"/>
            </a:pPr>
            <a:r>
              <a:rPr lang="en-US" sz="2800"/>
              <a:t>IDD – intellectual and developmental disabilities</a:t>
            </a:r>
            <a:endParaRPr/>
          </a:p>
          <a:p>
            <a:pPr indent="-177800" lvl="0" marL="171450" rtl="0" algn="l">
              <a:lnSpc>
                <a:spcPct val="90000"/>
              </a:lnSpc>
              <a:spcBef>
                <a:spcPts val="750"/>
              </a:spcBef>
              <a:spcAft>
                <a:spcPts val="0"/>
              </a:spcAft>
              <a:buClr>
                <a:schemeClr val="dk1"/>
              </a:buClr>
              <a:buSzPts val="2800"/>
              <a:buChar char="•"/>
            </a:pPr>
            <a:r>
              <a:rPr lang="en-US" sz="2800"/>
              <a:t>SSA – Social Security Administration</a:t>
            </a:r>
            <a:endParaRPr/>
          </a:p>
          <a:p>
            <a:pPr indent="-177800" lvl="0" marL="171450" rtl="0" algn="l">
              <a:lnSpc>
                <a:spcPct val="90000"/>
              </a:lnSpc>
              <a:spcBef>
                <a:spcPts val="750"/>
              </a:spcBef>
              <a:spcAft>
                <a:spcPts val="0"/>
              </a:spcAft>
              <a:buClr>
                <a:schemeClr val="dk1"/>
              </a:buClr>
              <a:buSzPts val="2800"/>
              <a:buChar char="•"/>
            </a:pPr>
            <a:r>
              <a:rPr lang="en-US" sz="2800"/>
              <a:t>SSDI – Social Security Disability Income (based on work history)</a:t>
            </a:r>
            <a:endParaRPr/>
          </a:p>
          <a:p>
            <a:pPr indent="-177800" lvl="0" marL="171450" rtl="0" algn="l">
              <a:lnSpc>
                <a:spcPct val="90000"/>
              </a:lnSpc>
              <a:spcBef>
                <a:spcPts val="750"/>
              </a:spcBef>
              <a:spcAft>
                <a:spcPts val="0"/>
              </a:spcAft>
              <a:buClr>
                <a:schemeClr val="dk1"/>
              </a:buClr>
              <a:buSzPts val="2800"/>
              <a:buChar char="•"/>
            </a:pPr>
            <a:r>
              <a:rPr lang="en-US" sz="2800"/>
              <a:t>SSI – Supplemental Security Income (not based on work history)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0"/>
          <p:cNvSpPr txBox="1"/>
          <p:nvPr>
            <p:ph idx="1" type="body"/>
          </p:nvPr>
        </p:nvSpPr>
        <p:spPr>
          <a:xfrm>
            <a:off x="457200" y="2209800"/>
            <a:ext cx="8229600" cy="4144963"/>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rgbClr val="C00000"/>
              </a:buClr>
              <a:buSzPts val="1200"/>
              <a:buChar char="•"/>
            </a:pPr>
            <a:r>
              <a:rPr lang="en-US" sz="2400"/>
              <a:t>Important note:  If a person receives SSI and travels out of the U.S. for </a:t>
            </a:r>
            <a:r>
              <a:rPr b="1" lang="en-US" sz="2400"/>
              <a:t>30 consecutive days or more</a:t>
            </a:r>
            <a:r>
              <a:rPr lang="en-US" sz="2400"/>
              <a:t>, he/she is not eligible for SSI (or Medicaid) during any month when he/she is outside the U.S.</a:t>
            </a:r>
            <a:endParaRPr/>
          </a:p>
          <a:p>
            <a:pPr indent="-171450" lvl="0" marL="171450" rtl="0" algn="l">
              <a:lnSpc>
                <a:spcPct val="100000"/>
              </a:lnSpc>
              <a:spcBef>
                <a:spcPts val="750"/>
              </a:spcBef>
              <a:spcAft>
                <a:spcPts val="0"/>
              </a:spcAft>
              <a:buClr>
                <a:srgbClr val="C00000"/>
              </a:buClr>
              <a:buSzPts val="1200"/>
              <a:buChar char="•"/>
            </a:pPr>
            <a:r>
              <a:rPr lang="en-US" sz="2400"/>
              <a:t>An individual who was receiving SSI, and has traveled out of the U.S. for 30 days or longer is not considered by Social Security to be in the U.S. until he/she is in the U.S. for </a:t>
            </a:r>
            <a:r>
              <a:rPr b="1" lang="en-US" sz="2400"/>
              <a:t>30 consecutive days upon returning.</a:t>
            </a:r>
            <a:endParaRPr/>
          </a:p>
        </p:txBody>
      </p:sp>
      <p:sp>
        <p:nvSpPr>
          <p:cNvPr id="299" name="Google Shape;299;p30"/>
          <p:cNvSpPr txBox="1"/>
          <p:nvPr>
            <p:ph idx="4294967295" type="title"/>
          </p:nvPr>
        </p:nvSpPr>
        <p:spPr>
          <a:xfrm>
            <a:off x="2057400" y="762000"/>
            <a:ext cx="58293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SSI and travel outside the U.S.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1"/>
          <p:cNvSpPr txBox="1"/>
          <p:nvPr>
            <p:ph idx="1" type="body"/>
          </p:nvPr>
        </p:nvSpPr>
        <p:spPr>
          <a:xfrm>
            <a:off x="533400" y="1066800"/>
            <a:ext cx="8229600" cy="528796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C00000"/>
              </a:buClr>
              <a:buSzPts val="2520"/>
              <a:buNone/>
            </a:pPr>
            <a:r>
              <a:rPr b="1" lang="en-US" sz="2800"/>
              <a:t>What happens if the SSI application is turned down?</a:t>
            </a:r>
            <a:endParaRPr/>
          </a:p>
          <a:p>
            <a:pPr indent="-11429" lvl="0" marL="171450" rtl="0" algn="l">
              <a:lnSpc>
                <a:spcPct val="90000"/>
              </a:lnSpc>
              <a:spcBef>
                <a:spcPts val="750"/>
              </a:spcBef>
              <a:spcAft>
                <a:spcPts val="0"/>
              </a:spcAft>
              <a:buClr>
                <a:srgbClr val="C00000"/>
              </a:buClr>
              <a:buSzPts val="2520"/>
              <a:buFont typeface="Noto Sans Symbols"/>
              <a:buNone/>
            </a:pPr>
            <a:r>
              <a:t/>
            </a:r>
            <a:endParaRPr b="1" sz="2800"/>
          </a:p>
          <a:p>
            <a:pPr indent="-171450" lvl="0" marL="171450" rtl="0" algn="l">
              <a:lnSpc>
                <a:spcPct val="90000"/>
              </a:lnSpc>
              <a:spcBef>
                <a:spcPts val="750"/>
              </a:spcBef>
              <a:spcAft>
                <a:spcPts val="0"/>
              </a:spcAft>
              <a:buClr>
                <a:srgbClr val="C00000"/>
              </a:buClr>
              <a:buSzPts val="2520"/>
              <a:buFont typeface="Noto Sans Symbols"/>
              <a:buChar char="▪"/>
            </a:pPr>
            <a:r>
              <a:rPr b="1" lang="en-US" sz="2800"/>
              <a:t>Appeal in timely manner!  Easiest way to appeal: </a:t>
            </a:r>
            <a:r>
              <a:rPr b="1" lang="en-US" sz="2800" u="sng">
                <a:solidFill>
                  <a:schemeClr val="hlink"/>
                </a:solidFill>
                <a:hlinkClick r:id="rId3"/>
              </a:rPr>
              <a:t>www.socialsecurity.gov/disability/appeal</a:t>
            </a:r>
            <a:endParaRPr b="1" sz="2800"/>
          </a:p>
          <a:p>
            <a:pPr indent="0" lvl="0" marL="0" rtl="0" algn="l">
              <a:lnSpc>
                <a:spcPct val="90000"/>
              </a:lnSpc>
              <a:spcBef>
                <a:spcPts val="750"/>
              </a:spcBef>
              <a:spcAft>
                <a:spcPts val="0"/>
              </a:spcAft>
              <a:buClr>
                <a:srgbClr val="C00000"/>
              </a:buClr>
              <a:buSzPts val="2520"/>
              <a:buNone/>
            </a:pPr>
            <a:r>
              <a:t/>
            </a:r>
            <a:endParaRPr b="1" sz="2800"/>
          </a:p>
          <a:p>
            <a:pPr indent="-171450" lvl="0" marL="171450" rtl="0" algn="l">
              <a:lnSpc>
                <a:spcPct val="90000"/>
              </a:lnSpc>
              <a:spcBef>
                <a:spcPts val="750"/>
              </a:spcBef>
              <a:spcAft>
                <a:spcPts val="0"/>
              </a:spcAft>
              <a:buClr>
                <a:srgbClr val="C00000"/>
              </a:buClr>
              <a:buSzPts val="2520"/>
              <a:buFont typeface="Noto Sans Symbols"/>
              <a:buChar char="▪"/>
            </a:pPr>
            <a:r>
              <a:rPr b="1" lang="en-US" sz="2800"/>
              <a:t>Possible reasons for denial of SSI:</a:t>
            </a:r>
            <a:endParaRPr/>
          </a:p>
          <a:p>
            <a:pPr indent="-171450" lvl="1" marL="514350" rtl="0" algn="l">
              <a:lnSpc>
                <a:spcPct val="90000"/>
              </a:lnSpc>
              <a:spcBef>
                <a:spcPts val="375"/>
              </a:spcBef>
              <a:spcAft>
                <a:spcPts val="0"/>
              </a:spcAft>
              <a:buClr>
                <a:srgbClr val="C00000"/>
              </a:buClr>
              <a:buSzPts val="2160"/>
              <a:buFont typeface="Noto Sans Symbols"/>
              <a:buChar char="▪"/>
            </a:pPr>
            <a:r>
              <a:rPr lang="en-US" sz="2400"/>
              <a:t>Assets above $2,000</a:t>
            </a:r>
            <a:endParaRPr/>
          </a:p>
          <a:p>
            <a:pPr indent="-171450" lvl="1" marL="514350" rtl="0" algn="l">
              <a:lnSpc>
                <a:spcPct val="90000"/>
              </a:lnSpc>
              <a:spcBef>
                <a:spcPts val="375"/>
              </a:spcBef>
              <a:spcAft>
                <a:spcPts val="0"/>
              </a:spcAft>
              <a:buClr>
                <a:srgbClr val="C00000"/>
              </a:buClr>
              <a:buSzPts val="2160"/>
              <a:buFont typeface="Noto Sans Symbols"/>
              <a:buChar char="▪"/>
            </a:pPr>
            <a:r>
              <a:rPr lang="en-US" sz="2400"/>
              <a:t>Special Needs Trust not done correctly</a:t>
            </a:r>
            <a:endParaRPr/>
          </a:p>
          <a:p>
            <a:pPr indent="-171450" lvl="1" marL="514350" rtl="0" algn="l">
              <a:lnSpc>
                <a:spcPct val="90000"/>
              </a:lnSpc>
              <a:spcBef>
                <a:spcPts val="375"/>
              </a:spcBef>
              <a:spcAft>
                <a:spcPts val="0"/>
              </a:spcAft>
              <a:buClr>
                <a:srgbClr val="C00000"/>
              </a:buClr>
              <a:buSzPts val="2160"/>
              <a:buFont typeface="Noto Sans Symbols"/>
              <a:buChar char="▪"/>
            </a:pPr>
            <a:r>
              <a:rPr lang="en-US" sz="2400"/>
              <a:t> Medical documentation not sufficient to justify a severe  disability, per SSA requirements.</a:t>
            </a:r>
            <a:endParaRPr/>
          </a:p>
          <a:p>
            <a:pPr indent="-34290" lvl="1" marL="514350" rtl="0" algn="l">
              <a:lnSpc>
                <a:spcPct val="90000"/>
              </a:lnSpc>
              <a:spcBef>
                <a:spcPts val="375"/>
              </a:spcBef>
              <a:spcAft>
                <a:spcPts val="0"/>
              </a:spcAft>
              <a:buClr>
                <a:srgbClr val="C00000"/>
              </a:buClr>
              <a:buSzPts val="2160"/>
              <a:buFont typeface="Noto Sans Symbols"/>
              <a:buNone/>
            </a:pPr>
            <a:r>
              <a:t/>
            </a:r>
            <a:endParaRPr sz="2400"/>
          </a:p>
          <a:p>
            <a:pPr indent="-171450" lvl="1" marL="514350" rtl="0" algn="l">
              <a:lnSpc>
                <a:spcPct val="90000"/>
              </a:lnSpc>
              <a:spcBef>
                <a:spcPts val="375"/>
              </a:spcBef>
              <a:spcAft>
                <a:spcPts val="0"/>
              </a:spcAft>
              <a:buClr>
                <a:srgbClr val="C00000"/>
              </a:buClr>
              <a:buSzPts val="2160"/>
              <a:buFont typeface="Noto Sans Symbols"/>
              <a:buChar char="▪"/>
            </a:pPr>
            <a:r>
              <a:rPr lang="en-US" sz="2400"/>
              <a:t>Parents may want to contact attorney to represent the son/daughter at a hearing with a judge.</a:t>
            </a:r>
            <a:endParaRPr/>
          </a:p>
          <a:p>
            <a:pPr indent="-34290" lvl="1" marL="514350" rtl="0" algn="l">
              <a:lnSpc>
                <a:spcPct val="90000"/>
              </a:lnSpc>
              <a:spcBef>
                <a:spcPts val="375"/>
              </a:spcBef>
              <a:spcAft>
                <a:spcPts val="0"/>
              </a:spcAft>
              <a:buClr>
                <a:srgbClr val="C00000"/>
              </a:buClr>
              <a:buSzPts val="2160"/>
              <a:buFont typeface="Noto Sans Symbols"/>
              <a:buNone/>
            </a:pPr>
            <a:r>
              <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2"/>
          <p:cNvSpPr txBox="1"/>
          <p:nvPr>
            <p:ph idx="1" type="body"/>
          </p:nvPr>
        </p:nvSpPr>
        <p:spPr>
          <a:xfrm>
            <a:off x="457200" y="2332037"/>
            <a:ext cx="4114800" cy="4525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Noto Sans Symbols"/>
              <a:buNone/>
            </a:pPr>
            <a:r>
              <a:rPr b="1" lang="en-US" sz="1600"/>
              <a:t>Essex County</a:t>
            </a:r>
            <a:r>
              <a:rPr lang="en-US" sz="1600"/>
              <a:t> - Bloomfield, 973-680-5599</a:t>
            </a:r>
            <a:endParaRPr/>
          </a:p>
          <a:p>
            <a:pPr indent="0" lvl="0" marL="0" rtl="0" algn="l">
              <a:lnSpc>
                <a:spcPct val="90000"/>
              </a:lnSpc>
              <a:spcBef>
                <a:spcPts val="750"/>
              </a:spcBef>
              <a:spcAft>
                <a:spcPts val="0"/>
              </a:spcAft>
              <a:buClr>
                <a:schemeClr val="dk1"/>
              </a:buClr>
              <a:buSzPts val="1600"/>
              <a:buFont typeface="Noto Sans Symbols"/>
              <a:buNone/>
            </a:pPr>
            <a:r>
              <a:rPr lang="en-US" sz="1600"/>
              <a:t>DCF &amp; DDD - Bergen, Essex, Passaic, Sussex, Warren</a:t>
            </a:r>
            <a:endParaRPr/>
          </a:p>
          <a:p>
            <a:pPr indent="0" lvl="0" marL="0" rtl="0" algn="l">
              <a:lnSpc>
                <a:spcPct val="90000"/>
              </a:lnSpc>
              <a:spcBef>
                <a:spcPts val="750"/>
              </a:spcBef>
              <a:spcAft>
                <a:spcPts val="0"/>
              </a:spcAft>
              <a:buClr>
                <a:schemeClr val="dk1"/>
              </a:buClr>
              <a:buSzPts val="1600"/>
              <a:buFont typeface="Noto Sans Symbols"/>
              <a:buNone/>
            </a:pPr>
            <a:r>
              <a:rPr lang="en-US" sz="1600"/>
              <a:t> </a:t>
            </a:r>
            <a:endParaRPr/>
          </a:p>
          <a:p>
            <a:pPr indent="0" lvl="0" marL="0" rtl="0" algn="l">
              <a:lnSpc>
                <a:spcPct val="90000"/>
              </a:lnSpc>
              <a:spcBef>
                <a:spcPts val="750"/>
              </a:spcBef>
              <a:spcAft>
                <a:spcPts val="0"/>
              </a:spcAft>
              <a:buClr>
                <a:schemeClr val="dk1"/>
              </a:buClr>
              <a:buSzPts val="1600"/>
              <a:buFont typeface="Noto Sans Symbols"/>
              <a:buNone/>
            </a:pPr>
            <a:r>
              <a:rPr b="1" lang="en-US" sz="1600"/>
              <a:t>Union County</a:t>
            </a:r>
            <a:r>
              <a:rPr lang="en-US" sz="1600"/>
              <a:t> - Elizabeth, 908-355-8282</a:t>
            </a:r>
            <a:endParaRPr/>
          </a:p>
          <a:p>
            <a:pPr indent="0" lvl="0" marL="0" rtl="0" algn="l">
              <a:lnSpc>
                <a:spcPct val="90000"/>
              </a:lnSpc>
              <a:spcBef>
                <a:spcPts val="750"/>
              </a:spcBef>
              <a:spcAft>
                <a:spcPts val="0"/>
              </a:spcAft>
              <a:buClr>
                <a:schemeClr val="dk1"/>
              </a:buClr>
              <a:buSzPts val="1600"/>
              <a:buFont typeface="Noto Sans Symbols"/>
              <a:buNone/>
            </a:pPr>
            <a:r>
              <a:rPr lang="en-US" sz="1600"/>
              <a:t>DCF &amp; DDD - Hudson, Morris, Union, Somerset</a:t>
            </a:r>
            <a:endParaRPr/>
          </a:p>
          <a:p>
            <a:pPr indent="0" lvl="0" marL="0" rtl="0" algn="l">
              <a:lnSpc>
                <a:spcPct val="90000"/>
              </a:lnSpc>
              <a:spcBef>
                <a:spcPts val="750"/>
              </a:spcBef>
              <a:spcAft>
                <a:spcPts val="0"/>
              </a:spcAft>
              <a:buClr>
                <a:schemeClr val="dk1"/>
              </a:buClr>
              <a:buSzPts val="1600"/>
              <a:buFont typeface="Noto Sans Symbols"/>
              <a:buNone/>
            </a:pPr>
            <a:r>
              <a:rPr lang="en-US" sz="1600"/>
              <a:t>*Hudson County - Jersey City, 201-630-6201</a:t>
            </a:r>
            <a:endParaRPr/>
          </a:p>
          <a:p>
            <a:pPr indent="0" lvl="0" marL="0" rtl="0" algn="l">
              <a:lnSpc>
                <a:spcPct val="90000"/>
              </a:lnSpc>
              <a:spcBef>
                <a:spcPts val="750"/>
              </a:spcBef>
              <a:spcAft>
                <a:spcPts val="0"/>
              </a:spcAft>
              <a:buClr>
                <a:schemeClr val="dk1"/>
              </a:buClr>
              <a:buSzPts val="1600"/>
              <a:buFont typeface="Noto Sans Symbols"/>
              <a:buNone/>
            </a:pPr>
            <a:r>
              <a:rPr lang="en-US" sz="1600"/>
              <a:t> </a:t>
            </a:r>
            <a:endParaRPr/>
          </a:p>
          <a:p>
            <a:pPr indent="0" lvl="0" marL="0" rtl="0" algn="l">
              <a:lnSpc>
                <a:spcPct val="90000"/>
              </a:lnSpc>
              <a:spcBef>
                <a:spcPts val="750"/>
              </a:spcBef>
              <a:spcAft>
                <a:spcPts val="0"/>
              </a:spcAft>
              <a:buClr>
                <a:schemeClr val="dk1"/>
              </a:buClr>
              <a:buSzPts val="1600"/>
              <a:buFont typeface="Noto Sans Symbols"/>
              <a:buNone/>
            </a:pPr>
            <a:r>
              <a:rPr b="1" lang="en-US" sz="1600"/>
              <a:t>Monmouth County</a:t>
            </a:r>
            <a:r>
              <a:rPr lang="en-US" sz="1600"/>
              <a:t> - Eatontown, 732-380-1012</a:t>
            </a:r>
            <a:endParaRPr/>
          </a:p>
          <a:p>
            <a:pPr indent="0" lvl="0" marL="0" rtl="0" algn="l">
              <a:lnSpc>
                <a:spcPct val="90000"/>
              </a:lnSpc>
              <a:spcBef>
                <a:spcPts val="750"/>
              </a:spcBef>
              <a:spcAft>
                <a:spcPts val="0"/>
              </a:spcAft>
              <a:buClr>
                <a:schemeClr val="dk1"/>
              </a:buClr>
              <a:buSzPts val="1600"/>
              <a:buFont typeface="Noto Sans Symbols"/>
              <a:buNone/>
            </a:pPr>
            <a:r>
              <a:rPr lang="en-US" sz="1600"/>
              <a:t>DCF &amp; DDD - Monmouth, Ocean</a:t>
            </a:r>
            <a:endParaRPr/>
          </a:p>
          <a:p>
            <a:pPr indent="0" lvl="0" marL="0" rtl="0" algn="l">
              <a:lnSpc>
                <a:spcPct val="90000"/>
              </a:lnSpc>
              <a:spcBef>
                <a:spcPts val="750"/>
              </a:spcBef>
              <a:spcAft>
                <a:spcPts val="0"/>
              </a:spcAft>
              <a:buClr>
                <a:schemeClr val="dk1"/>
              </a:buClr>
              <a:buSzPts val="1600"/>
              <a:buFont typeface="Noto Sans Symbols"/>
              <a:buNone/>
            </a:pPr>
            <a:r>
              <a:rPr lang="en-US" sz="1600"/>
              <a:t>*Ocean - Toms River, 732-349-6714</a:t>
            </a:r>
            <a:endParaRPr/>
          </a:p>
          <a:p>
            <a:pPr indent="0" lvl="0" marL="0" rtl="0" algn="l">
              <a:lnSpc>
                <a:spcPct val="90000"/>
              </a:lnSpc>
              <a:spcBef>
                <a:spcPts val="750"/>
              </a:spcBef>
              <a:spcAft>
                <a:spcPts val="0"/>
              </a:spcAft>
              <a:buClr>
                <a:schemeClr val="dk1"/>
              </a:buClr>
              <a:buSzPts val="1600"/>
              <a:buFont typeface="Noto Sans Symbols"/>
              <a:buNone/>
            </a:pPr>
            <a:r>
              <a:rPr lang="en-US" sz="1600"/>
              <a:t> </a:t>
            </a:r>
            <a:endParaRPr/>
          </a:p>
          <a:p>
            <a:pPr indent="0" lvl="0" marL="0" rtl="0" algn="l">
              <a:lnSpc>
                <a:spcPct val="90000"/>
              </a:lnSpc>
              <a:spcBef>
                <a:spcPts val="750"/>
              </a:spcBef>
              <a:spcAft>
                <a:spcPts val="0"/>
              </a:spcAft>
              <a:buClr>
                <a:schemeClr val="dk1"/>
              </a:buClr>
              <a:buSzPts val="2100"/>
              <a:buFont typeface="Noto Sans Symbols"/>
              <a:buNone/>
            </a:pPr>
            <a:r>
              <a:t/>
            </a:r>
            <a:endParaRPr/>
          </a:p>
        </p:txBody>
      </p:sp>
      <p:sp>
        <p:nvSpPr>
          <p:cNvPr id="314" name="Google Shape;314;p32"/>
          <p:cNvSpPr txBox="1"/>
          <p:nvPr>
            <p:ph idx="4294967295" type="title"/>
          </p:nvPr>
        </p:nvSpPr>
        <p:spPr>
          <a:xfrm>
            <a:off x="1828800" y="907256"/>
            <a:ext cx="58293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Calibri"/>
              <a:buNone/>
            </a:pPr>
            <a:r>
              <a:rPr lang="en-US"/>
              <a:t>Community Health Law Project</a:t>
            </a:r>
            <a:br>
              <a:rPr lang="en-US"/>
            </a:br>
            <a:endParaRPr/>
          </a:p>
        </p:txBody>
      </p:sp>
      <p:sp>
        <p:nvSpPr>
          <p:cNvPr id="315" name="Google Shape;315;p32"/>
          <p:cNvSpPr txBox="1"/>
          <p:nvPr/>
        </p:nvSpPr>
        <p:spPr>
          <a:xfrm>
            <a:off x="4732564" y="2332037"/>
            <a:ext cx="4267200" cy="28003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Mercer </a:t>
            </a:r>
            <a:r>
              <a:rPr lang="en-US" sz="1600">
                <a:solidFill>
                  <a:schemeClr val="dk1"/>
                </a:solidFill>
                <a:latin typeface="Calibri"/>
                <a:ea typeface="Calibri"/>
                <a:cs typeface="Calibri"/>
                <a:sym typeface="Calibri"/>
              </a:rPr>
              <a:t> </a:t>
            </a:r>
            <a:r>
              <a:rPr b="1" lang="en-US" sz="1600">
                <a:solidFill>
                  <a:schemeClr val="dk1"/>
                </a:solidFill>
                <a:latin typeface="Calibri"/>
                <a:ea typeface="Calibri"/>
                <a:cs typeface="Calibri"/>
                <a:sym typeface="Calibri"/>
              </a:rPr>
              <a:t>County</a:t>
            </a:r>
            <a:r>
              <a:rPr lang="en-US" sz="1600">
                <a:solidFill>
                  <a:schemeClr val="dk1"/>
                </a:solidFill>
                <a:latin typeface="Calibri"/>
                <a:ea typeface="Calibri"/>
                <a:cs typeface="Calibri"/>
                <a:sym typeface="Calibri"/>
              </a:rPr>
              <a:t> - Trenton, 609-392-5553</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DCF - Burlington, Hunterdon, Mercer, Middlesex</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DDD - Hunterdon, Mercer, Middlesex</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*Burlington - Mt. Holly, 609-261-3453</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Camden County</a:t>
            </a:r>
            <a:r>
              <a:rPr lang="en-US" sz="1600">
                <a:solidFill>
                  <a:schemeClr val="dk1"/>
                </a:solidFill>
                <a:latin typeface="Calibri"/>
                <a:ea typeface="Calibri"/>
                <a:cs typeface="Calibri"/>
                <a:sym typeface="Calibri"/>
              </a:rPr>
              <a:t>- Collingswood, 856-858-9500</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DCF - Atlantic, Camden, Cape May, Cumberland, Gloucester, Salem</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DDD - Atlantic, Burlington, Camden, Cape May, Cumberland, Gloucester, Salem</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*Atlantic - Galloway, 856-858-9500</a:t>
            </a:r>
            <a:endParaRPr/>
          </a:p>
        </p:txBody>
      </p:sp>
      <p:sp>
        <p:nvSpPr>
          <p:cNvPr id="316" name="Google Shape;316;p32"/>
          <p:cNvSpPr txBox="1"/>
          <p:nvPr/>
        </p:nvSpPr>
        <p:spPr>
          <a:xfrm>
            <a:off x="2590800" y="1570038"/>
            <a:ext cx="49530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Main Admin - South Orange, 973-275-1175</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3"/>
          <p:cNvSpPr txBox="1"/>
          <p:nvPr>
            <p:ph idx="1" type="body"/>
          </p:nvPr>
        </p:nvSpPr>
        <p:spPr>
          <a:xfrm>
            <a:off x="402090" y="3276600"/>
            <a:ext cx="8360909" cy="2765422"/>
          </a:xfrm>
          <a:prstGeom prst="rect">
            <a:avLst/>
          </a:prstGeom>
          <a:noFill/>
          <a:ln>
            <a:noFill/>
          </a:ln>
        </p:spPr>
        <p:txBody>
          <a:bodyPr anchorCtr="0" anchor="t" bIns="45700" lIns="91425" spcFirstLastPara="1" rIns="91425" wrap="square" tIns="45700">
            <a:normAutofit/>
          </a:bodyPr>
          <a:lstStyle/>
          <a:p>
            <a:pPr indent="-177800" lvl="0" marL="171450" rtl="0" algn="l">
              <a:lnSpc>
                <a:spcPct val="90000"/>
              </a:lnSpc>
              <a:spcBef>
                <a:spcPts val="0"/>
              </a:spcBef>
              <a:spcAft>
                <a:spcPts val="0"/>
              </a:spcAft>
              <a:buClr>
                <a:schemeClr val="dk1"/>
              </a:buClr>
              <a:buSzPts val="2800"/>
              <a:buChar char="•"/>
            </a:pPr>
            <a:r>
              <a:rPr lang="en-US" sz="2800"/>
              <a:t>The link below is a list of county bar associations that offer lawyer referral services</a:t>
            </a:r>
            <a:endParaRPr/>
          </a:p>
          <a:p>
            <a:pPr indent="0" lvl="0" marL="171450" rtl="0" algn="l">
              <a:lnSpc>
                <a:spcPct val="90000"/>
              </a:lnSpc>
              <a:spcBef>
                <a:spcPts val="750"/>
              </a:spcBef>
              <a:spcAft>
                <a:spcPts val="0"/>
              </a:spcAft>
              <a:buClr>
                <a:schemeClr val="dk1"/>
              </a:buClr>
              <a:buSzPts val="2800"/>
              <a:buNone/>
            </a:pPr>
            <a:r>
              <a:t/>
            </a:r>
            <a:endParaRPr sz="2800"/>
          </a:p>
          <a:p>
            <a:pPr indent="-177800" lvl="0" marL="171450" rtl="0" algn="l">
              <a:lnSpc>
                <a:spcPct val="90000"/>
              </a:lnSpc>
              <a:spcBef>
                <a:spcPts val="750"/>
              </a:spcBef>
              <a:spcAft>
                <a:spcPts val="0"/>
              </a:spcAft>
              <a:buClr>
                <a:srgbClr val="0000FF"/>
              </a:buClr>
              <a:buSzPts val="2800"/>
              <a:buChar char="•"/>
            </a:pPr>
            <a:r>
              <a:rPr lang="en-US" sz="2800" u="sng">
                <a:solidFill>
                  <a:srgbClr val="0000FF"/>
                </a:solidFill>
                <a:hlinkClick r:id="rId3">
                  <a:extLst>
                    <a:ext uri="{A12FA001-AC4F-418D-AE19-62706E023703}">
                      <ahyp:hlinkClr val="tx"/>
                    </a:ext>
                  </a:extLst>
                </a:hlinkClick>
              </a:rPr>
              <a:t>http://bit.ly/LegalReferralService</a:t>
            </a:r>
            <a:endParaRPr sz="2800" u="sng">
              <a:solidFill>
                <a:srgbClr val="0000FF"/>
              </a:solidFill>
            </a:endParaRPr>
          </a:p>
        </p:txBody>
      </p:sp>
      <p:sp>
        <p:nvSpPr>
          <p:cNvPr id="324" name="Google Shape;324;p33"/>
          <p:cNvSpPr txBox="1"/>
          <p:nvPr>
            <p:ph idx="4294967295" type="title"/>
          </p:nvPr>
        </p:nvSpPr>
        <p:spPr>
          <a:xfrm>
            <a:off x="0" y="1524000"/>
            <a:ext cx="91440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en-US" sz="4000"/>
              <a:t>New Jersey State Bar Association</a:t>
            </a:r>
            <a:br>
              <a:rPr lang="en-US" sz="4000"/>
            </a:br>
            <a:r>
              <a:rPr lang="en-US" sz="4000"/>
              <a:t>Lawyer Referral Service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4"/>
          <p:cNvSpPr txBox="1"/>
          <p:nvPr>
            <p:ph idx="1" type="body"/>
          </p:nvPr>
        </p:nvSpPr>
        <p:spPr>
          <a:xfrm>
            <a:off x="381000" y="1066800"/>
            <a:ext cx="8360909" cy="459422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90000"/>
              </a:lnSpc>
              <a:spcBef>
                <a:spcPts val="0"/>
              </a:spcBef>
              <a:spcAft>
                <a:spcPts val="0"/>
              </a:spcAft>
              <a:buClr>
                <a:schemeClr val="dk1"/>
              </a:buClr>
              <a:buSzPct val="100000"/>
              <a:buNone/>
            </a:pPr>
            <a:r>
              <a:rPr b="1" lang="en-US" sz="4400"/>
              <a:t>Other avenues to accessing Medicaid</a:t>
            </a:r>
            <a:endParaRPr/>
          </a:p>
          <a:p>
            <a:pPr indent="0" lvl="0" marL="0" rtl="0" algn="ctr">
              <a:lnSpc>
                <a:spcPct val="90000"/>
              </a:lnSpc>
              <a:spcBef>
                <a:spcPts val="750"/>
              </a:spcBef>
              <a:spcAft>
                <a:spcPts val="0"/>
              </a:spcAft>
              <a:buClr>
                <a:schemeClr val="dk1"/>
              </a:buClr>
              <a:buSzPct val="100000"/>
              <a:buNone/>
            </a:pPr>
            <a:r>
              <a:t/>
            </a:r>
            <a:endParaRPr b="1" sz="4400"/>
          </a:p>
          <a:p>
            <a:pPr indent="0" lvl="0" marL="0" rtl="0" algn="ctr">
              <a:lnSpc>
                <a:spcPct val="90000"/>
              </a:lnSpc>
              <a:spcBef>
                <a:spcPts val="750"/>
              </a:spcBef>
              <a:spcAft>
                <a:spcPts val="0"/>
              </a:spcAft>
              <a:buClr>
                <a:schemeClr val="dk1"/>
              </a:buClr>
              <a:buSzPct val="100000"/>
              <a:buNone/>
            </a:pPr>
            <a:r>
              <a:rPr lang="en-US" sz="3600"/>
              <a:t>There are instances where the individual may not receive SSI (the cash benefit) but they can still receive Medicaid.</a:t>
            </a:r>
            <a:endParaRPr/>
          </a:p>
          <a:p>
            <a:pPr indent="0" lvl="0" marL="0" rtl="0" algn="ctr">
              <a:lnSpc>
                <a:spcPct val="90000"/>
              </a:lnSpc>
              <a:spcBef>
                <a:spcPts val="750"/>
              </a:spcBef>
              <a:spcAft>
                <a:spcPts val="0"/>
              </a:spcAft>
              <a:buClr>
                <a:schemeClr val="dk1"/>
              </a:buClr>
              <a:buSzPct val="100000"/>
              <a:buNone/>
            </a:pPr>
            <a:r>
              <a:t/>
            </a:r>
            <a:endParaRPr sz="3600"/>
          </a:p>
          <a:p>
            <a:pPr indent="-177165" lvl="0" marL="171450" rtl="0" algn="l">
              <a:lnSpc>
                <a:spcPct val="90000"/>
              </a:lnSpc>
              <a:spcBef>
                <a:spcPts val="750"/>
              </a:spcBef>
              <a:spcAft>
                <a:spcPts val="0"/>
              </a:spcAft>
              <a:buClr>
                <a:schemeClr val="dk1"/>
              </a:buClr>
              <a:buSzPct val="100000"/>
              <a:buChar char="•"/>
            </a:pPr>
            <a:r>
              <a:rPr lang="en-US" sz="3600"/>
              <a:t>The applicant is receiving a Social Security benefit because their parent, died, is retired or is collecting Social Security Disability themselves.</a:t>
            </a:r>
            <a:endParaRPr/>
          </a:p>
          <a:p>
            <a:pPr indent="-177165" lvl="0" marL="171450" rtl="0" algn="l">
              <a:lnSpc>
                <a:spcPct val="90000"/>
              </a:lnSpc>
              <a:spcBef>
                <a:spcPts val="750"/>
              </a:spcBef>
              <a:spcAft>
                <a:spcPts val="0"/>
              </a:spcAft>
              <a:buClr>
                <a:schemeClr val="dk1"/>
              </a:buClr>
              <a:buSzPct val="100000"/>
              <a:buChar char="•"/>
            </a:pPr>
            <a:r>
              <a:rPr lang="en-US" sz="3600"/>
              <a:t>The applicant has high unearned income such as child support.</a:t>
            </a:r>
            <a:endParaRPr/>
          </a:p>
          <a:p>
            <a:pPr indent="-177165" lvl="0" marL="171450" rtl="0" algn="l">
              <a:lnSpc>
                <a:spcPct val="90000"/>
              </a:lnSpc>
              <a:spcBef>
                <a:spcPts val="750"/>
              </a:spcBef>
              <a:spcAft>
                <a:spcPts val="0"/>
              </a:spcAft>
              <a:buClr>
                <a:schemeClr val="dk1"/>
              </a:buClr>
              <a:buSzPct val="100000"/>
              <a:buChar char="•"/>
            </a:pPr>
            <a:r>
              <a:rPr lang="en-US" sz="3600"/>
              <a:t>The applicant has a job.</a:t>
            </a:r>
            <a:endParaRPr/>
          </a:p>
          <a:p>
            <a:pPr indent="0" lvl="0" marL="171450" rtl="0" algn="l">
              <a:lnSpc>
                <a:spcPct val="90000"/>
              </a:lnSpc>
              <a:spcBef>
                <a:spcPts val="750"/>
              </a:spcBef>
              <a:spcAft>
                <a:spcPts val="0"/>
              </a:spcAft>
              <a:buClr>
                <a:schemeClr val="dk1"/>
              </a:buClr>
              <a:buSzPct val="100000"/>
              <a:buNone/>
            </a:pPr>
            <a:r>
              <a:t/>
            </a:r>
            <a:endParaRPr sz="3600"/>
          </a:p>
          <a:p>
            <a:pPr indent="0" lvl="0" marL="0" rtl="0" algn="ctr">
              <a:lnSpc>
                <a:spcPct val="90000"/>
              </a:lnSpc>
              <a:spcBef>
                <a:spcPts val="750"/>
              </a:spcBef>
              <a:spcAft>
                <a:spcPts val="0"/>
              </a:spcAft>
              <a:buClr>
                <a:schemeClr val="dk1"/>
              </a:buClr>
              <a:buSzPct val="100000"/>
              <a:buNone/>
            </a:pPr>
            <a:r>
              <a:t/>
            </a:r>
            <a:endParaRPr sz="36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2bfb33eba05_0_0"/>
          <p:cNvSpPr txBox="1"/>
          <p:nvPr>
            <p:ph idx="1" type="body"/>
          </p:nvPr>
        </p:nvSpPr>
        <p:spPr>
          <a:xfrm>
            <a:off x="402100" y="1066800"/>
            <a:ext cx="8361000" cy="5280900"/>
          </a:xfrm>
          <a:prstGeom prst="rect">
            <a:avLst/>
          </a:prstGeom>
        </p:spPr>
        <p:txBody>
          <a:bodyPr anchorCtr="0" anchor="t" bIns="45700" lIns="91425" spcFirstLastPara="1" rIns="91425" wrap="square" tIns="45700">
            <a:normAutofit fontScale="62500" lnSpcReduction="10000"/>
          </a:bodyPr>
          <a:lstStyle/>
          <a:p>
            <a:pPr indent="0" lvl="0" marL="0" rtl="0" algn="ctr">
              <a:spcBef>
                <a:spcPts val="0"/>
              </a:spcBef>
              <a:spcAft>
                <a:spcPts val="0"/>
              </a:spcAft>
              <a:buNone/>
            </a:pPr>
            <a:r>
              <a:rPr b="1" lang="en-US" sz="5280"/>
              <a:t>Why is it helpful to have SSI?</a:t>
            </a:r>
            <a:endParaRPr b="1" sz="5280"/>
          </a:p>
          <a:p>
            <a:pPr indent="-378278" lvl="0" marL="457200" rtl="0" algn="l">
              <a:lnSpc>
                <a:spcPct val="115000"/>
              </a:lnSpc>
              <a:spcBef>
                <a:spcPts val="800"/>
              </a:spcBef>
              <a:spcAft>
                <a:spcPts val="0"/>
              </a:spcAft>
              <a:buSzPct val="100000"/>
              <a:buFont typeface="Calibri"/>
              <a:buChar char="•"/>
            </a:pPr>
            <a:r>
              <a:rPr lang="en-US" sz="3771"/>
              <a:t>When</a:t>
            </a:r>
            <a:r>
              <a:rPr lang="en-US" sz="3771"/>
              <a:t> parent of person with IDD retires, becomes disabled, or dies: If the son/daughter has SSI, they are able to receive Social Security Disability Insurance (SSDI) income on parent’s work record, instead of SSI.</a:t>
            </a:r>
            <a:endParaRPr sz="3771"/>
          </a:p>
          <a:p>
            <a:pPr indent="-378278" lvl="0" marL="457200" rtl="0" algn="l">
              <a:lnSpc>
                <a:spcPct val="115000"/>
              </a:lnSpc>
              <a:spcBef>
                <a:spcPts val="0"/>
              </a:spcBef>
              <a:spcAft>
                <a:spcPts val="0"/>
              </a:spcAft>
              <a:buSzPct val="100000"/>
              <a:buFont typeface="Calibri"/>
              <a:buChar char="•"/>
            </a:pPr>
            <a:r>
              <a:rPr lang="en-US" sz="3771"/>
              <a:t>Monthly SSDI based on a parent’s work record is often too high to get Medicaid.</a:t>
            </a:r>
            <a:endParaRPr sz="3771"/>
          </a:p>
          <a:p>
            <a:pPr indent="-378278" lvl="0" marL="457200" rtl="0" algn="l">
              <a:lnSpc>
                <a:spcPct val="115000"/>
              </a:lnSpc>
              <a:spcBef>
                <a:spcPts val="0"/>
              </a:spcBef>
              <a:spcAft>
                <a:spcPts val="0"/>
              </a:spcAft>
              <a:buSzPct val="100000"/>
              <a:buFont typeface="Calibri"/>
              <a:buChar char="•"/>
            </a:pPr>
            <a:r>
              <a:rPr lang="en-US" sz="3771"/>
              <a:t>But, when persons with IDD previously had SSI, they are </a:t>
            </a:r>
            <a:r>
              <a:rPr b="1" lang="en-US" sz="3771"/>
              <a:t>“Disabled Adult Children:  Section 1634 DACs”</a:t>
            </a:r>
            <a:r>
              <a:rPr lang="en-US" sz="3771"/>
              <a:t>, as defined by the Social Security Admin. They are eligible to get Medicaid again, after they start receiving SSDI on a parent’s work record. </a:t>
            </a:r>
            <a:r>
              <a:rPr b="1" lang="en-US" sz="3771" u="sng"/>
              <a:t>The amount of the SSDI benefit is ignored.</a:t>
            </a:r>
            <a:endParaRPr b="1" sz="3771" u="sng"/>
          </a:p>
          <a:p>
            <a:pPr indent="0" lvl="0" marL="0" rtl="0" algn="l">
              <a:spcBef>
                <a:spcPts val="0"/>
              </a:spcBef>
              <a:spcAft>
                <a:spcPts val="0"/>
              </a:spcAft>
              <a:buNone/>
            </a:pPr>
            <a:r>
              <a:t/>
            </a:r>
            <a:endParaRPr sz="3300"/>
          </a:p>
          <a:p>
            <a:pPr indent="0" lvl="0" marL="0" rtl="0" algn="l">
              <a:spcBef>
                <a:spcPts val="0"/>
              </a:spcBef>
              <a:spcAft>
                <a:spcPts val="0"/>
              </a:spcAft>
              <a:buClr>
                <a:schemeClr val="dk1"/>
              </a:buClr>
              <a:buSzPct val="100000"/>
              <a:buFont typeface="Calibri"/>
              <a:buNone/>
            </a:pPr>
            <a:r>
              <a:t/>
            </a:r>
            <a:endParaRPr sz="33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2bfb33eba05_0_11"/>
          <p:cNvSpPr txBox="1"/>
          <p:nvPr>
            <p:ph idx="1" type="body"/>
          </p:nvPr>
        </p:nvSpPr>
        <p:spPr>
          <a:xfrm>
            <a:off x="402100" y="1066800"/>
            <a:ext cx="8361000" cy="5343300"/>
          </a:xfrm>
          <a:prstGeom prst="rect">
            <a:avLst/>
          </a:prstGeom>
        </p:spPr>
        <p:txBody>
          <a:bodyPr anchorCtr="0" anchor="t" bIns="45700" lIns="91425" spcFirstLastPara="1" rIns="91425" wrap="square" tIns="45700">
            <a:normAutofit fontScale="47500"/>
          </a:bodyPr>
          <a:lstStyle/>
          <a:p>
            <a:pPr indent="0" lvl="0" marL="0" rtl="0" algn="ctr">
              <a:spcBef>
                <a:spcPts val="0"/>
              </a:spcBef>
              <a:spcAft>
                <a:spcPts val="0"/>
              </a:spcAft>
              <a:buNone/>
            </a:pPr>
            <a:r>
              <a:rPr b="1" lang="en-US" sz="6484"/>
              <a:t>Official Definition: Section 1634 DAC</a:t>
            </a:r>
            <a:endParaRPr b="1" sz="6484"/>
          </a:p>
          <a:p>
            <a:pPr indent="-367347" lvl="0" marL="457200" rtl="0" algn="l">
              <a:spcBef>
                <a:spcPts val="800"/>
              </a:spcBef>
              <a:spcAft>
                <a:spcPts val="0"/>
              </a:spcAft>
              <a:buSzPct val="100000"/>
              <a:buFont typeface="Calibri"/>
              <a:buChar char="•"/>
            </a:pPr>
            <a:r>
              <a:rPr b="1" lang="en-US" sz="4600"/>
              <a:t>DAC = Disabled Adult Child.  </a:t>
            </a:r>
            <a:r>
              <a:rPr lang="en-US" sz="4600"/>
              <a:t>See Section 1634 DAC flyer developed by NJ DHS. </a:t>
            </a:r>
            <a:r>
              <a:rPr lang="en-US" sz="4600" u="sng">
                <a:solidFill>
                  <a:schemeClr val="hlink"/>
                </a:solidFill>
                <a:hlinkClick r:id="rId3"/>
              </a:rPr>
              <a:t>Flyer was revised, Sept. 2021</a:t>
            </a:r>
            <a:endParaRPr sz="4600" u="sng"/>
          </a:p>
          <a:p>
            <a:pPr indent="-367347" lvl="0" marL="457200" rtl="0" algn="l">
              <a:spcBef>
                <a:spcPts val="0"/>
              </a:spcBef>
              <a:spcAft>
                <a:spcPts val="0"/>
              </a:spcAft>
              <a:buSzPct val="100000"/>
              <a:buFont typeface="Calibri"/>
              <a:buChar char="•"/>
            </a:pPr>
            <a:r>
              <a:rPr lang="en-US" sz="4600" u="sng"/>
              <a:t>Social Security Administration (SSA) definition of a DAC:</a:t>
            </a:r>
            <a:endParaRPr sz="4600" u="sng"/>
          </a:p>
          <a:p>
            <a:pPr indent="-367347" lvl="1" marL="914400" rtl="0" algn="l">
              <a:spcBef>
                <a:spcPts val="0"/>
              </a:spcBef>
              <a:spcAft>
                <a:spcPts val="0"/>
              </a:spcAft>
              <a:buSzPct val="100000"/>
              <a:buFont typeface="Calibri"/>
              <a:buChar char="•"/>
            </a:pPr>
            <a:r>
              <a:rPr lang="en-US" sz="4600"/>
              <a:t>A person who was receiving Supplemental Security Income (SSI) benefits (and Medicaid) and who meets the following:</a:t>
            </a:r>
            <a:endParaRPr sz="4600"/>
          </a:p>
          <a:p>
            <a:pPr indent="-367347" lvl="1" marL="914400" rtl="0" algn="l">
              <a:spcBef>
                <a:spcPts val="0"/>
              </a:spcBef>
              <a:spcAft>
                <a:spcPts val="0"/>
              </a:spcAft>
              <a:buSzPct val="100000"/>
              <a:buFont typeface="Calibri"/>
              <a:buChar char="•"/>
            </a:pPr>
            <a:r>
              <a:rPr lang="en-US" sz="4600"/>
              <a:t>Is at least 18 years of age;</a:t>
            </a:r>
            <a:endParaRPr sz="4600"/>
          </a:p>
          <a:p>
            <a:pPr indent="-367347" lvl="1" marL="914400" rtl="0" algn="l">
              <a:spcBef>
                <a:spcPts val="0"/>
              </a:spcBef>
              <a:spcAft>
                <a:spcPts val="0"/>
              </a:spcAft>
              <a:buSzPct val="100000"/>
              <a:buFont typeface="Calibri"/>
              <a:buChar char="•"/>
            </a:pPr>
            <a:r>
              <a:rPr lang="en-US" sz="4600"/>
              <a:t>Has blindness or a disability which began before the age of 22;</a:t>
            </a:r>
            <a:endParaRPr sz="4600"/>
          </a:p>
          <a:p>
            <a:pPr indent="-367347" lvl="1" marL="914400" rtl="0" algn="l">
              <a:spcBef>
                <a:spcPts val="0"/>
              </a:spcBef>
              <a:spcAft>
                <a:spcPts val="0"/>
              </a:spcAft>
              <a:buSzPct val="100000"/>
              <a:buFont typeface="Calibri"/>
              <a:buChar char="•"/>
            </a:pPr>
            <a:r>
              <a:rPr lang="en-US" sz="4600"/>
              <a:t>Has been receiving SSI based on blindness or disability; and</a:t>
            </a:r>
            <a:endParaRPr sz="4600"/>
          </a:p>
          <a:p>
            <a:pPr indent="-367347" lvl="1" marL="914400" rtl="0" algn="l">
              <a:spcBef>
                <a:spcPts val="0"/>
              </a:spcBef>
              <a:spcAft>
                <a:spcPts val="0"/>
              </a:spcAft>
              <a:buSzPct val="100000"/>
              <a:buFont typeface="Calibri"/>
              <a:buChar char="•"/>
            </a:pPr>
            <a:r>
              <a:rPr b="1" lang="en-US" sz="4600"/>
              <a:t>Has lost SSI due to the receipt of Social Security benefits on a parent’s record due to the retirement, death, or disability of a parent.</a:t>
            </a:r>
            <a:endParaRPr b="1" sz="4600"/>
          </a:p>
          <a:p>
            <a:pPr indent="-367347" lvl="0" marL="457200" rtl="0" algn="l">
              <a:spcBef>
                <a:spcPts val="0"/>
              </a:spcBef>
              <a:spcAft>
                <a:spcPts val="0"/>
              </a:spcAft>
              <a:buSzPct val="100000"/>
              <a:buFont typeface="Calibri"/>
              <a:buChar char="•"/>
            </a:pPr>
            <a:r>
              <a:rPr lang="en-US" sz="4600"/>
              <a:t>Also, the person cannot have more than $2,000 in resources in his/her name (not including a Special Needs Trust or ABLE account).</a:t>
            </a:r>
            <a:endParaRPr sz="4600"/>
          </a:p>
          <a:p>
            <a:pPr indent="-367347" lvl="0" marL="457200" rtl="0" algn="l">
              <a:spcBef>
                <a:spcPts val="0"/>
              </a:spcBef>
              <a:spcAft>
                <a:spcPts val="0"/>
              </a:spcAft>
              <a:buSzPct val="100000"/>
              <a:buFont typeface="Calibri"/>
              <a:buChar char="•"/>
            </a:pPr>
            <a:r>
              <a:rPr i="1" lang="en-US" sz="4600"/>
              <a:t>See the DAC FAQs fact sheet.</a:t>
            </a:r>
            <a:endParaRPr i="1" sz="33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2bfb33eba05_0_22"/>
          <p:cNvSpPr txBox="1"/>
          <p:nvPr>
            <p:ph idx="1" type="body"/>
          </p:nvPr>
        </p:nvSpPr>
        <p:spPr>
          <a:xfrm>
            <a:off x="402090" y="1066800"/>
            <a:ext cx="8361000" cy="49752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p:txBody>
      </p:sp>
      <p:pic>
        <p:nvPicPr>
          <p:cNvPr id="348" name="Google Shape;348;g2bfb33eba05_0_22"/>
          <p:cNvPicPr preferRelativeResize="0"/>
          <p:nvPr/>
        </p:nvPicPr>
        <p:blipFill>
          <a:blip r:embed="rId3">
            <a:alphaModFix/>
          </a:blip>
          <a:stretch>
            <a:fillRect/>
          </a:stretch>
        </p:blipFill>
        <p:spPr>
          <a:xfrm>
            <a:off x="1387929" y="0"/>
            <a:ext cx="6368142" cy="68579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2bfb33eba05_0_17"/>
          <p:cNvSpPr txBox="1"/>
          <p:nvPr>
            <p:ph idx="1" type="body"/>
          </p:nvPr>
        </p:nvSpPr>
        <p:spPr>
          <a:xfrm>
            <a:off x="402090" y="1066800"/>
            <a:ext cx="8361000" cy="49752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t/>
            </a:r>
            <a:endParaRPr/>
          </a:p>
        </p:txBody>
      </p:sp>
      <p:pic>
        <p:nvPicPr>
          <p:cNvPr id="355" name="Google Shape;355;g2bfb33eba05_0_17"/>
          <p:cNvPicPr preferRelativeResize="0"/>
          <p:nvPr/>
        </p:nvPicPr>
        <p:blipFill>
          <a:blip r:embed="rId3">
            <a:alphaModFix/>
          </a:blip>
          <a:stretch>
            <a:fillRect/>
          </a:stretch>
        </p:blipFill>
        <p:spPr>
          <a:xfrm>
            <a:off x="1312417" y="0"/>
            <a:ext cx="6519166" cy="6858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2bfb33eba05_0_29"/>
          <p:cNvSpPr txBox="1"/>
          <p:nvPr>
            <p:ph idx="1" type="body"/>
          </p:nvPr>
        </p:nvSpPr>
        <p:spPr>
          <a:xfrm>
            <a:off x="402100" y="1066800"/>
            <a:ext cx="8361000" cy="5672100"/>
          </a:xfrm>
          <a:prstGeom prst="rect">
            <a:avLst/>
          </a:prstGeom>
        </p:spPr>
        <p:txBody>
          <a:bodyPr anchorCtr="0" anchor="t" bIns="45700" lIns="91425" spcFirstLastPara="1" rIns="91425" wrap="square" tIns="45700">
            <a:normAutofit/>
          </a:bodyPr>
          <a:lstStyle/>
          <a:p>
            <a:pPr indent="0" lvl="0" marL="0" rtl="0" algn="ctr">
              <a:lnSpc>
                <a:spcPct val="70000"/>
              </a:lnSpc>
              <a:spcBef>
                <a:spcPts val="0"/>
              </a:spcBef>
              <a:spcAft>
                <a:spcPts val="0"/>
              </a:spcAft>
              <a:buSzPts val="935"/>
              <a:buNone/>
            </a:pPr>
            <a:r>
              <a:rPr b="1" lang="en-US" sz="2712"/>
              <a:t>How to obtain Medicaid after becoming a Section 1634 DAC, and SSI benefits end</a:t>
            </a:r>
            <a:endParaRPr b="1" sz="2712"/>
          </a:p>
          <a:p>
            <a:pPr indent="-351175" lvl="0" marL="457200" rtl="0" algn="l">
              <a:lnSpc>
                <a:spcPct val="95000"/>
              </a:lnSpc>
              <a:spcBef>
                <a:spcPts val="600"/>
              </a:spcBef>
              <a:spcAft>
                <a:spcPts val="0"/>
              </a:spcAft>
              <a:buClr>
                <a:srgbClr val="FF0000"/>
              </a:buClr>
              <a:buSzPts val="1930"/>
              <a:buFont typeface="Calibri"/>
              <a:buChar char="•"/>
            </a:pPr>
            <a:r>
              <a:rPr b="1" lang="en-US" sz="1930">
                <a:solidFill>
                  <a:srgbClr val="FF0000"/>
                </a:solidFill>
              </a:rPr>
              <a:t>For individuals ENROLLED in the DDD Supports Program or Community Care Program:</a:t>
            </a:r>
            <a:endParaRPr b="1" sz="1930">
              <a:solidFill>
                <a:srgbClr val="FF0000"/>
              </a:solidFill>
            </a:endParaRPr>
          </a:p>
          <a:p>
            <a:pPr indent="-344825" lvl="1" marL="914400" rtl="0" algn="l">
              <a:lnSpc>
                <a:spcPct val="95000"/>
              </a:lnSpc>
              <a:spcBef>
                <a:spcPts val="0"/>
              </a:spcBef>
              <a:spcAft>
                <a:spcPts val="0"/>
              </a:spcAft>
              <a:buClr>
                <a:srgbClr val="FF0000"/>
              </a:buClr>
              <a:buSzPts val="1830"/>
              <a:buChar char="•"/>
            </a:pPr>
            <a:r>
              <a:rPr b="1" lang="en-US" sz="1660"/>
              <a:t>DDD will send the NJ FamilyCare Aged, Blind, and Disabled Programs</a:t>
            </a:r>
            <a:r>
              <a:rPr lang="en-US" sz="1660"/>
              <a:t> </a:t>
            </a:r>
            <a:r>
              <a:rPr b="1" lang="en-US" sz="1660"/>
              <a:t>Request for Information (RFI)</a:t>
            </a:r>
            <a:r>
              <a:rPr lang="en-US" sz="1660"/>
              <a:t> Packet, which includes instructions about where to send the completed form. It is important to complete this RFI Packet as soon as possible and return it as instructed. After your packet is reviewed (this can take up to 90 days), you will receive a Final Determination letter.</a:t>
            </a:r>
            <a:endParaRPr b="1" sz="1830">
              <a:solidFill>
                <a:srgbClr val="FF0000"/>
              </a:solidFill>
            </a:endParaRPr>
          </a:p>
          <a:p>
            <a:pPr indent="-338475" lvl="0" marL="457200" rtl="0" algn="l">
              <a:lnSpc>
                <a:spcPct val="70000"/>
              </a:lnSpc>
              <a:spcBef>
                <a:spcPts val="800"/>
              </a:spcBef>
              <a:spcAft>
                <a:spcPts val="0"/>
              </a:spcAft>
              <a:buClr>
                <a:srgbClr val="FF0000"/>
              </a:buClr>
              <a:buSzPts val="1730"/>
              <a:buFont typeface="Calibri"/>
              <a:buChar char="•"/>
            </a:pPr>
            <a:r>
              <a:rPr b="1" lang="en-US" sz="1900">
                <a:solidFill>
                  <a:srgbClr val="FF0000"/>
                </a:solidFill>
              </a:rPr>
              <a:t>For individuals </a:t>
            </a:r>
            <a:r>
              <a:rPr b="1" lang="en-US" sz="1900" u="sng">
                <a:solidFill>
                  <a:srgbClr val="FF0000"/>
                </a:solidFill>
              </a:rPr>
              <a:t>NOT</a:t>
            </a:r>
            <a:r>
              <a:rPr b="1" lang="en-US" sz="1900">
                <a:solidFill>
                  <a:srgbClr val="FF0000"/>
                </a:solidFill>
              </a:rPr>
              <a:t> ENROLLED in the DDD Supports Program or Community Care Program:</a:t>
            </a:r>
            <a:endParaRPr b="1" sz="1730">
              <a:solidFill>
                <a:srgbClr val="FF0000"/>
              </a:solidFill>
            </a:endParaRPr>
          </a:p>
          <a:p>
            <a:pPr indent="-344825" lvl="1" marL="914400" rtl="0" algn="l">
              <a:lnSpc>
                <a:spcPct val="70000"/>
              </a:lnSpc>
              <a:spcBef>
                <a:spcPts val="0"/>
              </a:spcBef>
              <a:spcAft>
                <a:spcPts val="0"/>
              </a:spcAft>
              <a:buClr>
                <a:srgbClr val="FF0000"/>
              </a:buClr>
              <a:buSzPts val="1830"/>
              <a:buChar char="•"/>
            </a:pPr>
            <a:r>
              <a:rPr b="1" lang="en-US" sz="1660"/>
              <a:t>Your local County Board of Social Services should send you the NJ FamilyCare Aged, Blind, and Disabled Programs </a:t>
            </a:r>
            <a:r>
              <a:rPr b="1" lang="en-US" sz="1660" u="sng"/>
              <a:t>Request for Information (RFI) Packet</a:t>
            </a:r>
            <a:r>
              <a:rPr lang="en-US" sz="1660"/>
              <a:t> in a blue envelope. It is important to complete this RFI Packet as soon as possible and return it to the County Board of Social Services. After your packet is reviewed (this can take up to 90 days), you will receive a Final Determination letter.</a:t>
            </a:r>
            <a:endParaRPr sz="1660"/>
          </a:p>
          <a:p>
            <a:pPr indent="-344825" lvl="1" marL="914400" rtl="0" algn="l">
              <a:lnSpc>
                <a:spcPct val="70000"/>
              </a:lnSpc>
              <a:spcBef>
                <a:spcPts val="0"/>
              </a:spcBef>
              <a:spcAft>
                <a:spcPts val="0"/>
              </a:spcAft>
              <a:buClr>
                <a:srgbClr val="FF0000"/>
              </a:buClr>
              <a:buSzPts val="1830"/>
              <a:buFont typeface="Calibri"/>
              <a:buChar char="•"/>
            </a:pPr>
            <a:r>
              <a:rPr lang="en-US" sz="1660"/>
              <a:t>If you do not receive the RFI Packet from the County BOSS, contact that office to request it:</a:t>
            </a:r>
            <a:r>
              <a:rPr lang="en-US" sz="1660">
                <a:uFill>
                  <a:noFill/>
                </a:uFill>
                <a:hlinkClick r:id="rId3"/>
              </a:rPr>
              <a:t> </a:t>
            </a:r>
            <a:r>
              <a:rPr lang="en-US" sz="1660" u="sng">
                <a:solidFill>
                  <a:schemeClr val="hlink"/>
                </a:solidFill>
                <a:hlinkClick r:id="rId4"/>
              </a:rPr>
              <a:t>www.nj.gov/humanservices/njsnap/home/cbss.shtml </a:t>
            </a:r>
            <a:endParaRPr sz="2595"/>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ph type="title"/>
          </p:nvPr>
        </p:nvSpPr>
        <p:spPr>
          <a:xfrm>
            <a:off x="685800" y="914400"/>
            <a:ext cx="82296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solidFill>
                  <a:schemeClr val="dk1"/>
                </a:solidFill>
              </a:rPr>
              <a:t>IMPORTANT: Continuation of Parent’s</a:t>
            </a:r>
            <a:br>
              <a:rPr lang="en-US" sz="3600">
                <a:solidFill>
                  <a:schemeClr val="dk1"/>
                </a:solidFill>
              </a:rPr>
            </a:br>
            <a:r>
              <a:rPr lang="en-US" sz="3600">
                <a:solidFill>
                  <a:schemeClr val="dk1"/>
                </a:solidFill>
              </a:rPr>
              <a:t>Private Health Insurance AFTER age 26</a:t>
            </a:r>
            <a:endParaRPr/>
          </a:p>
        </p:txBody>
      </p:sp>
      <p:sp>
        <p:nvSpPr>
          <p:cNvPr id="136" name="Google Shape;136;p4"/>
          <p:cNvSpPr txBox="1"/>
          <p:nvPr>
            <p:ph idx="1" type="body"/>
          </p:nvPr>
        </p:nvSpPr>
        <p:spPr>
          <a:xfrm>
            <a:off x="838200" y="2209800"/>
            <a:ext cx="7696200" cy="4525963"/>
          </a:xfrm>
          <a:prstGeom prst="rect">
            <a:avLst/>
          </a:prstGeom>
          <a:noFill/>
          <a:ln>
            <a:noFill/>
          </a:ln>
        </p:spPr>
        <p:txBody>
          <a:bodyPr anchorCtr="0" anchor="t" bIns="45700" lIns="91425" spcFirstLastPara="1" rIns="91425" wrap="square" tIns="45700">
            <a:normAutofit/>
          </a:bodyPr>
          <a:lstStyle/>
          <a:p>
            <a:pPr indent="-171450" lvl="0" marL="171450" rtl="0" algn="l">
              <a:lnSpc>
                <a:spcPct val="90000"/>
              </a:lnSpc>
              <a:spcBef>
                <a:spcPts val="0"/>
              </a:spcBef>
              <a:spcAft>
                <a:spcPts val="0"/>
              </a:spcAft>
              <a:buClr>
                <a:schemeClr val="dk1"/>
              </a:buClr>
              <a:buSzPts val="2400"/>
              <a:buFont typeface="Arial"/>
              <a:buChar char="•"/>
            </a:pPr>
            <a:r>
              <a:rPr lang="en-US" sz="2400"/>
              <a:t>All young adults can stay on parent’s health insurance until age 26.</a:t>
            </a:r>
            <a:endParaRPr/>
          </a:p>
          <a:p>
            <a:pPr indent="-171450" lvl="0" marL="171450" rtl="0" algn="l">
              <a:lnSpc>
                <a:spcPct val="90000"/>
              </a:lnSpc>
              <a:spcBef>
                <a:spcPts val="750"/>
              </a:spcBef>
              <a:spcAft>
                <a:spcPts val="0"/>
              </a:spcAft>
              <a:buClr>
                <a:schemeClr val="dk1"/>
              </a:buClr>
              <a:buSzPts val="2400"/>
              <a:buFont typeface="Arial"/>
              <a:buChar char="•"/>
            </a:pPr>
            <a:r>
              <a:rPr b="1" lang="en-US" sz="2400"/>
              <a:t>BEFORE</a:t>
            </a:r>
            <a:r>
              <a:rPr lang="en-US" sz="2400"/>
              <a:t> child’s 26</a:t>
            </a:r>
            <a:r>
              <a:rPr baseline="30000" lang="en-US" sz="2400"/>
              <a:t>th</a:t>
            </a:r>
            <a:r>
              <a:rPr lang="en-US" sz="2400"/>
              <a:t> birthday – parent requests a form from employer’s Human Resources Dept.</a:t>
            </a:r>
            <a:endParaRPr/>
          </a:p>
          <a:p>
            <a:pPr indent="-171450" lvl="0" marL="171450" rtl="0" algn="l">
              <a:lnSpc>
                <a:spcPct val="90000"/>
              </a:lnSpc>
              <a:spcBef>
                <a:spcPts val="750"/>
              </a:spcBef>
              <a:spcAft>
                <a:spcPts val="0"/>
              </a:spcAft>
              <a:buClr>
                <a:schemeClr val="dk1"/>
              </a:buClr>
              <a:buSzPts val="2400"/>
              <a:buFont typeface="Arial"/>
              <a:buChar char="•"/>
            </a:pPr>
            <a:r>
              <a:rPr lang="en-US" sz="2400"/>
              <a:t>Special process for young adults with disabilities who are not capable of self-sustaining employment to stay on parent’s employer’s health insurance – for as long as parent has the health insurance.</a:t>
            </a:r>
            <a:endParaRPr/>
          </a:p>
          <a:p>
            <a:pPr indent="-171450" lvl="0" marL="171450" rtl="0" algn="l">
              <a:lnSpc>
                <a:spcPct val="90000"/>
              </a:lnSpc>
              <a:spcBef>
                <a:spcPts val="750"/>
              </a:spcBef>
              <a:spcAft>
                <a:spcPts val="0"/>
              </a:spcAft>
              <a:buClr>
                <a:schemeClr val="dk1"/>
              </a:buClr>
              <a:buSzPts val="2400"/>
              <a:buFont typeface="Arial"/>
              <a:buChar char="•"/>
            </a:pPr>
            <a:r>
              <a:rPr lang="en-US" sz="2400"/>
              <a:t>Can have private health insurance </a:t>
            </a:r>
            <a:r>
              <a:rPr i="1" lang="en-US" sz="2400"/>
              <a:t>and</a:t>
            </a:r>
            <a:r>
              <a:rPr lang="en-US" sz="2400"/>
              <a:t> Medicaid. Medicaid is always payer of last resort.</a:t>
            </a:r>
            <a:endParaRPr/>
          </a:p>
          <a:p>
            <a:pPr indent="-171450" lvl="0" marL="171450" rtl="0" algn="l">
              <a:lnSpc>
                <a:spcPct val="90000"/>
              </a:lnSpc>
              <a:spcBef>
                <a:spcPts val="750"/>
              </a:spcBef>
              <a:spcAft>
                <a:spcPts val="0"/>
              </a:spcAft>
              <a:buClr>
                <a:schemeClr val="dk1"/>
              </a:buClr>
              <a:buSzPts val="2400"/>
              <a:buFont typeface="Arial"/>
              <a:buChar char="•"/>
            </a:pPr>
            <a:r>
              <a:rPr lang="en-US" sz="2400"/>
              <a:t>The Arc of NJ’s fact sheet on private insurance.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2bfb33eba05_0_36"/>
          <p:cNvSpPr txBox="1"/>
          <p:nvPr>
            <p:ph idx="1" type="body"/>
          </p:nvPr>
        </p:nvSpPr>
        <p:spPr>
          <a:xfrm>
            <a:off x="402100" y="1066800"/>
            <a:ext cx="8361000" cy="53088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b="1" lang="en-US" sz="3500"/>
              <a:t>NJ Care Special Medicaid</a:t>
            </a:r>
            <a:endParaRPr b="1" sz="3500"/>
          </a:p>
          <a:p>
            <a:pPr indent="-484296" lvl="0" marL="457200" rtl="0" algn="l">
              <a:spcBef>
                <a:spcPts val="800"/>
              </a:spcBef>
              <a:spcAft>
                <a:spcPts val="0"/>
              </a:spcAft>
              <a:buSzPts val="4027"/>
              <a:buFont typeface="Calibri"/>
              <a:buChar char="•"/>
            </a:pPr>
            <a:r>
              <a:rPr lang="en-US" sz="3076"/>
              <a:t>If the individual with a disability is not on SSI and receiving a benefit from the parent’s work record that is </a:t>
            </a:r>
            <a:r>
              <a:rPr lang="en-US" sz="3076" u="sng"/>
              <a:t>less</a:t>
            </a:r>
            <a:r>
              <a:rPr lang="en-US" sz="3076"/>
              <a:t> than $1,255/month (2024).</a:t>
            </a:r>
            <a:endParaRPr sz="3076"/>
          </a:p>
          <a:p>
            <a:pPr indent="-484296" lvl="0" marL="457200" rtl="0" algn="l">
              <a:spcBef>
                <a:spcPts val="0"/>
              </a:spcBef>
              <a:spcAft>
                <a:spcPts val="0"/>
              </a:spcAft>
              <a:buSzPts val="4027"/>
              <a:buFont typeface="Calibri"/>
              <a:buChar char="•"/>
            </a:pPr>
            <a:r>
              <a:rPr lang="en-US" sz="3076"/>
              <a:t>Can apply through the local County Board Board of Social Services.</a:t>
            </a:r>
            <a:endParaRPr sz="3076"/>
          </a:p>
          <a:p>
            <a:pPr indent="0" lvl="0" marL="0" rtl="0" algn="l">
              <a:spcBef>
                <a:spcPts val="0"/>
              </a:spcBef>
              <a:spcAft>
                <a:spcPts val="0"/>
              </a:spcAft>
              <a:buNone/>
            </a:pPr>
            <a:r>
              <a:t/>
            </a:r>
            <a:endParaRPr sz="3300"/>
          </a:p>
          <a:p>
            <a:pPr indent="0" lvl="0" marL="0" rtl="0" algn="l">
              <a:spcBef>
                <a:spcPts val="0"/>
              </a:spcBef>
              <a:spcAft>
                <a:spcPts val="0"/>
              </a:spcAft>
              <a:buNone/>
            </a:pPr>
            <a:r>
              <a:t/>
            </a:r>
            <a:endParaRPr sz="33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2bfb33eba05_0_41"/>
          <p:cNvSpPr txBox="1"/>
          <p:nvPr>
            <p:ph idx="1" type="body"/>
          </p:nvPr>
        </p:nvSpPr>
        <p:spPr>
          <a:xfrm>
            <a:off x="402100" y="1066800"/>
            <a:ext cx="8361000" cy="53088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b="1" lang="en-US" sz="3500"/>
              <a:t>“Non DAC” Medicaid through DDD</a:t>
            </a:r>
            <a:endParaRPr b="1" sz="3500"/>
          </a:p>
          <a:p>
            <a:pPr indent="-484296" lvl="0" marL="457200" rtl="0" algn="l">
              <a:spcBef>
                <a:spcPts val="800"/>
              </a:spcBef>
              <a:spcAft>
                <a:spcPts val="0"/>
              </a:spcAft>
              <a:buSzPts val="4027"/>
              <a:buFont typeface="Calibri"/>
              <a:buChar char="•"/>
            </a:pPr>
            <a:r>
              <a:rPr lang="en-US" sz="3076"/>
              <a:t>If the individual with a disability is not on SSI and receiving a benefit from the parent’s work record that is </a:t>
            </a:r>
            <a:r>
              <a:rPr lang="en-US" sz="3076" u="sng"/>
              <a:t>more</a:t>
            </a:r>
            <a:r>
              <a:rPr lang="en-US" sz="3076"/>
              <a:t> than $1,732/month (2024).</a:t>
            </a:r>
            <a:endParaRPr sz="3076"/>
          </a:p>
          <a:p>
            <a:pPr indent="-484296" lvl="0" marL="457200" rtl="0" algn="l">
              <a:spcBef>
                <a:spcPts val="0"/>
              </a:spcBef>
              <a:spcAft>
                <a:spcPts val="0"/>
              </a:spcAft>
              <a:buSzPts val="4027"/>
              <a:buFont typeface="Calibri"/>
              <a:buChar char="•"/>
            </a:pPr>
            <a:r>
              <a:rPr lang="en-US" sz="3076"/>
              <a:t>Unique Non DAC status, only provided through the DDD waiver unit.</a:t>
            </a:r>
            <a:endParaRPr sz="3076"/>
          </a:p>
          <a:p>
            <a:pPr indent="-484296" lvl="0" marL="457200" rtl="0" algn="l">
              <a:spcBef>
                <a:spcPts val="0"/>
              </a:spcBef>
              <a:spcAft>
                <a:spcPts val="0"/>
              </a:spcAft>
              <a:buSzPts val="4027"/>
              <a:buFont typeface="Calibri"/>
              <a:buChar char="•"/>
            </a:pPr>
            <a:r>
              <a:rPr lang="en-US" sz="3076"/>
              <a:t>Following DDD intake and, upon approval for services, later provided a Medicaid application. </a:t>
            </a:r>
            <a:endParaRPr sz="3076"/>
          </a:p>
          <a:p>
            <a:pPr indent="0" lvl="0" marL="0" rtl="0" algn="l">
              <a:spcBef>
                <a:spcPts val="0"/>
              </a:spcBef>
              <a:spcAft>
                <a:spcPts val="0"/>
              </a:spcAft>
              <a:buNone/>
            </a:pPr>
            <a:r>
              <a:t/>
            </a:r>
            <a:endParaRPr sz="3300"/>
          </a:p>
          <a:p>
            <a:pPr indent="0" lvl="0" marL="0" rtl="0" algn="l">
              <a:spcBef>
                <a:spcPts val="0"/>
              </a:spcBef>
              <a:spcAft>
                <a:spcPts val="0"/>
              </a:spcAft>
              <a:buNone/>
            </a:pPr>
            <a:r>
              <a:t/>
            </a:r>
            <a:endParaRPr sz="33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7"/>
          <p:cNvSpPr txBox="1"/>
          <p:nvPr>
            <p:ph idx="1" type="body"/>
          </p:nvPr>
        </p:nvSpPr>
        <p:spPr>
          <a:xfrm>
            <a:off x="304800" y="1143000"/>
            <a:ext cx="8410575" cy="548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C00000"/>
              </a:buClr>
              <a:buSzPts val="2400"/>
              <a:buNone/>
            </a:pPr>
            <a:r>
              <a:rPr b="1" lang="en-US" sz="2400"/>
              <a:t>If an individual with IDD is working and they earn too much to be eligible for Medicaid through other means:</a:t>
            </a:r>
            <a:endParaRPr b="1" sz="2400"/>
          </a:p>
          <a:p>
            <a:pPr indent="-171450" lvl="0" marL="171450" rtl="0" algn="l">
              <a:lnSpc>
                <a:spcPct val="90000"/>
              </a:lnSpc>
              <a:spcBef>
                <a:spcPts val="750"/>
              </a:spcBef>
              <a:spcAft>
                <a:spcPts val="0"/>
              </a:spcAft>
              <a:buClr>
                <a:srgbClr val="C00000"/>
              </a:buClr>
              <a:buSzPts val="2400"/>
              <a:buFont typeface="Noto Sans Symbols"/>
              <a:buChar char="▪"/>
            </a:pPr>
            <a:r>
              <a:rPr lang="en-US" sz="2400"/>
              <a:t>NJ WorkAbility provides Medicaid for people with disabilities who are employed and at least age 16.</a:t>
            </a:r>
            <a:endParaRPr/>
          </a:p>
          <a:p>
            <a:pPr indent="-171450" lvl="0" marL="171450" rtl="0" algn="l">
              <a:lnSpc>
                <a:spcPct val="90000"/>
              </a:lnSpc>
              <a:spcBef>
                <a:spcPts val="750"/>
              </a:spcBef>
              <a:spcAft>
                <a:spcPts val="0"/>
              </a:spcAft>
              <a:buClr>
                <a:srgbClr val="C00000"/>
              </a:buClr>
              <a:buSzPts val="2400"/>
              <a:buFont typeface="Noto Sans Symbols"/>
              <a:buChar char="▪"/>
            </a:pPr>
            <a:r>
              <a:rPr lang="en-US" sz="2400"/>
              <a:t>Persons with disabilities, working PT or FT, are eligible.</a:t>
            </a:r>
            <a:endParaRPr/>
          </a:p>
          <a:p>
            <a:pPr indent="-171450" lvl="0" marL="171450" rtl="0" algn="l">
              <a:lnSpc>
                <a:spcPct val="90000"/>
              </a:lnSpc>
              <a:spcBef>
                <a:spcPts val="750"/>
              </a:spcBef>
              <a:spcAft>
                <a:spcPts val="0"/>
              </a:spcAft>
              <a:buClr>
                <a:srgbClr val="C00000"/>
              </a:buClr>
              <a:buSzPts val="2400"/>
              <a:buFont typeface="Noto Sans Symbols"/>
              <a:buChar char="▪"/>
            </a:pPr>
            <a:r>
              <a:rPr lang="en-US" sz="2400"/>
              <a:t>Can earn as much as $73,932/yr. (2023), </a:t>
            </a:r>
            <a:r>
              <a:rPr lang="en-US" sz="2400"/>
              <a:t>if an individual has no unearned income. </a:t>
            </a:r>
            <a:endParaRPr sz="2400"/>
          </a:p>
          <a:p>
            <a:pPr indent="-171450" lvl="0" marL="171450" rtl="0" algn="l">
              <a:lnSpc>
                <a:spcPct val="90000"/>
              </a:lnSpc>
              <a:spcBef>
                <a:spcPts val="750"/>
              </a:spcBef>
              <a:spcAft>
                <a:spcPts val="0"/>
              </a:spcAft>
              <a:buClr>
                <a:srgbClr val="C00000"/>
              </a:buClr>
              <a:buSzPts val="2400"/>
              <a:buFont typeface="Noto Sans Symbols"/>
              <a:buChar char="▪"/>
            </a:pPr>
            <a:r>
              <a:rPr lang="en-US" sz="2400"/>
              <a:t>There are no asset limits or spousal deeming requirements!</a:t>
            </a:r>
            <a:endParaRPr/>
          </a:p>
          <a:p>
            <a:pPr indent="-171450" lvl="0" marL="171450" rtl="0" algn="l">
              <a:lnSpc>
                <a:spcPct val="90000"/>
              </a:lnSpc>
              <a:spcBef>
                <a:spcPts val="750"/>
              </a:spcBef>
              <a:spcAft>
                <a:spcPts val="0"/>
              </a:spcAft>
              <a:buClr>
                <a:srgbClr val="C00000"/>
              </a:buClr>
              <a:buSzPts val="2400"/>
              <a:buFont typeface="Noto Sans Symbols"/>
              <a:buChar char="▪"/>
            </a:pPr>
            <a:r>
              <a:rPr lang="en-US" sz="2400"/>
              <a:t>However, if </a:t>
            </a:r>
            <a:r>
              <a:rPr b="1" lang="en-US" sz="2400"/>
              <a:t>unearned income</a:t>
            </a:r>
            <a:r>
              <a:rPr lang="en-US" sz="2400"/>
              <a:t> exceeds $1,215/mo. (2023) due to parent’s work record,  they are </a:t>
            </a:r>
            <a:r>
              <a:rPr lang="en-US" sz="2400" u="sng"/>
              <a:t>not</a:t>
            </a:r>
            <a:r>
              <a:rPr lang="en-US" sz="2400"/>
              <a:t> eligible for NJ WorkAbility.  </a:t>
            </a:r>
            <a:r>
              <a:rPr b="1" lang="en-US" sz="2400"/>
              <a:t>SSDI income from parent is considered “unearned income.”</a:t>
            </a:r>
            <a:endParaRPr sz="2400"/>
          </a:p>
          <a:p>
            <a:pPr indent="-171450" lvl="0" marL="171450" rtl="0" algn="l">
              <a:lnSpc>
                <a:spcPct val="90000"/>
              </a:lnSpc>
              <a:spcBef>
                <a:spcPts val="750"/>
              </a:spcBef>
              <a:spcAft>
                <a:spcPts val="0"/>
              </a:spcAft>
              <a:buClr>
                <a:srgbClr val="C00000"/>
              </a:buClr>
              <a:buSzPts val="2400"/>
              <a:buFont typeface="Noto Sans Symbols"/>
              <a:buChar char="▪"/>
            </a:pPr>
            <a:r>
              <a:rPr b="1" lang="en-US" sz="2400"/>
              <a:t>Caution:</a:t>
            </a:r>
            <a:r>
              <a:rPr lang="en-US" sz="2400"/>
              <a:t> </a:t>
            </a:r>
            <a:r>
              <a:rPr b="1" lang="en-US" sz="2400"/>
              <a:t>If the person becomes unemployed, NJ WorkAbility ends. </a:t>
            </a:r>
            <a:endParaRPr sz="2200">
              <a:latin typeface="Century Gothic"/>
              <a:ea typeface="Century Gothic"/>
              <a:cs typeface="Century Gothic"/>
              <a:sym typeface="Century Gothic"/>
            </a:endParaRPr>
          </a:p>
        </p:txBody>
      </p:sp>
      <p:sp>
        <p:nvSpPr>
          <p:cNvPr id="381" name="Google Shape;381;p37"/>
          <p:cNvSpPr txBox="1"/>
          <p:nvPr>
            <p:ph idx="4294967295" type="title"/>
          </p:nvPr>
        </p:nvSpPr>
        <p:spPr>
          <a:xfrm>
            <a:off x="3200400" y="0"/>
            <a:ext cx="5791200" cy="914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Font typeface="Calibri"/>
              <a:buNone/>
            </a:pPr>
            <a:r>
              <a:rPr b="1" lang="en-US" sz="2800">
                <a:solidFill>
                  <a:schemeClr val="lt1"/>
                </a:solidFill>
              </a:rPr>
              <a:t>Can I Work While on SSI/Medicaid?</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8"/>
          <p:cNvSpPr txBox="1"/>
          <p:nvPr>
            <p:ph idx="1" type="body"/>
          </p:nvPr>
        </p:nvSpPr>
        <p:spPr>
          <a:xfrm>
            <a:off x="533400" y="1247850"/>
            <a:ext cx="8229600" cy="5473800"/>
          </a:xfrm>
          <a:prstGeom prst="rect">
            <a:avLst/>
          </a:prstGeom>
          <a:noFill/>
          <a:ln>
            <a:noFill/>
          </a:ln>
        </p:spPr>
        <p:txBody>
          <a:bodyPr anchorCtr="0" anchor="t" bIns="45700" lIns="91425" spcFirstLastPara="1" rIns="91425" wrap="square" tIns="45700">
            <a:normAutofit/>
          </a:bodyPr>
          <a:lstStyle/>
          <a:p>
            <a:pPr indent="-165100" lvl="0" marL="171450" rtl="0" algn="l">
              <a:lnSpc>
                <a:spcPct val="90000"/>
              </a:lnSpc>
              <a:spcBef>
                <a:spcPts val="0"/>
              </a:spcBef>
              <a:spcAft>
                <a:spcPts val="0"/>
              </a:spcAft>
              <a:buSzPts val="2300"/>
              <a:buFont typeface="Noto Sans Symbols"/>
              <a:buChar char="▪"/>
            </a:pPr>
            <a:r>
              <a:rPr b="1" lang="en-US" sz="2300"/>
              <a:t>NJ WINS</a:t>
            </a:r>
            <a:r>
              <a:rPr lang="en-US" sz="2300"/>
              <a:t>: </a:t>
            </a:r>
            <a:r>
              <a:rPr lang="en-US" sz="2300"/>
              <a:t>Free help for persons with disabilities who are planning to work, or are already employed, and want to know if they can maintain SSI, SSDI and Medicaid while working.</a:t>
            </a:r>
            <a:endParaRPr sz="2300"/>
          </a:p>
          <a:p>
            <a:pPr indent="-203200" lvl="1" marL="514350" rtl="0" algn="l">
              <a:lnSpc>
                <a:spcPct val="90000"/>
              </a:lnSpc>
              <a:spcBef>
                <a:spcPts val="0"/>
              </a:spcBef>
              <a:spcAft>
                <a:spcPts val="0"/>
              </a:spcAft>
              <a:buSzPts val="2300"/>
              <a:buFont typeface="Noto Sans Symbols"/>
              <a:buChar char="•"/>
            </a:pPr>
            <a:r>
              <a:rPr lang="en-US" sz="2300" u="sng">
                <a:solidFill>
                  <a:schemeClr val="hlink"/>
                </a:solidFill>
                <a:hlinkClick r:id="rId3"/>
              </a:rPr>
              <a:t>www.njwins.org</a:t>
            </a:r>
            <a:r>
              <a:rPr lang="en-US" sz="2300"/>
              <a:t>  </a:t>
            </a:r>
            <a:endParaRPr sz="2300"/>
          </a:p>
          <a:p>
            <a:pPr indent="-203200" lvl="1" marL="514350" rtl="0" algn="l">
              <a:lnSpc>
                <a:spcPct val="90000"/>
              </a:lnSpc>
              <a:spcBef>
                <a:spcPts val="0"/>
              </a:spcBef>
              <a:spcAft>
                <a:spcPts val="0"/>
              </a:spcAft>
              <a:buSzPts val="2300"/>
              <a:buFont typeface="Noto Sans Symbols"/>
              <a:buChar char="•"/>
            </a:pPr>
            <a:r>
              <a:rPr lang="en-US" sz="2300"/>
              <a:t>The “contact us” page lists the staff contact info by county, including company phone number and e-mail address.</a:t>
            </a:r>
            <a:endParaRPr sz="2300"/>
          </a:p>
          <a:p>
            <a:pPr indent="-203200" lvl="0" marL="171450" rtl="0" algn="l">
              <a:lnSpc>
                <a:spcPct val="90000"/>
              </a:lnSpc>
              <a:spcBef>
                <a:spcPts val="0"/>
              </a:spcBef>
              <a:spcAft>
                <a:spcPts val="0"/>
              </a:spcAft>
              <a:buSzPts val="2300"/>
              <a:buChar char="▪"/>
            </a:pPr>
            <a:r>
              <a:rPr b="1" lang="en-US" sz="2300"/>
              <a:t>DDS</a:t>
            </a:r>
            <a:r>
              <a:rPr lang="en-US" sz="2300"/>
              <a:t>: </a:t>
            </a:r>
            <a:r>
              <a:rPr lang="en-US" sz="2300"/>
              <a:t>speak with </a:t>
            </a:r>
            <a:r>
              <a:rPr lang="en-US" sz="2300">
                <a:solidFill>
                  <a:srgbClr val="212529"/>
                </a:solidFill>
                <a:highlight>
                  <a:srgbClr val="FFFFFF"/>
                </a:highlight>
              </a:rPr>
              <a:t>a highly trained Community Resource Specialist at 1-888-285-3036. </a:t>
            </a:r>
            <a:endParaRPr sz="2300">
              <a:solidFill>
                <a:srgbClr val="212529"/>
              </a:solidFill>
              <a:highlight>
                <a:srgbClr val="FFFFFF"/>
              </a:highlight>
            </a:endParaRPr>
          </a:p>
          <a:p>
            <a:pPr indent="-203200" lvl="1" marL="514350" rtl="0" algn="l">
              <a:lnSpc>
                <a:spcPct val="90000"/>
              </a:lnSpc>
              <a:spcBef>
                <a:spcPts val="0"/>
              </a:spcBef>
              <a:spcAft>
                <a:spcPts val="0"/>
              </a:spcAft>
              <a:buSzPts val="2300"/>
              <a:buFont typeface="Calibri"/>
              <a:buChar char="•"/>
            </a:pPr>
            <a:r>
              <a:rPr lang="en-US" sz="2300">
                <a:solidFill>
                  <a:srgbClr val="212529"/>
                </a:solidFill>
                <a:highlight>
                  <a:srgbClr val="FFFFFF"/>
                </a:highlight>
              </a:rPr>
              <a:t>They can review potential for eligibility, answer any questions, and provide guidance on whether or not NJ WorkAbility can work.</a:t>
            </a:r>
            <a:endParaRPr sz="2300">
              <a:solidFill>
                <a:srgbClr val="212529"/>
              </a:solidFill>
              <a:highlight>
                <a:srgbClr val="FFFFFF"/>
              </a:highlight>
            </a:endParaRPr>
          </a:p>
          <a:p>
            <a:pPr indent="-203200" lvl="0" marL="171450" rtl="0" algn="l">
              <a:lnSpc>
                <a:spcPct val="90000"/>
              </a:lnSpc>
              <a:spcBef>
                <a:spcPts val="0"/>
              </a:spcBef>
              <a:spcAft>
                <a:spcPts val="0"/>
              </a:spcAft>
              <a:buSzPts val="2300"/>
              <a:buChar char="▪"/>
            </a:pPr>
            <a:r>
              <a:rPr b="1" lang="en-US" sz="2300">
                <a:solidFill>
                  <a:srgbClr val="212529"/>
                </a:solidFill>
                <a:highlight>
                  <a:srgbClr val="FFFFFF"/>
                </a:highlight>
              </a:rPr>
              <a:t>Disability Benefits 101 (DB101)</a:t>
            </a:r>
            <a:r>
              <a:rPr lang="en-US" sz="2300">
                <a:solidFill>
                  <a:srgbClr val="212529"/>
                </a:solidFill>
                <a:highlight>
                  <a:srgbClr val="FFFFFF"/>
                </a:highlight>
              </a:rPr>
              <a:t> - online benefits tool and estimator to see how work can affect eligibility for different forms of health insurance and/or public benefits.</a:t>
            </a:r>
            <a:endParaRPr sz="2300">
              <a:solidFill>
                <a:srgbClr val="212529"/>
              </a:solidFill>
              <a:highlight>
                <a:srgbClr val="FFFFFF"/>
              </a:highlight>
            </a:endParaRPr>
          </a:p>
          <a:p>
            <a:pPr indent="-222250" lvl="1" marL="514350" rtl="0" algn="l">
              <a:lnSpc>
                <a:spcPct val="90000"/>
              </a:lnSpc>
              <a:spcBef>
                <a:spcPts val="0"/>
              </a:spcBef>
              <a:spcAft>
                <a:spcPts val="0"/>
              </a:spcAft>
              <a:buSzPts val="2600"/>
              <a:buChar char="•"/>
            </a:pPr>
            <a:r>
              <a:rPr lang="en-US" sz="2300" u="sng">
                <a:solidFill>
                  <a:schemeClr val="hlink"/>
                </a:solidFill>
                <a:highlight>
                  <a:srgbClr val="FFFFFF"/>
                </a:highlight>
                <a:hlinkClick r:id="rId4"/>
              </a:rPr>
              <a:t>nj.db101.org</a:t>
            </a:r>
            <a:endParaRPr sz="2300">
              <a:solidFill>
                <a:srgbClr val="212529"/>
              </a:solidFill>
              <a:highlight>
                <a:srgbClr val="FFFFFF"/>
              </a:highlight>
            </a:endParaRPr>
          </a:p>
        </p:txBody>
      </p:sp>
      <p:sp>
        <p:nvSpPr>
          <p:cNvPr id="389" name="Google Shape;389;p38"/>
          <p:cNvSpPr txBox="1"/>
          <p:nvPr>
            <p:ph idx="4294967295" type="title"/>
          </p:nvPr>
        </p:nvSpPr>
        <p:spPr>
          <a:xfrm>
            <a:off x="2653025" y="176150"/>
            <a:ext cx="6690300" cy="609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22727"/>
              <a:buFont typeface="Calibri"/>
              <a:buNone/>
            </a:pPr>
            <a:r>
              <a:rPr b="1" lang="en-US" sz="2933">
                <a:solidFill>
                  <a:schemeClr val="lt1"/>
                </a:solidFill>
              </a:rPr>
              <a:t>Employment, Social Security, and Medicaid</a:t>
            </a:r>
            <a:r>
              <a:rPr b="1" lang="en-US" sz="2600">
                <a:solidFill>
                  <a:schemeClr val="lt1"/>
                </a:solidFill>
              </a:rPr>
              <a:t> </a:t>
            </a:r>
            <a:endParaRPr b="1" sz="197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p35"/>
          <p:cNvPicPr preferRelativeResize="0"/>
          <p:nvPr/>
        </p:nvPicPr>
        <p:blipFill>
          <a:blip r:embed="rId3">
            <a:alphaModFix/>
          </a:blip>
          <a:stretch>
            <a:fillRect/>
          </a:stretch>
        </p:blipFill>
        <p:spPr>
          <a:xfrm>
            <a:off x="0" y="0"/>
            <a:ext cx="9143999" cy="685799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36"/>
          <p:cNvPicPr preferRelativeResize="0"/>
          <p:nvPr/>
        </p:nvPicPr>
        <p:blipFill>
          <a:blip r:embed="rId3">
            <a:alphaModFix/>
          </a:blip>
          <a:stretch>
            <a:fillRect/>
          </a:stretch>
        </p:blipFill>
        <p:spPr>
          <a:xfrm>
            <a:off x="0" y="0"/>
            <a:ext cx="9144000" cy="68579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9"/>
          <p:cNvSpPr txBox="1"/>
          <p:nvPr>
            <p:ph idx="1" type="body"/>
          </p:nvPr>
        </p:nvSpPr>
        <p:spPr>
          <a:xfrm>
            <a:off x="838200" y="1709251"/>
            <a:ext cx="7886700" cy="4699500"/>
          </a:xfrm>
          <a:prstGeom prst="rect">
            <a:avLst/>
          </a:prstGeom>
          <a:noFill/>
          <a:ln>
            <a:noFill/>
          </a:ln>
        </p:spPr>
        <p:txBody>
          <a:bodyPr anchorCtr="0" anchor="t" bIns="45700" lIns="91425" spcFirstLastPara="1" rIns="91425" wrap="square" tIns="45700">
            <a:normAutofit fontScale="85000"/>
          </a:bodyPr>
          <a:lstStyle/>
          <a:p>
            <a:pPr indent="-358539" lvl="0" marL="342900" rtl="0" algn="l">
              <a:lnSpc>
                <a:spcPct val="100000"/>
              </a:lnSpc>
              <a:spcBef>
                <a:spcPts val="0"/>
              </a:spcBef>
              <a:spcAft>
                <a:spcPts val="0"/>
              </a:spcAft>
              <a:buClr>
                <a:srgbClr val="000000"/>
              </a:buClr>
              <a:buSzPct val="80470"/>
              <a:buFont typeface="Noto Sans Symbols"/>
              <a:buChar char="●"/>
            </a:pPr>
            <a:r>
              <a:rPr lang="en-US" sz="2816">
                <a:solidFill>
                  <a:srgbClr val="000000"/>
                </a:solidFill>
                <a:latin typeface="Calibri"/>
                <a:ea typeface="Calibri"/>
                <a:cs typeface="Calibri"/>
                <a:sym typeface="Calibri"/>
              </a:rPr>
              <a:t>COVID-19</a:t>
            </a:r>
            <a:r>
              <a:rPr lang="en-US" sz="2816">
                <a:solidFill>
                  <a:srgbClr val="000000"/>
                </a:solidFill>
                <a:latin typeface="Calibri"/>
                <a:ea typeface="Calibri"/>
                <a:cs typeface="Calibri"/>
                <a:sym typeface="Calibri"/>
              </a:rPr>
              <a:t> pandemic started in March 2020, and the federal government declared a Public Health Emergency (PHE) and “continuous Medicaid enrollment”. No one was terminated from Medicaid since March 2020.  </a:t>
            </a:r>
            <a:endParaRPr sz="2816">
              <a:latin typeface="Calibri"/>
              <a:ea typeface="Calibri"/>
              <a:cs typeface="Calibri"/>
              <a:sym typeface="Calibri"/>
            </a:endParaRPr>
          </a:p>
          <a:p>
            <a:pPr indent="-358539" lvl="0" marL="342900" rtl="0" algn="l">
              <a:lnSpc>
                <a:spcPct val="100000"/>
              </a:lnSpc>
              <a:spcBef>
                <a:spcPts val="480"/>
              </a:spcBef>
              <a:spcAft>
                <a:spcPts val="0"/>
              </a:spcAft>
              <a:buClr>
                <a:srgbClr val="000000"/>
              </a:buClr>
              <a:buSzPct val="80470"/>
              <a:buFont typeface="Noto Sans Symbols"/>
              <a:buChar char="●"/>
            </a:pPr>
            <a:r>
              <a:rPr lang="en-US" sz="2816">
                <a:solidFill>
                  <a:srgbClr val="000000"/>
                </a:solidFill>
              </a:rPr>
              <a:t>This c</a:t>
            </a:r>
            <a:r>
              <a:rPr lang="en-US" sz="2816">
                <a:solidFill>
                  <a:srgbClr val="000000"/>
                </a:solidFill>
                <a:latin typeface="Calibri"/>
                <a:ea typeface="Calibri"/>
                <a:cs typeface="Calibri"/>
                <a:sym typeface="Calibri"/>
              </a:rPr>
              <a:t>ontinuous Medicaid enrollment ended and </a:t>
            </a:r>
            <a:r>
              <a:rPr lang="en-US" sz="2816">
                <a:solidFill>
                  <a:srgbClr val="000000"/>
                </a:solidFill>
              </a:rPr>
              <a:t>1/12th of NJ FamilyCare/Medicaid enrollees have been receiving renewal packets each month since </a:t>
            </a:r>
            <a:r>
              <a:rPr b="1" lang="en-US" sz="2816" u="sng">
                <a:solidFill>
                  <a:srgbClr val="000000"/>
                </a:solidFill>
                <a:latin typeface="Calibri"/>
                <a:ea typeface="Calibri"/>
                <a:cs typeface="Calibri"/>
                <a:sym typeface="Calibri"/>
              </a:rPr>
              <a:t>April 2023.</a:t>
            </a:r>
            <a:endParaRPr b="1" sz="2816" u="sng">
              <a:solidFill>
                <a:srgbClr val="000000"/>
              </a:solidFill>
              <a:latin typeface="Calibri"/>
              <a:ea typeface="Calibri"/>
              <a:cs typeface="Calibri"/>
              <a:sym typeface="Calibri"/>
            </a:endParaRPr>
          </a:p>
          <a:p>
            <a:pPr indent="-358539" lvl="0" marL="342900" rtl="0" algn="l">
              <a:lnSpc>
                <a:spcPct val="100000"/>
              </a:lnSpc>
              <a:spcBef>
                <a:spcPts val="480"/>
              </a:spcBef>
              <a:spcAft>
                <a:spcPts val="0"/>
              </a:spcAft>
              <a:buClr>
                <a:srgbClr val="000000"/>
              </a:buClr>
              <a:buSzPct val="80470"/>
              <a:buChar char="●"/>
            </a:pPr>
            <a:r>
              <a:rPr lang="en-US" sz="2816">
                <a:solidFill>
                  <a:srgbClr val="000000"/>
                </a:solidFill>
              </a:rPr>
              <a:t>Unwinding will continue through the end of this month.</a:t>
            </a:r>
            <a:endParaRPr b="1" sz="2816">
              <a:solidFill>
                <a:srgbClr val="000000"/>
              </a:solidFill>
            </a:endParaRPr>
          </a:p>
          <a:p>
            <a:pPr indent="-358539" lvl="0" marL="342900" rtl="0" algn="l">
              <a:lnSpc>
                <a:spcPct val="100000"/>
              </a:lnSpc>
              <a:spcBef>
                <a:spcPts val="480"/>
              </a:spcBef>
              <a:spcAft>
                <a:spcPts val="0"/>
              </a:spcAft>
              <a:buClr>
                <a:srgbClr val="000000"/>
              </a:buClr>
              <a:buSzPct val="80470"/>
              <a:buFont typeface="Noto Sans Symbols"/>
              <a:buChar char="●"/>
            </a:pPr>
            <a:r>
              <a:rPr lang="en-US" sz="2816">
                <a:solidFill>
                  <a:srgbClr val="000000"/>
                </a:solidFill>
              </a:rPr>
              <a:t>Individuals with IDD </a:t>
            </a:r>
            <a:r>
              <a:rPr lang="en-US" sz="2816" u="sng">
                <a:solidFill>
                  <a:srgbClr val="000000"/>
                </a:solidFill>
              </a:rPr>
              <a:t>must</a:t>
            </a:r>
            <a:r>
              <a:rPr lang="en-US" sz="2816">
                <a:solidFill>
                  <a:srgbClr val="000000"/>
                </a:solidFill>
              </a:rPr>
              <a:t> continue to have Medicaid to keep their DDD services.</a:t>
            </a:r>
            <a:endParaRPr sz="2816">
              <a:latin typeface="Calibri"/>
              <a:ea typeface="Calibri"/>
              <a:cs typeface="Calibri"/>
              <a:sym typeface="Calibri"/>
            </a:endParaRPr>
          </a:p>
          <a:p>
            <a:pPr indent="-236220" lvl="0" marL="342900" rtl="0" algn="l">
              <a:lnSpc>
                <a:spcPct val="100000"/>
              </a:lnSpc>
              <a:spcBef>
                <a:spcPts val="480"/>
              </a:spcBef>
              <a:spcAft>
                <a:spcPts val="0"/>
              </a:spcAft>
              <a:buClr>
                <a:schemeClr val="dk1"/>
              </a:buClr>
              <a:buSzPct val="70000"/>
              <a:buFont typeface="Noto Sans Symbols"/>
              <a:buNone/>
            </a:pPr>
            <a:r>
              <a:t/>
            </a:r>
            <a:endParaRPr b="1" sz="2400">
              <a:solidFill>
                <a:srgbClr val="000000"/>
              </a:solidFill>
              <a:latin typeface="Garamond"/>
              <a:ea typeface="Garamond"/>
              <a:cs typeface="Garamond"/>
              <a:sym typeface="Garamond"/>
            </a:endParaRPr>
          </a:p>
          <a:p>
            <a:pPr indent="-38100" lvl="0" marL="171450" rtl="0" algn="l">
              <a:lnSpc>
                <a:spcPct val="90000"/>
              </a:lnSpc>
              <a:spcBef>
                <a:spcPts val="750"/>
              </a:spcBef>
              <a:spcAft>
                <a:spcPts val="0"/>
              </a:spcAft>
              <a:buClr>
                <a:schemeClr val="dk1"/>
              </a:buClr>
              <a:buSzPct val="100000"/>
              <a:buNone/>
            </a:pPr>
            <a:r>
              <a:t/>
            </a:r>
            <a:endParaRPr/>
          </a:p>
        </p:txBody>
      </p:sp>
      <p:sp>
        <p:nvSpPr>
          <p:cNvPr id="405" name="Google Shape;405;p39"/>
          <p:cNvSpPr txBox="1"/>
          <p:nvPr>
            <p:ph type="title"/>
          </p:nvPr>
        </p:nvSpPr>
        <p:spPr>
          <a:xfrm>
            <a:off x="2740152" y="353500"/>
            <a:ext cx="5829300" cy="92495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Arial"/>
              <a:buNone/>
            </a:pPr>
            <a:r>
              <a:rPr b="1" lang="en-US" sz="4400">
                <a:latin typeface="Calibri"/>
                <a:ea typeface="Calibri"/>
                <a:cs typeface="Calibri"/>
                <a:sym typeface="Calibri"/>
              </a:rPr>
              <a:t>Medicaid “Unwinding”</a:t>
            </a:r>
            <a:endParaRPr>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0"/>
          <p:cNvSpPr txBox="1"/>
          <p:nvPr>
            <p:ph idx="1" type="body"/>
          </p:nvPr>
        </p:nvSpPr>
        <p:spPr>
          <a:xfrm>
            <a:off x="402091" y="1690684"/>
            <a:ext cx="7886700" cy="4351338"/>
          </a:xfrm>
          <a:prstGeom prst="rect">
            <a:avLst/>
          </a:prstGeom>
          <a:noFill/>
          <a:ln>
            <a:noFill/>
          </a:ln>
        </p:spPr>
        <p:txBody>
          <a:bodyPr anchorCtr="0" anchor="t" bIns="45700" lIns="91425" spcFirstLastPara="1" rIns="91425" wrap="square" tIns="45700">
            <a:normAutofit/>
          </a:bodyPr>
          <a:lstStyle/>
          <a:p>
            <a:pPr indent="-527050" lvl="0" marL="571500" rtl="0" algn="l">
              <a:lnSpc>
                <a:spcPct val="90000"/>
              </a:lnSpc>
              <a:spcBef>
                <a:spcPts val="0"/>
              </a:spcBef>
              <a:spcAft>
                <a:spcPts val="0"/>
              </a:spcAft>
              <a:buSzPts val="3200"/>
              <a:buFont typeface="Noto Sans Symbols"/>
              <a:buChar char="●"/>
            </a:pPr>
            <a:r>
              <a:rPr lang="en-US" sz="3200">
                <a:latin typeface="Calibri"/>
                <a:ea typeface="Calibri"/>
                <a:cs typeface="Calibri"/>
                <a:sym typeface="Calibri"/>
              </a:rPr>
              <a:t>Medicaid unwinding does </a:t>
            </a:r>
            <a:r>
              <a:rPr lang="en-US" sz="3200" u="sng">
                <a:latin typeface="Calibri"/>
                <a:ea typeface="Calibri"/>
                <a:cs typeface="Calibri"/>
                <a:sym typeface="Calibri"/>
              </a:rPr>
              <a:t>not</a:t>
            </a:r>
            <a:r>
              <a:rPr lang="en-US" sz="3200">
                <a:latin typeface="Calibri"/>
                <a:ea typeface="Calibri"/>
                <a:cs typeface="Calibri"/>
                <a:sym typeface="Calibri"/>
              </a:rPr>
              <a:t> apply to people who receive SSI and Medicaid.  </a:t>
            </a:r>
            <a:endParaRPr sz="3200">
              <a:latin typeface="Calibri"/>
              <a:ea typeface="Calibri"/>
              <a:cs typeface="Calibri"/>
              <a:sym typeface="Calibri"/>
            </a:endParaRPr>
          </a:p>
          <a:p>
            <a:pPr indent="-527050" lvl="0" marL="571500" rtl="0" algn="l">
              <a:lnSpc>
                <a:spcPct val="90000"/>
              </a:lnSpc>
              <a:spcBef>
                <a:spcPts val="750"/>
              </a:spcBef>
              <a:spcAft>
                <a:spcPts val="0"/>
              </a:spcAft>
              <a:buSzPts val="3200"/>
              <a:buFont typeface="Noto Sans Symbols"/>
              <a:buChar char="●"/>
            </a:pPr>
            <a:r>
              <a:rPr lang="en-US" sz="3200">
                <a:latin typeface="Calibri"/>
                <a:ea typeface="Calibri"/>
                <a:cs typeface="Calibri"/>
                <a:sym typeface="Calibri"/>
              </a:rPr>
              <a:t>But sometimes Social Security does redeterminations for disability beneficiaries.  </a:t>
            </a:r>
            <a:r>
              <a:rPr lang="en-US" sz="3200" u="sng">
                <a:solidFill>
                  <a:srgbClr val="C00000"/>
                </a:solidFill>
                <a:latin typeface="Calibri"/>
                <a:ea typeface="Calibri"/>
                <a:cs typeface="Calibri"/>
                <a:sym typeface="Calibri"/>
              </a:rPr>
              <a:t>Respond promptly to any requests for information from Social Security or Medicaid!</a:t>
            </a:r>
            <a:endParaRPr sz="3200" u="sng">
              <a:solidFill>
                <a:srgbClr val="C00000"/>
              </a:solidFill>
              <a:latin typeface="Calibri"/>
              <a:ea typeface="Calibri"/>
              <a:cs typeface="Calibri"/>
              <a:sym typeface="Calibri"/>
            </a:endParaRPr>
          </a:p>
          <a:p>
            <a:pPr indent="-209550" lvl="0" marL="476250" rtl="0" algn="l">
              <a:lnSpc>
                <a:spcPct val="90000"/>
              </a:lnSpc>
              <a:spcBef>
                <a:spcPts val="750"/>
              </a:spcBef>
              <a:spcAft>
                <a:spcPts val="0"/>
              </a:spcAft>
              <a:buSzPts val="2100"/>
              <a:buFont typeface="Noto Sans Symbols"/>
              <a:buNone/>
            </a:pPr>
            <a:r>
              <a:t/>
            </a:r>
            <a:endParaRPr/>
          </a:p>
        </p:txBody>
      </p:sp>
      <p:sp>
        <p:nvSpPr>
          <p:cNvPr id="411" name="Google Shape;411;p40"/>
          <p:cNvSpPr txBox="1"/>
          <p:nvPr>
            <p:ph type="title"/>
          </p:nvPr>
        </p:nvSpPr>
        <p:spPr>
          <a:xfrm>
            <a:off x="2740152" y="353500"/>
            <a:ext cx="5829300" cy="924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Arial"/>
              <a:buNone/>
            </a:pPr>
            <a:r>
              <a:rPr b="1" lang="en-US" sz="4400">
                <a:latin typeface="Calibri"/>
                <a:ea typeface="Calibri"/>
                <a:cs typeface="Calibri"/>
                <a:sym typeface="Calibri"/>
              </a:rPr>
              <a:t>Medicaid “Unwinding”</a:t>
            </a:r>
            <a:endParaRPr>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2"/>
          <p:cNvSpPr txBox="1"/>
          <p:nvPr>
            <p:ph idx="1" type="body"/>
          </p:nvPr>
        </p:nvSpPr>
        <p:spPr>
          <a:xfrm>
            <a:off x="609600" y="1406525"/>
            <a:ext cx="8229600" cy="4990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750"/>
              </a:spcBef>
              <a:spcAft>
                <a:spcPts val="0"/>
              </a:spcAft>
              <a:buClr>
                <a:schemeClr val="dk1"/>
              </a:buClr>
              <a:buSzPts val="1800"/>
              <a:buFont typeface="Arial"/>
              <a:buChar char="•"/>
            </a:pPr>
            <a:r>
              <a:rPr lang="en-US" sz="2000"/>
              <a:t>Everyone enrolled in Medicaid must be enrolled in Medicaid managed care.  Can select the managed care org. (MCO), and switch at any time for “good cause.”</a:t>
            </a:r>
            <a:endParaRPr/>
          </a:p>
          <a:p>
            <a:pPr indent="-342900" lvl="0" marL="457200" rtl="0" algn="l">
              <a:lnSpc>
                <a:spcPct val="90000"/>
              </a:lnSpc>
              <a:spcBef>
                <a:spcPts val="750"/>
              </a:spcBef>
              <a:spcAft>
                <a:spcPts val="0"/>
              </a:spcAft>
              <a:buClr>
                <a:schemeClr val="dk1"/>
              </a:buClr>
              <a:buSzPts val="1800"/>
              <a:buFont typeface="Arial"/>
              <a:buChar char="•"/>
            </a:pPr>
            <a:r>
              <a:rPr lang="en-US" sz="2000"/>
              <a:t>Health Benefits Coord. for Medicaid questions:  1-800-701-0710.</a:t>
            </a:r>
            <a:endParaRPr/>
          </a:p>
          <a:p>
            <a:pPr indent="-342900" lvl="0" marL="457200" rtl="0" algn="l">
              <a:lnSpc>
                <a:spcPct val="90000"/>
              </a:lnSpc>
              <a:spcBef>
                <a:spcPts val="750"/>
              </a:spcBef>
              <a:spcAft>
                <a:spcPts val="0"/>
              </a:spcAft>
              <a:buClr>
                <a:schemeClr val="dk1"/>
              </a:buClr>
              <a:buSzPts val="1800"/>
              <a:buFont typeface="Arial"/>
              <a:buChar char="•"/>
            </a:pPr>
            <a:r>
              <a:rPr lang="en-US" sz="2000"/>
              <a:t>Care management available, upon request, from the MCO.</a:t>
            </a:r>
            <a:endParaRPr/>
          </a:p>
          <a:p>
            <a:pPr indent="-342900" lvl="0" marL="457200" rtl="0" algn="l">
              <a:lnSpc>
                <a:spcPct val="90000"/>
              </a:lnSpc>
              <a:spcBef>
                <a:spcPts val="750"/>
              </a:spcBef>
              <a:spcAft>
                <a:spcPts val="0"/>
              </a:spcAft>
              <a:buClr>
                <a:schemeClr val="dk1"/>
              </a:buClr>
              <a:buSzPts val="1800"/>
              <a:buFont typeface="Arial"/>
              <a:buChar char="•"/>
            </a:pPr>
            <a:r>
              <a:rPr lang="en-US" sz="2000"/>
              <a:t>If son/daughter has private insurance, it is the primary payer and Medicaid is the “payer of last resort;” may only be needed to access DDD services.</a:t>
            </a:r>
            <a:endParaRPr/>
          </a:p>
          <a:p>
            <a:pPr indent="-342900" lvl="0" marL="457200" rtl="0" algn="l">
              <a:lnSpc>
                <a:spcPct val="90000"/>
              </a:lnSpc>
              <a:spcBef>
                <a:spcPts val="750"/>
              </a:spcBef>
              <a:spcAft>
                <a:spcPts val="0"/>
              </a:spcAft>
              <a:buClr>
                <a:schemeClr val="dk1"/>
              </a:buClr>
              <a:buSzPts val="1800"/>
              <a:buChar char="•"/>
            </a:pPr>
            <a:r>
              <a:rPr b="1" lang="en-US" sz="2000"/>
              <a:t>Five Medicaid MCOs in NJ:</a:t>
            </a:r>
            <a:endParaRPr b="1"/>
          </a:p>
          <a:p>
            <a:pPr indent="0" lvl="0" marL="914400" rtl="0" algn="l">
              <a:lnSpc>
                <a:spcPct val="90000"/>
              </a:lnSpc>
              <a:spcBef>
                <a:spcPts val="750"/>
              </a:spcBef>
              <a:spcAft>
                <a:spcPts val="0"/>
              </a:spcAft>
              <a:buClr>
                <a:schemeClr val="dk1"/>
              </a:buClr>
              <a:buSzPts val="1800"/>
              <a:buFont typeface="Noto Sans Symbols"/>
              <a:buNone/>
            </a:pPr>
            <a:r>
              <a:rPr lang="en-US" sz="2000"/>
              <a:t>1. Horizon NJ Health</a:t>
            </a:r>
            <a:endParaRPr/>
          </a:p>
          <a:p>
            <a:pPr indent="457200" lvl="0" marL="457200" rtl="0" algn="l">
              <a:lnSpc>
                <a:spcPct val="90000"/>
              </a:lnSpc>
              <a:spcBef>
                <a:spcPts val="750"/>
              </a:spcBef>
              <a:spcAft>
                <a:spcPts val="0"/>
              </a:spcAft>
              <a:buClr>
                <a:schemeClr val="dk1"/>
              </a:buClr>
              <a:buSzPts val="1800"/>
              <a:buFont typeface="Noto Sans Symbols"/>
              <a:buNone/>
            </a:pPr>
            <a:r>
              <a:rPr lang="en-US" sz="2000"/>
              <a:t>2. United Health Care Community Plan</a:t>
            </a:r>
            <a:endParaRPr/>
          </a:p>
          <a:p>
            <a:pPr indent="457200" lvl="0" marL="457200" rtl="0" algn="l">
              <a:lnSpc>
                <a:spcPct val="90000"/>
              </a:lnSpc>
              <a:spcBef>
                <a:spcPts val="750"/>
              </a:spcBef>
              <a:spcAft>
                <a:spcPts val="0"/>
              </a:spcAft>
              <a:buClr>
                <a:schemeClr val="dk1"/>
              </a:buClr>
              <a:buSzPts val="1800"/>
              <a:buFont typeface="Noto Sans Symbols"/>
              <a:buNone/>
            </a:pPr>
            <a:r>
              <a:rPr lang="en-US" sz="2000"/>
              <a:t>3. Wellpoint (formerly Amerigroup)</a:t>
            </a:r>
            <a:endParaRPr/>
          </a:p>
          <a:p>
            <a:pPr indent="457200" lvl="0" marL="457200" rtl="0" algn="l">
              <a:lnSpc>
                <a:spcPct val="90000"/>
              </a:lnSpc>
              <a:spcBef>
                <a:spcPts val="750"/>
              </a:spcBef>
              <a:spcAft>
                <a:spcPts val="0"/>
              </a:spcAft>
              <a:buClr>
                <a:schemeClr val="dk1"/>
              </a:buClr>
              <a:buSzPts val="1800"/>
              <a:buFont typeface="Noto Sans Symbols"/>
              <a:buNone/>
            </a:pPr>
            <a:r>
              <a:rPr lang="en-US" sz="2000"/>
              <a:t>4. Fidelis Care</a:t>
            </a:r>
            <a:endParaRPr sz="2000"/>
          </a:p>
          <a:p>
            <a:pPr indent="457200" lvl="0" marL="457200" rtl="0" algn="l">
              <a:lnSpc>
                <a:spcPct val="90000"/>
              </a:lnSpc>
              <a:spcBef>
                <a:spcPts val="750"/>
              </a:spcBef>
              <a:spcAft>
                <a:spcPts val="0"/>
              </a:spcAft>
              <a:buClr>
                <a:schemeClr val="dk1"/>
              </a:buClr>
              <a:buSzPts val="1800"/>
              <a:buFont typeface="Noto Sans Symbols"/>
              <a:buNone/>
            </a:pPr>
            <a:r>
              <a:rPr lang="en-US" sz="2000"/>
              <a:t>5. Aetna Better Health</a:t>
            </a:r>
            <a:endParaRPr/>
          </a:p>
        </p:txBody>
      </p:sp>
      <p:sp>
        <p:nvSpPr>
          <p:cNvPr id="417" name="Google Shape;417;p42"/>
          <p:cNvSpPr txBox="1"/>
          <p:nvPr>
            <p:ph type="title"/>
          </p:nvPr>
        </p:nvSpPr>
        <p:spPr>
          <a:xfrm>
            <a:off x="2740152" y="353500"/>
            <a:ext cx="5829300" cy="924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Arial"/>
              <a:buNone/>
            </a:pPr>
            <a:r>
              <a:rPr b="1" lang="en-US" sz="3900">
                <a:latin typeface="Calibri"/>
                <a:ea typeface="Calibri"/>
                <a:cs typeface="Calibri"/>
                <a:sym typeface="Calibri"/>
              </a:rPr>
              <a:t>Medicaid </a:t>
            </a:r>
            <a:r>
              <a:rPr b="1" lang="en-US" sz="3900"/>
              <a:t>Managed Care</a:t>
            </a:r>
            <a:endParaRPr sz="2800">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4"/>
          <p:cNvSpPr txBox="1"/>
          <p:nvPr>
            <p:ph idx="1" type="body"/>
          </p:nvPr>
        </p:nvSpPr>
        <p:spPr>
          <a:xfrm>
            <a:off x="402090" y="1066800"/>
            <a:ext cx="8360909" cy="4975222"/>
          </a:xfrm>
          <a:prstGeom prst="rect">
            <a:avLst/>
          </a:prstGeom>
          <a:noFill/>
          <a:ln>
            <a:noFill/>
          </a:ln>
        </p:spPr>
        <p:txBody>
          <a:bodyPr anchorCtr="0" anchor="t" bIns="45700" lIns="91425" spcFirstLastPara="1" rIns="91425" wrap="square" tIns="45700">
            <a:normAutofit/>
          </a:bodyPr>
          <a:lstStyle/>
          <a:p>
            <a:pPr indent="-38100" lvl="0" marL="171450" rtl="0" algn="l">
              <a:lnSpc>
                <a:spcPct val="90000"/>
              </a:lnSpc>
              <a:spcBef>
                <a:spcPts val="0"/>
              </a:spcBef>
              <a:spcAft>
                <a:spcPts val="0"/>
              </a:spcAft>
              <a:buClr>
                <a:schemeClr val="dk1"/>
              </a:buClr>
              <a:buSzPts val="2100"/>
              <a:buFont typeface="Noto Sans Symbols"/>
              <a:buNone/>
            </a:pPr>
            <a:r>
              <a:t/>
            </a:r>
            <a:endParaRPr>
              <a:latin typeface="Century Gothic"/>
              <a:ea typeface="Century Gothic"/>
              <a:cs typeface="Century Gothic"/>
              <a:sym typeface="Century Gothic"/>
            </a:endParaRPr>
          </a:p>
          <a:p>
            <a:pPr indent="0" lvl="0" marL="171450" rtl="0" algn="l">
              <a:lnSpc>
                <a:spcPct val="90000"/>
              </a:lnSpc>
              <a:spcBef>
                <a:spcPts val="750"/>
              </a:spcBef>
              <a:spcAft>
                <a:spcPts val="0"/>
              </a:spcAft>
              <a:buClr>
                <a:schemeClr val="dk1"/>
              </a:buClr>
              <a:buSzPts val="5400"/>
              <a:buFont typeface="Noto Sans Symbols"/>
              <a:buNone/>
            </a:pPr>
            <a:r>
              <a:t/>
            </a:r>
            <a:endParaRPr sz="5400">
              <a:latin typeface="Century Gothic"/>
              <a:ea typeface="Century Gothic"/>
              <a:cs typeface="Century Gothic"/>
              <a:sym typeface="Century Gothic"/>
            </a:endParaRPr>
          </a:p>
        </p:txBody>
      </p:sp>
      <p:sp>
        <p:nvSpPr>
          <p:cNvPr id="425" name="Google Shape;425;p44"/>
          <p:cNvSpPr txBox="1"/>
          <p:nvPr>
            <p:ph idx="4294967295" type="title"/>
          </p:nvPr>
        </p:nvSpPr>
        <p:spPr>
          <a:xfrm>
            <a:off x="609600" y="3508912"/>
            <a:ext cx="7315200" cy="1295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entury Gothic"/>
              <a:buNone/>
            </a:pPr>
            <a:r>
              <a:rPr lang="en-US" sz="5400">
                <a:latin typeface="Century Gothic"/>
                <a:ea typeface="Century Gothic"/>
                <a:cs typeface="Century Gothic"/>
                <a:sym typeface="Century Gothic"/>
              </a:rPr>
              <a:t>Questions?</a:t>
            </a:r>
            <a:br>
              <a:rPr lang="en-US" sz="5400">
                <a:latin typeface="Century Gothic"/>
                <a:ea typeface="Century Gothic"/>
                <a:cs typeface="Century Gothic"/>
                <a:sym typeface="Century Gothic"/>
              </a:rPr>
            </a:br>
            <a:br>
              <a:rPr lang="en-US" sz="5400">
                <a:latin typeface="Century Gothic"/>
                <a:ea typeface="Century Gothic"/>
                <a:cs typeface="Century Gothic"/>
                <a:sym typeface="Century Gothic"/>
              </a:rPr>
            </a:br>
            <a:br>
              <a:rPr lang="en-US" sz="4400">
                <a:latin typeface="Century Gothic"/>
                <a:ea typeface="Century Gothic"/>
                <a:cs typeface="Century Gothic"/>
                <a:sym typeface="Century Gothic"/>
              </a:rPr>
            </a:br>
            <a:r>
              <a:rPr lang="en-US" sz="3955" u="sng">
                <a:solidFill>
                  <a:schemeClr val="hlink"/>
                </a:solidFill>
                <a:latin typeface="Century Gothic"/>
                <a:ea typeface="Century Gothic"/>
                <a:cs typeface="Century Gothic"/>
                <a:sym typeface="Century Gothic"/>
                <a:hlinkClick r:id="rId3"/>
              </a:rPr>
              <a:t>info@arcnj.org</a:t>
            </a:r>
            <a:endParaRPr sz="3955">
              <a:latin typeface="Century Gothic"/>
              <a:ea typeface="Century Gothic"/>
              <a:cs typeface="Century Gothic"/>
              <a:sym typeface="Century Gothic"/>
            </a:endParaRPr>
          </a:p>
          <a:p>
            <a:pPr indent="0" lvl="0" marL="0" rtl="0" algn="ctr">
              <a:lnSpc>
                <a:spcPct val="90000"/>
              </a:lnSpc>
              <a:spcBef>
                <a:spcPts val="0"/>
              </a:spcBef>
              <a:spcAft>
                <a:spcPts val="0"/>
              </a:spcAft>
              <a:buClr>
                <a:schemeClr val="dk1"/>
              </a:buClr>
              <a:buSzPct val="136516"/>
              <a:buFont typeface="Century Gothic"/>
              <a:buNone/>
            </a:pPr>
            <a:r>
              <a:rPr lang="en-US" sz="3955" u="sng">
                <a:solidFill>
                  <a:schemeClr val="hlink"/>
                </a:solidFill>
                <a:latin typeface="Century Gothic"/>
                <a:ea typeface="Century Gothic"/>
                <a:cs typeface="Century Gothic"/>
                <a:sym typeface="Century Gothic"/>
                <a:hlinkClick r:id="rId4"/>
              </a:rPr>
              <a:t>healthcareadvocacy@arcnj.org</a:t>
            </a:r>
            <a:endParaRPr sz="3955">
              <a:latin typeface="Century Gothic"/>
              <a:ea typeface="Century Gothic"/>
              <a:cs typeface="Century Gothic"/>
              <a:sym typeface="Century Gothic"/>
            </a:endParaRPr>
          </a:p>
          <a:p>
            <a:pPr indent="0" lvl="0" marL="0" rtl="0" algn="ctr">
              <a:lnSpc>
                <a:spcPct val="90000"/>
              </a:lnSpc>
              <a:spcBef>
                <a:spcPts val="0"/>
              </a:spcBef>
              <a:spcAft>
                <a:spcPts val="0"/>
              </a:spcAft>
              <a:buClr>
                <a:schemeClr val="dk1"/>
              </a:buClr>
              <a:buSzPct val="122727"/>
              <a:buFont typeface="Century Gothic"/>
              <a:buNone/>
            </a:pPr>
            <a:br>
              <a:rPr lang="en-US" sz="4400">
                <a:latin typeface="Century Gothic"/>
                <a:ea typeface="Century Gothic"/>
                <a:cs typeface="Century Gothic"/>
                <a:sym typeface="Century Gothic"/>
              </a:rPr>
            </a:br>
            <a:r>
              <a:rPr lang="en-US" sz="3100">
                <a:latin typeface="Century Gothic"/>
                <a:ea typeface="Century Gothic"/>
                <a:cs typeface="Century Gothic"/>
                <a:sym typeface="Century Gothic"/>
              </a:rPr>
              <a:t>More information can be found at</a:t>
            </a:r>
            <a:br>
              <a:rPr lang="en-US" sz="3100">
                <a:latin typeface="Century Gothic"/>
                <a:ea typeface="Century Gothic"/>
                <a:cs typeface="Century Gothic"/>
                <a:sym typeface="Century Gothic"/>
              </a:rPr>
            </a:br>
            <a:r>
              <a:rPr lang="en-US" sz="3100" u="sng">
                <a:solidFill>
                  <a:schemeClr val="hlink"/>
                </a:solidFill>
                <a:latin typeface="Century Gothic"/>
                <a:ea typeface="Century Gothic"/>
                <a:cs typeface="Century Gothic"/>
                <a:sym typeface="Century Gothic"/>
                <a:hlinkClick r:id="rId5"/>
              </a:rPr>
              <a:t>www.arcnj.org</a:t>
            </a:r>
            <a:r>
              <a:rPr lang="en-US" sz="3100">
                <a:latin typeface="Century Gothic"/>
                <a:ea typeface="Century Gothic"/>
                <a:cs typeface="Century Gothic"/>
                <a:sym typeface="Century Gothic"/>
              </a:rPr>
              <a:t>,</a:t>
            </a:r>
            <a:r>
              <a:rPr lang="en-US" sz="3100">
                <a:latin typeface="Century Gothic"/>
                <a:ea typeface="Century Gothic"/>
                <a:cs typeface="Century Gothic"/>
                <a:sym typeface="Century Gothic"/>
              </a:rPr>
              <a:t> under the page for the Health Care Advocacy Program, or at </a:t>
            </a:r>
            <a:r>
              <a:rPr lang="en-US" sz="3100" u="sng">
                <a:solidFill>
                  <a:schemeClr val="hlink"/>
                </a:solidFill>
                <a:latin typeface="Century Gothic"/>
                <a:ea typeface="Century Gothic"/>
                <a:cs typeface="Century Gothic"/>
                <a:sym typeface="Century Gothic"/>
                <a:hlinkClick r:id="rId6"/>
              </a:rPr>
              <a:t>www.TheArcFamilyInstitute.org</a:t>
            </a:r>
            <a:br>
              <a:rPr lang="en-US" sz="3100">
                <a:latin typeface="Century Gothic"/>
                <a:ea typeface="Century Gothic"/>
                <a:cs typeface="Century Gothic"/>
                <a:sym typeface="Century Gothic"/>
              </a:rPr>
            </a:br>
            <a:br>
              <a:rPr lang="en-US" sz="4400">
                <a:latin typeface="Century Gothic"/>
                <a:ea typeface="Century Gothic"/>
                <a:cs typeface="Century Gothic"/>
                <a:sym typeface="Century Gothic"/>
              </a:rPr>
            </a:br>
            <a:endParaRPr sz="4400">
              <a:latin typeface="Century Gothic"/>
              <a:ea typeface="Century Gothic"/>
              <a:cs typeface="Century Gothic"/>
              <a:sym typeface="Century Gothic"/>
            </a:endParaRPr>
          </a:p>
        </p:txBody>
      </p:sp>
      <p:pic>
        <p:nvPicPr>
          <p:cNvPr id="426" name="Google Shape;426;p44"/>
          <p:cNvPicPr preferRelativeResize="0"/>
          <p:nvPr/>
        </p:nvPicPr>
        <p:blipFill rotWithShape="1">
          <a:blip r:embed="rId7">
            <a:alphaModFix/>
          </a:blip>
          <a:srcRect b="0" l="0" r="0" t="0"/>
          <a:stretch/>
        </p:blipFill>
        <p:spPr>
          <a:xfrm>
            <a:off x="6298365" y="973670"/>
            <a:ext cx="2605088" cy="25929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5"/>
          <p:cNvSpPr txBox="1"/>
          <p:nvPr>
            <p:ph idx="1" type="body"/>
          </p:nvPr>
        </p:nvSpPr>
        <p:spPr>
          <a:xfrm>
            <a:off x="609600" y="1447800"/>
            <a:ext cx="8360909" cy="497522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7030A0"/>
              </a:buClr>
              <a:buSzPts val="3600"/>
              <a:buNone/>
            </a:pPr>
            <a:r>
              <a:rPr b="1" lang="en-US" sz="3600">
                <a:solidFill>
                  <a:srgbClr val="7030A0"/>
                </a:solidFill>
              </a:rPr>
              <a:t>Why do we focus on applying for Medicaid?</a:t>
            </a:r>
            <a:endParaRPr/>
          </a:p>
          <a:p>
            <a:pPr indent="0" lvl="0" marL="0" rtl="0" algn="l">
              <a:lnSpc>
                <a:spcPct val="90000"/>
              </a:lnSpc>
              <a:spcBef>
                <a:spcPts val="750"/>
              </a:spcBef>
              <a:spcAft>
                <a:spcPts val="0"/>
              </a:spcAft>
              <a:buClr>
                <a:schemeClr val="dk1"/>
              </a:buClr>
              <a:buSzPts val="3600"/>
              <a:buNone/>
            </a:pPr>
            <a:r>
              <a:t/>
            </a:r>
            <a:endParaRPr sz="3600"/>
          </a:p>
          <a:p>
            <a:pPr indent="0" lvl="0" marL="0" rtl="0" algn="l">
              <a:lnSpc>
                <a:spcPct val="90000"/>
              </a:lnSpc>
              <a:spcBef>
                <a:spcPts val="750"/>
              </a:spcBef>
              <a:spcAft>
                <a:spcPts val="0"/>
              </a:spcAft>
              <a:buClr>
                <a:schemeClr val="dk1"/>
              </a:buClr>
              <a:buSzPts val="3600"/>
              <a:buNone/>
            </a:pPr>
            <a:r>
              <a:rPr lang="en-US" sz="3600"/>
              <a:t>Because Medicaid is a critical benefit for individuals with disabilities to access services and supports.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idx="1" type="body"/>
          </p:nvPr>
        </p:nvSpPr>
        <p:spPr>
          <a:xfrm>
            <a:off x="381000" y="1524000"/>
            <a:ext cx="8458200" cy="4800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Font typeface="Calibri"/>
              <a:buNone/>
            </a:pPr>
            <a:r>
              <a:t/>
            </a:r>
            <a:endParaRPr sz="2200">
              <a:latin typeface="Century Gothic"/>
              <a:ea typeface="Century Gothic"/>
              <a:cs typeface="Century Gothic"/>
              <a:sym typeface="Century Gothic"/>
            </a:endParaRPr>
          </a:p>
          <a:p>
            <a:pPr indent="0" lvl="0" marL="0" rtl="0" algn="l">
              <a:lnSpc>
                <a:spcPct val="90000"/>
              </a:lnSpc>
              <a:spcBef>
                <a:spcPts val="750"/>
              </a:spcBef>
              <a:spcAft>
                <a:spcPts val="0"/>
              </a:spcAft>
              <a:buClr>
                <a:srgbClr val="CC3300"/>
              </a:buClr>
              <a:buSzPts val="2240"/>
              <a:buFont typeface="Noto Sans Symbols"/>
              <a:buNone/>
            </a:pPr>
            <a:r>
              <a:t/>
            </a:r>
            <a:endParaRPr b="1" sz="2800">
              <a:latin typeface="Century Gothic"/>
              <a:ea typeface="Century Gothic"/>
              <a:cs typeface="Century Gothic"/>
              <a:sym typeface="Century Gothic"/>
            </a:endParaRPr>
          </a:p>
          <a:p>
            <a:pPr indent="-142240" lvl="0" marL="0" rtl="0" algn="l">
              <a:lnSpc>
                <a:spcPct val="90000"/>
              </a:lnSpc>
              <a:spcBef>
                <a:spcPts val="750"/>
              </a:spcBef>
              <a:spcAft>
                <a:spcPts val="0"/>
              </a:spcAft>
              <a:buClr>
                <a:srgbClr val="CC3300"/>
              </a:buClr>
              <a:buSzPts val="2240"/>
              <a:buFont typeface="Noto Sans Symbols"/>
              <a:buChar char="▪"/>
            </a:pPr>
            <a:r>
              <a:rPr b="1" lang="en-US" sz="2800"/>
              <a:t>Must be functionally eligible for DDD services </a:t>
            </a:r>
            <a:r>
              <a:rPr b="1" i="1" lang="en-US" sz="2800" u="sng"/>
              <a:t>and</a:t>
            </a:r>
            <a:r>
              <a:rPr b="1" lang="en-US" sz="2800"/>
              <a:t> </a:t>
            </a:r>
            <a:endParaRPr/>
          </a:p>
          <a:p>
            <a:pPr indent="0" lvl="0" marL="0" rtl="0" algn="l">
              <a:lnSpc>
                <a:spcPct val="90000"/>
              </a:lnSpc>
              <a:spcBef>
                <a:spcPts val="750"/>
              </a:spcBef>
              <a:spcAft>
                <a:spcPts val="0"/>
              </a:spcAft>
              <a:buClr>
                <a:srgbClr val="CC3300"/>
              </a:buClr>
              <a:buSzPts val="2240"/>
              <a:buFont typeface="Noto Sans Symbols"/>
              <a:buNone/>
            </a:pPr>
            <a:r>
              <a:rPr b="1" lang="en-US" sz="2800"/>
              <a:t>  must have Medicaid.</a:t>
            </a:r>
            <a:endParaRPr/>
          </a:p>
          <a:p>
            <a:pPr indent="0" lvl="1" marL="400050" rtl="0" algn="l">
              <a:lnSpc>
                <a:spcPct val="90000"/>
              </a:lnSpc>
              <a:spcBef>
                <a:spcPts val="375"/>
              </a:spcBef>
              <a:spcAft>
                <a:spcPts val="0"/>
              </a:spcAft>
              <a:buClr>
                <a:srgbClr val="CC3300"/>
              </a:buClr>
              <a:buSzPts val="1280"/>
              <a:buFont typeface="Noto Sans Symbols"/>
              <a:buNone/>
            </a:pPr>
            <a:r>
              <a:rPr b="1" lang="en-US" sz="1600"/>
              <a:t>	</a:t>
            </a:r>
            <a:endParaRPr/>
          </a:p>
          <a:p>
            <a:pPr indent="-142240" lvl="0" marL="0" rtl="0" algn="l">
              <a:lnSpc>
                <a:spcPct val="90000"/>
              </a:lnSpc>
              <a:spcBef>
                <a:spcPts val="750"/>
              </a:spcBef>
              <a:spcAft>
                <a:spcPts val="0"/>
              </a:spcAft>
              <a:buClr>
                <a:srgbClr val="CC3300"/>
              </a:buClr>
              <a:buSzPts val="2240"/>
              <a:buFont typeface="Noto Sans Symbols"/>
              <a:buChar char="▪"/>
            </a:pPr>
            <a:r>
              <a:rPr b="1" lang="en-US" sz="2800"/>
              <a:t> Best way to have Medicaid: Apply for  </a:t>
            </a:r>
            <a:br>
              <a:rPr b="1" lang="en-US" sz="2800"/>
            </a:br>
            <a:r>
              <a:rPr b="1" lang="en-US" sz="2800"/>
              <a:t>  Supplemental Security Income (SSI) at age 18.  </a:t>
            </a:r>
            <a:br>
              <a:rPr b="1" lang="en-US" sz="2800"/>
            </a:br>
            <a:r>
              <a:rPr b="1" lang="en-US" sz="2800"/>
              <a:t>  Everyone who receives SSI will also get Medicaid.</a:t>
            </a:r>
            <a:endParaRPr/>
          </a:p>
          <a:p>
            <a:pPr indent="-127000" lvl="1" marL="342900" rtl="0" algn="l">
              <a:lnSpc>
                <a:spcPct val="90000"/>
              </a:lnSpc>
              <a:spcBef>
                <a:spcPts val="375"/>
              </a:spcBef>
              <a:spcAft>
                <a:spcPts val="0"/>
              </a:spcAft>
              <a:buClr>
                <a:srgbClr val="CC3300"/>
              </a:buClr>
              <a:buSzPts val="2000"/>
              <a:buFont typeface="Noto Sans Symbols"/>
              <a:buChar char="▪"/>
            </a:pPr>
            <a:r>
              <a:rPr lang="en-US" sz="2500"/>
              <a:t>SSI is the cash benefit. Medicaid is the health insurance benefit and the </a:t>
            </a:r>
            <a:r>
              <a:rPr i="1" lang="en-US" sz="2500" u="sng"/>
              <a:t>gateway</a:t>
            </a:r>
            <a:r>
              <a:rPr lang="en-US" sz="2500"/>
              <a:t> to DDD services.</a:t>
            </a:r>
            <a:endParaRPr sz="2500"/>
          </a:p>
          <a:p>
            <a:pPr indent="0" lvl="0" marL="0" rtl="0" algn="l">
              <a:lnSpc>
                <a:spcPct val="90000"/>
              </a:lnSpc>
              <a:spcBef>
                <a:spcPts val="750"/>
              </a:spcBef>
              <a:spcAft>
                <a:spcPts val="0"/>
              </a:spcAft>
              <a:buClr>
                <a:schemeClr val="dk1"/>
              </a:buClr>
              <a:buSzPts val="2200"/>
              <a:buNone/>
            </a:pPr>
            <a:r>
              <a:t/>
            </a:r>
            <a:endParaRPr sz="2200"/>
          </a:p>
          <a:p>
            <a:pPr indent="0" lvl="0" marL="0" rtl="0" algn="l">
              <a:lnSpc>
                <a:spcPct val="90000"/>
              </a:lnSpc>
              <a:spcBef>
                <a:spcPts val="750"/>
              </a:spcBef>
              <a:spcAft>
                <a:spcPts val="0"/>
              </a:spcAft>
              <a:buClr>
                <a:schemeClr val="dk1"/>
              </a:buClr>
              <a:buSzPts val="2200"/>
              <a:buFont typeface="Noto Sans Symbols"/>
              <a:buNone/>
            </a:pPr>
            <a:r>
              <a:t/>
            </a:r>
            <a:endParaRPr sz="2200">
              <a:latin typeface="Century Gothic"/>
              <a:ea typeface="Century Gothic"/>
              <a:cs typeface="Century Gothic"/>
              <a:sym typeface="Century Gothic"/>
            </a:endParaRPr>
          </a:p>
        </p:txBody>
      </p:sp>
      <p:sp>
        <p:nvSpPr>
          <p:cNvPr id="149" name="Google Shape;149;p6"/>
          <p:cNvSpPr txBox="1"/>
          <p:nvPr>
            <p:ph idx="4294967295" type="title"/>
          </p:nvPr>
        </p:nvSpPr>
        <p:spPr>
          <a:xfrm>
            <a:off x="-12192" y="1219200"/>
            <a:ext cx="9144000" cy="9144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sz="3600"/>
              <a:t>To Receive Division of Developmental Disabilities (DDD) Services at Age 21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7"/>
          <p:cNvSpPr txBox="1"/>
          <p:nvPr>
            <p:ph idx="1" type="body"/>
          </p:nvPr>
        </p:nvSpPr>
        <p:spPr>
          <a:xfrm>
            <a:off x="402090" y="1371600"/>
            <a:ext cx="8360909" cy="4670422"/>
          </a:xfrm>
          <a:prstGeom prst="rect">
            <a:avLst/>
          </a:prstGeom>
          <a:noFill/>
          <a:ln>
            <a:noFill/>
          </a:ln>
        </p:spPr>
        <p:txBody>
          <a:bodyPr anchorCtr="0" anchor="t" bIns="45700" lIns="91425" spcFirstLastPara="1" rIns="91425" wrap="square" tIns="45700">
            <a:normAutofit fontScale="70000" lnSpcReduction="20000"/>
          </a:bodyPr>
          <a:lstStyle/>
          <a:p>
            <a:pPr indent="0" lvl="0" marL="0" rtl="0" algn="ctr">
              <a:lnSpc>
                <a:spcPct val="90000"/>
              </a:lnSpc>
              <a:spcBef>
                <a:spcPts val="0"/>
              </a:spcBef>
              <a:spcAft>
                <a:spcPts val="0"/>
              </a:spcAft>
              <a:buClr>
                <a:srgbClr val="7030A0"/>
              </a:buClr>
              <a:buSzPct val="100000"/>
              <a:buNone/>
            </a:pPr>
            <a:r>
              <a:rPr b="1" lang="en-US" sz="5700">
                <a:solidFill>
                  <a:srgbClr val="7030A0"/>
                </a:solidFill>
              </a:rPr>
              <a:t>Rule #1 – Age Matters!</a:t>
            </a:r>
            <a:endParaRPr/>
          </a:p>
          <a:p>
            <a:pPr indent="0" lvl="0" marL="0" rtl="0" algn="ctr">
              <a:lnSpc>
                <a:spcPct val="90000"/>
              </a:lnSpc>
              <a:spcBef>
                <a:spcPts val="750"/>
              </a:spcBef>
              <a:spcAft>
                <a:spcPts val="0"/>
              </a:spcAft>
              <a:buClr>
                <a:schemeClr val="dk1"/>
              </a:buClr>
              <a:buSzPct val="100000"/>
              <a:buNone/>
            </a:pPr>
            <a:r>
              <a:t/>
            </a:r>
            <a:endParaRPr sz="3600"/>
          </a:p>
          <a:p>
            <a:pPr indent="0" lvl="0" marL="0" rtl="0" algn="ctr">
              <a:lnSpc>
                <a:spcPct val="90000"/>
              </a:lnSpc>
              <a:spcBef>
                <a:spcPts val="750"/>
              </a:spcBef>
              <a:spcAft>
                <a:spcPts val="0"/>
              </a:spcAft>
              <a:buClr>
                <a:schemeClr val="dk1"/>
              </a:buClr>
              <a:buSzPct val="100000"/>
              <a:buNone/>
            </a:pPr>
            <a:r>
              <a:rPr lang="en-US" sz="3600"/>
              <a:t>When the individual with a disability is </a:t>
            </a:r>
            <a:r>
              <a:rPr i="1" lang="en-US" sz="3600"/>
              <a:t>under</a:t>
            </a:r>
            <a:r>
              <a:rPr lang="en-US" sz="3600"/>
              <a:t> </a:t>
            </a:r>
            <a:endParaRPr/>
          </a:p>
          <a:p>
            <a:pPr indent="0" lvl="0" marL="0" rtl="0" algn="ctr">
              <a:lnSpc>
                <a:spcPct val="90000"/>
              </a:lnSpc>
              <a:spcBef>
                <a:spcPts val="750"/>
              </a:spcBef>
              <a:spcAft>
                <a:spcPts val="0"/>
              </a:spcAft>
              <a:buClr>
                <a:schemeClr val="dk1"/>
              </a:buClr>
              <a:buSzPct val="100000"/>
              <a:buNone/>
            </a:pPr>
            <a:r>
              <a:rPr lang="en-US" sz="3600"/>
              <a:t>18 years old, determination for </a:t>
            </a:r>
            <a:endParaRPr/>
          </a:p>
          <a:p>
            <a:pPr indent="0" lvl="0" marL="0" rtl="0" algn="ctr">
              <a:lnSpc>
                <a:spcPct val="90000"/>
              </a:lnSpc>
              <a:spcBef>
                <a:spcPts val="750"/>
              </a:spcBef>
              <a:spcAft>
                <a:spcPts val="0"/>
              </a:spcAft>
              <a:buClr>
                <a:schemeClr val="dk1"/>
              </a:buClr>
              <a:buSzPct val="100000"/>
              <a:buNone/>
            </a:pPr>
            <a:r>
              <a:rPr lang="en-US" sz="3600"/>
              <a:t>Supplemental Security Income (SSI) </a:t>
            </a:r>
            <a:endParaRPr/>
          </a:p>
          <a:p>
            <a:pPr indent="0" lvl="0" marL="0" rtl="0" algn="ctr">
              <a:lnSpc>
                <a:spcPct val="90000"/>
              </a:lnSpc>
              <a:spcBef>
                <a:spcPts val="750"/>
              </a:spcBef>
              <a:spcAft>
                <a:spcPts val="0"/>
              </a:spcAft>
              <a:buClr>
                <a:schemeClr val="dk1"/>
              </a:buClr>
              <a:buSzPct val="100000"/>
              <a:buNone/>
            </a:pPr>
            <a:r>
              <a:rPr lang="en-US" sz="3600"/>
              <a:t>is based on the </a:t>
            </a:r>
            <a:r>
              <a:rPr i="1" lang="en-US" sz="3600"/>
              <a:t>family</a:t>
            </a:r>
            <a:r>
              <a:rPr lang="en-US" sz="3600"/>
              <a:t> income. </a:t>
            </a:r>
            <a:endParaRPr/>
          </a:p>
          <a:p>
            <a:pPr indent="0" lvl="0" marL="0" rtl="0" algn="ctr">
              <a:lnSpc>
                <a:spcPct val="90000"/>
              </a:lnSpc>
              <a:spcBef>
                <a:spcPts val="750"/>
              </a:spcBef>
              <a:spcAft>
                <a:spcPts val="0"/>
              </a:spcAft>
              <a:buClr>
                <a:schemeClr val="dk1"/>
              </a:buClr>
              <a:buSzPct val="100000"/>
              <a:buNone/>
            </a:pPr>
            <a:r>
              <a:t/>
            </a:r>
            <a:endParaRPr sz="3600"/>
          </a:p>
          <a:p>
            <a:pPr indent="0" lvl="0" marL="0" rtl="0" algn="ctr">
              <a:lnSpc>
                <a:spcPct val="90000"/>
              </a:lnSpc>
              <a:spcBef>
                <a:spcPts val="750"/>
              </a:spcBef>
              <a:spcAft>
                <a:spcPts val="0"/>
              </a:spcAft>
              <a:buClr>
                <a:schemeClr val="dk1"/>
              </a:buClr>
              <a:buSzPct val="100000"/>
              <a:buNone/>
            </a:pPr>
            <a:r>
              <a:rPr lang="en-US" sz="3600"/>
              <a:t>When the individual is </a:t>
            </a:r>
            <a:r>
              <a:rPr i="1" lang="en-US" sz="3600"/>
              <a:t>over</a:t>
            </a:r>
            <a:r>
              <a:rPr lang="en-US" sz="3600"/>
              <a:t> 18, the determination is based </a:t>
            </a:r>
            <a:endParaRPr/>
          </a:p>
          <a:p>
            <a:pPr indent="0" lvl="0" marL="0" rtl="0" algn="ctr">
              <a:lnSpc>
                <a:spcPct val="90000"/>
              </a:lnSpc>
              <a:spcBef>
                <a:spcPts val="750"/>
              </a:spcBef>
              <a:spcAft>
                <a:spcPts val="0"/>
              </a:spcAft>
              <a:buClr>
                <a:schemeClr val="dk1"/>
              </a:buClr>
              <a:buSzPct val="100000"/>
              <a:buNone/>
            </a:pPr>
            <a:r>
              <a:rPr lang="en-US" sz="3600"/>
              <a:t>on the </a:t>
            </a:r>
            <a:r>
              <a:rPr i="1" lang="en-US" sz="3600"/>
              <a:t>individual’s</a:t>
            </a:r>
            <a:r>
              <a:rPr lang="en-US" sz="3600"/>
              <a:t> income.</a:t>
            </a:r>
            <a:endParaRPr/>
          </a:p>
          <a:p>
            <a:pPr indent="0" lvl="0" marL="0" rtl="0" algn="ctr">
              <a:lnSpc>
                <a:spcPct val="90000"/>
              </a:lnSpc>
              <a:spcBef>
                <a:spcPts val="750"/>
              </a:spcBef>
              <a:spcAft>
                <a:spcPts val="0"/>
              </a:spcAft>
              <a:buClr>
                <a:schemeClr val="dk1"/>
              </a:buClr>
              <a:buSzPct val="100000"/>
              <a:buNone/>
            </a:pPr>
            <a:r>
              <a:t/>
            </a:r>
            <a:endParaRPr sz="3600"/>
          </a:p>
          <a:p>
            <a:pPr indent="0" lvl="0" marL="0" rtl="0" algn="ctr">
              <a:lnSpc>
                <a:spcPct val="90000"/>
              </a:lnSpc>
              <a:spcBef>
                <a:spcPts val="750"/>
              </a:spcBef>
              <a:spcAft>
                <a:spcPts val="0"/>
              </a:spcAft>
              <a:buClr>
                <a:schemeClr val="dk1"/>
              </a:buClr>
              <a:buSzPct val="100000"/>
              <a:buNone/>
            </a:pPr>
            <a:r>
              <a:rPr lang="en-US" sz="3600"/>
              <a:t>Apply as soon as possible after the individual’s 18</a:t>
            </a:r>
            <a:r>
              <a:rPr baseline="30000" lang="en-US" sz="3600"/>
              <a:t>th</a:t>
            </a:r>
            <a:r>
              <a:rPr lang="en-US" sz="3600"/>
              <a:t> birthday.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8"/>
          <p:cNvSpPr txBox="1"/>
          <p:nvPr>
            <p:ph idx="1" type="body"/>
          </p:nvPr>
        </p:nvSpPr>
        <p:spPr>
          <a:xfrm>
            <a:off x="381000" y="1295400"/>
            <a:ext cx="8360909" cy="44196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lnSpc>
                <a:spcPct val="90000"/>
              </a:lnSpc>
              <a:spcBef>
                <a:spcPts val="0"/>
              </a:spcBef>
              <a:spcAft>
                <a:spcPts val="0"/>
              </a:spcAft>
              <a:buClr>
                <a:srgbClr val="7030A0"/>
              </a:buClr>
              <a:buSzPct val="100000"/>
              <a:buNone/>
            </a:pPr>
            <a:r>
              <a:rPr b="1" lang="en-US" sz="4800">
                <a:solidFill>
                  <a:srgbClr val="7030A0"/>
                </a:solidFill>
              </a:rPr>
              <a:t>Rule #2 – Money Matters!</a:t>
            </a:r>
            <a:endParaRPr/>
          </a:p>
          <a:p>
            <a:pPr indent="0" lvl="0" marL="0" rtl="0" algn="ctr">
              <a:lnSpc>
                <a:spcPct val="90000"/>
              </a:lnSpc>
              <a:spcBef>
                <a:spcPts val="750"/>
              </a:spcBef>
              <a:spcAft>
                <a:spcPts val="0"/>
              </a:spcAft>
              <a:buClr>
                <a:schemeClr val="dk1"/>
              </a:buClr>
              <a:buSzPct val="100000"/>
              <a:buNone/>
            </a:pPr>
            <a:r>
              <a:t/>
            </a:r>
            <a:endParaRPr b="1" sz="4800">
              <a:solidFill>
                <a:srgbClr val="7030A0"/>
              </a:solidFill>
            </a:endParaRPr>
          </a:p>
          <a:p>
            <a:pPr indent="0" lvl="0" marL="0" rtl="0" algn="ctr">
              <a:lnSpc>
                <a:spcPct val="90000"/>
              </a:lnSpc>
              <a:spcBef>
                <a:spcPts val="750"/>
              </a:spcBef>
              <a:spcAft>
                <a:spcPts val="0"/>
              </a:spcAft>
              <a:buClr>
                <a:schemeClr val="dk1"/>
              </a:buClr>
              <a:buSzPct val="100000"/>
              <a:buNone/>
            </a:pPr>
            <a:r>
              <a:rPr lang="en-US" sz="2800"/>
              <a:t>If the individual has “too much” they won’t be eligible.</a:t>
            </a:r>
            <a:endParaRPr/>
          </a:p>
          <a:p>
            <a:pPr indent="0" lvl="0" marL="0" rtl="0" algn="ctr">
              <a:lnSpc>
                <a:spcPct val="90000"/>
              </a:lnSpc>
              <a:spcBef>
                <a:spcPts val="750"/>
              </a:spcBef>
              <a:spcAft>
                <a:spcPts val="0"/>
              </a:spcAft>
              <a:buClr>
                <a:schemeClr val="dk1"/>
              </a:buClr>
              <a:buSzPct val="100000"/>
              <a:buNone/>
            </a:pPr>
            <a:r>
              <a:t/>
            </a:r>
            <a:endParaRPr sz="2800"/>
          </a:p>
          <a:p>
            <a:pPr indent="-171450" lvl="0" marL="171450" rtl="0" algn="l">
              <a:lnSpc>
                <a:spcPct val="90000"/>
              </a:lnSpc>
              <a:spcBef>
                <a:spcPts val="750"/>
              </a:spcBef>
              <a:spcAft>
                <a:spcPts val="0"/>
              </a:spcAft>
              <a:buClr>
                <a:srgbClr val="CC3300"/>
              </a:buClr>
              <a:buSzPct val="90000"/>
              <a:buFont typeface="Noto Sans Symbols"/>
              <a:buChar char="▪"/>
            </a:pPr>
            <a:r>
              <a:rPr lang="en-US" sz="2400"/>
              <a:t>Person with a disability </a:t>
            </a:r>
            <a:r>
              <a:rPr b="1" lang="en-US" sz="2400"/>
              <a:t>can’t have more than $2,000</a:t>
            </a:r>
            <a:r>
              <a:rPr lang="en-US" sz="2400"/>
              <a:t> in his/her name (assets). This includes anything with that person’s Social Security number.</a:t>
            </a:r>
            <a:endParaRPr/>
          </a:p>
          <a:p>
            <a:pPr indent="0" lvl="1" marL="342900" rtl="0" algn="l">
              <a:lnSpc>
                <a:spcPct val="90000"/>
              </a:lnSpc>
              <a:spcBef>
                <a:spcPts val="375"/>
              </a:spcBef>
              <a:spcAft>
                <a:spcPts val="0"/>
              </a:spcAft>
              <a:buClr>
                <a:srgbClr val="CC3300"/>
              </a:buClr>
              <a:buSzPct val="90000"/>
              <a:buNone/>
            </a:pPr>
            <a:r>
              <a:t/>
            </a:r>
            <a:endParaRPr sz="2400"/>
          </a:p>
          <a:p>
            <a:pPr indent="-171450" lvl="0" marL="171450" rtl="0" algn="l">
              <a:lnSpc>
                <a:spcPct val="90000"/>
              </a:lnSpc>
              <a:spcBef>
                <a:spcPts val="750"/>
              </a:spcBef>
              <a:spcAft>
                <a:spcPts val="0"/>
              </a:spcAft>
              <a:buClr>
                <a:srgbClr val="CC3300"/>
              </a:buClr>
              <a:buSzPct val="90000"/>
              <a:buFont typeface="Noto Sans Symbols"/>
              <a:buChar char="▪"/>
            </a:pPr>
            <a:r>
              <a:rPr lang="en-US" sz="2400"/>
              <a:t>Spend-down” if amount over $2,000 is small. Can document for spend-down: summer camp; class trip; therapies not covered by insurance. </a:t>
            </a:r>
            <a:endParaRPr/>
          </a:p>
          <a:p>
            <a:pPr indent="-171450" lvl="1" marL="514350" rtl="0" algn="l">
              <a:lnSpc>
                <a:spcPct val="90000"/>
              </a:lnSpc>
              <a:spcBef>
                <a:spcPts val="375"/>
              </a:spcBef>
              <a:spcAft>
                <a:spcPts val="0"/>
              </a:spcAft>
              <a:buClr>
                <a:srgbClr val="CC3300"/>
              </a:buClr>
              <a:buSzPct val="90000"/>
              <a:buFont typeface="Noto Sans Symbols"/>
              <a:buChar char="▪"/>
            </a:pPr>
            <a:r>
              <a:rPr lang="en-US" sz="2400"/>
              <a:t>No spend-down on food, clothing, shelter – these are considered the parent’s responsibilities.</a:t>
            </a:r>
            <a:endParaRPr/>
          </a:p>
          <a:p>
            <a:pPr indent="0" lvl="1" marL="342900" rtl="0" algn="l">
              <a:lnSpc>
                <a:spcPct val="90000"/>
              </a:lnSpc>
              <a:spcBef>
                <a:spcPts val="375"/>
              </a:spcBef>
              <a:spcAft>
                <a:spcPts val="0"/>
              </a:spcAft>
              <a:buClr>
                <a:srgbClr val="CC3300"/>
              </a:buClr>
              <a:buSzPct val="90000"/>
              <a:buNone/>
            </a:pPr>
            <a:r>
              <a:t/>
            </a:r>
            <a:endParaRPr sz="2400"/>
          </a:p>
          <a:p>
            <a:pPr indent="-171478" lvl="0" marL="171450" rtl="0" algn="l">
              <a:lnSpc>
                <a:spcPct val="90000"/>
              </a:lnSpc>
              <a:spcBef>
                <a:spcPts val="750"/>
              </a:spcBef>
              <a:spcAft>
                <a:spcPts val="0"/>
              </a:spcAft>
              <a:buClr>
                <a:srgbClr val="CC3300"/>
              </a:buClr>
              <a:buSzPct val="90000"/>
              <a:buFont typeface="Noto Sans Symbols"/>
              <a:buChar char="▪"/>
            </a:pPr>
            <a:r>
              <a:rPr lang="en-US" sz="2700"/>
              <a:t>Income can be earned or unearned – there are also some issues if someone has too much income (we’ll talk about this later!)</a:t>
            </a:r>
            <a:endParaRPr/>
          </a:p>
          <a:p>
            <a:pPr indent="0" lvl="0" marL="0" rtl="0" algn="ctr">
              <a:lnSpc>
                <a:spcPct val="90000"/>
              </a:lnSpc>
              <a:spcBef>
                <a:spcPts val="750"/>
              </a:spcBef>
              <a:spcAft>
                <a:spcPts val="0"/>
              </a:spcAft>
              <a:buClr>
                <a:schemeClr val="dk1"/>
              </a:buClr>
              <a:buSzPct val="100000"/>
              <a:buNone/>
            </a:pPr>
            <a:r>
              <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9"/>
          <p:cNvSpPr txBox="1"/>
          <p:nvPr>
            <p:ph idx="1" type="body"/>
          </p:nvPr>
        </p:nvSpPr>
        <p:spPr>
          <a:xfrm>
            <a:off x="304800" y="1066800"/>
            <a:ext cx="8610600" cy="5592763"/>
          </a:xfrm>
          <a:prstGeom prst="rect">
            <a:avLst/>
          </a:prstGeom>
          <a:noFill/>
          <a:ln>
            <a:noFill/>
          </a:ln>
        </p:spPr>
        <p:txBody>
          <a:bodyPr anchorCtr="0" anchor="t" bIns="45700" lIns="91425" spcFirstLastPara="1" rIns="91425" wrap="square" tIns="45700">
            <a:normAutofit lnSpcReduction="10000"/>
          </a:bodyPr>
          <a:lstStyle/>
          <a:p>
            <a:pPr indent="-171450" lvl="0" marL="171450" rtl="0" algn="l">
              <a:lnSpc>
                <a:spcPct val="90000"/>
              </a:lnSpc>
              <a:spcBef>
                <a:spcPts val="0"/>
              </a:spcBef>
              <a:spcAft>
                <a:spcPts val="0"/>
              </a:spcAft>
              <a:buClr>
                <a:srgbClr val="C00000"/>
              </a:buClr>
              <a:buSzPts val="1680"/>
              <a:buChar char="•"/>
            </a:pPr>
            <a:r>
              <a:rPr lang="en-US" sz="2800"/>
              <a:t>If applicable, consider a Special Needs Trust (SNT). </a:t>
            </a:r>
            <a:r>
              <a:rPr b="1" lang="en-US" sz="2800"/>
              <a:t>Hire a professional who specializes in SNT!</a:t>
            </a:r>
            <a:endParaRPr/>
          </a:p>
          <a:p>
            <a:pPr indent="-171450" lvl="0" marL="171450" rtl="0" algn="l">
              <a:lnSpc>
                <a:spcPct val="90000"/>
              </a:lnSpc>
              <a:spcBef>
                <a:spcPts val="750"/>
              </a:spcBef>
              <a:spcAft>
                <a:spcPts val="0"/>
              </a:spcAft>
              <a:buClr>
                <a:srgbClr val="C00000"/>
              </a:buClr>
              <a:buSzPts val="1680"/>
              <a:buChar char="•"/>
            </a:pPr>
            <a:r>
              <a:rPr lang="en-US" sz="2800"/>
              <a:t>Set up an ABLE Account (Achieving a Better Life Experience)</a:t>
            </a:r>
            <a:endParaRPr/>
          </a:p>
          <a:p>
            <a:pPr indent="-171450" lvl="1" marL="514350" rtl="0" algn="l">
              <a:lnSpc>
                <a:spcPct val="90000"/>
              </a:lnSpc>
              <a:spcBef>
                <a:spcPts val="375"/>
              </a:spcBef>
              <a:spcAft>
                <a:spcPts val="0"/>
              </a:spcAft>
              <a:buClr>
                <a:srgbClr val="C00000"/>
              </a:buClr>
              <a:buSzPts val="1250"/>
              <a:buChar char="•"/>
            </a:pPr>
            <a:r>
              <a:rPr lang="en-US" sz="2500"/>
              <a:t> </a:t>
            </a:r>
            <a:r>
              <a:rPr lang="en-US" sz="2500"/>
              <a:t>Persons with disabilities can deposit up to $18,000/year in an ABLE tax-exempt savings account.</a:t>
            </a:r>
            <a:endParaRPr/>
          </a:p>
          <a:p>
            <a:pPr indent="-171450" lvl="1" marL="514350" rtl="0" algn="l">
              <a:lnSpc>
                <a:spcPct val="90000"/>
              </a:lnSpc>
              <a:spcBef>
                <a:spcPts val="375"/>
              </a:spcBef>
              <a:spcAft>
                <a:spcPts val="0"/>
              </a:spcAft>
              <a:buClr>
                <a:srgbClr val="C00000"/>
              </a:buClr>
              <a:buSzPts val="1250"/>
              <a:buChar char="•"/>
            </a:pPr>
            <a:r>
              <a:rPr lang="en-US" sz="2500"/>
              <a:t>Age of onset of disability must be before age 26</a:t>
            </a:r>
            <a:endParaRPr b="1" sz="2500"/>
          </a:p>
          <a:p>
            <a:pPr indent="-171450" lvl="1" marL="514350" rtl="0" algn="l">
              <a:lnSpc>
                <a:spcPct val="90000"/>
              </a:lnSpc>
              <a:spcBef>
                <a:spcPts val="375"/>
              </a:spcBef>
              <a:spcAft>
                <a:spcPts val="0"/>
              </a:spcAft>
              <a:buClr>
                <a:srgbClr val="C00000"/>
              </a:buClr>
              <a:buSzPts val="1250"/>
              <a:buChar char="•"/>
            </a:pPr>
            <a:r>
              <a:rPr lang="en-US" sz="2500"/>
              <a:t>Must be receiving SSI or SSDI; or with medical documentation, someone can deposit money into ABLE as spend-down </a:t>
            </a:r>
            <a:r>
              <a:rPr i="1" lang="en-US" sz="2500"/>
              <a:t>before</a:t>
            </a:r>
            <a:r>
              <a:rPr lang="en-US" sz="2500"/>
              <a:t> applying for SSI. </a:t>
            </a:r>
            <a:endParaRPr/>
          </a:p>
          <a:p>
            <a:pPr indent="-171450" lvl="1" marL="514350" rtl="0" algn="l">
              <a:lnSpc>
                <a:spcPct val="90000"/>
              </a:lnSpc>
              <a:spcBef>
                <a:spcPts val="375"/>
              </a:spcBef>
              <a:spcAft>
                <a:spcPts val="0"/>
              </a:spcAft>
              <a:buClr>
                <a:srgbClr val="C00000"/>
              </a:buClr>
              <a:buSzPts val="1250"/>
              <a:buChar char="•"/>
            </a:pPr>
            <a:r>
              <a:rPr lang="en-US" sz="2500"/>
              <a:t>ABLE accounts won't affect continuing financial eligibility for SSI, Medicaid and other public benefits, until the account reaches $100,000.</a:t>
            </a:r>
            <a:endParaRPr/>
          </a:p>
          <a:p>
            <a:pPr indent="-171450" lvl="1" marL="514350" rtl="0" algn="l">
              <a:lnSpc>
                <a:spcPct val="90000"/>
              </a:lnSpc>
              <a:spcBef>
                <a:spcPts val="375"/>
              </a:spcBef>
              <a:spcAft>
                <a:spcPts val="0"/>
              </a:spcAft>
              <a:buClr>
                <a:srgbClr val="C00000"/>
              </a:buClr>
              <a:buSzPts val="1250"/>
              <a:buChar char="•"/>
            </a:pPr>
            <a:r>
              <a:rPr lang="en-US" sz="2500"/>
              <a:t>If the individual works, they may be able to deposit more than $18,000 a year.  </a:t>
            </a:r>
            <a:endParaRPr/>
          </a:p>
          <a:p>
            <a:pPr indent="-64770" lvl="0" marL="171450" rtl="0" algn="l">
              <a:lnSpc>
                <a:spcPct val="90000"/>
              </a:lnSpc>
              <a:spcBef>
                <a:spcPts val="750"/>
              </a:spcBef>
              <a:spcAft>
                <a:spcPts val="0"/>
              </a:spcAft>
              <a:buClr>
                <a:srgbClr val="C00000"/>
              </a:buClr>
              <a:buSzPts val="1680"/>
              <a:buNone/>
            </a:pPr>
            <a:r>
              <a:t/>
            </a:r>
            <a:endParaRPr b="1" sz="2800"/>
          </a:p>
          <a:p>
            <a:pPr indent="-64770" lvl="0" marL="171450" rtl="0" algn="l">
              <a:lnSpc>
                <a:spcPct val="90000"/>
              </a:lnSpc>
              <a:spcBef>
                <a:spcPts val="750"/>
              </a:spcBef>
              <a:spcAft>
                <a:spcPts val="0"/>
              </a:spcAft>
              <a:buClr>
                <a:srgbClr val="C00000"/>
              </a:buClr>
              <a:buSzPts val="1680"/>
              <a:buNone/>
            </a:pPr>
            <a:r>
              <a:t/>
            </a:r>
            <a:endParaRPr b="1" sz="2800"/>
          </a:p>
          <a:p>
            <a:pPr indent="-95250" lvl="0" marL="171450" rtl="0" algn="l">
              <a:lnSpc>
                <a:spcPct val="90000"/>
              </a:lnSpc>
              <a:spcBef>
                <a:spcPts val="750"/>
              </a:spcBef>
              <a:spcAft>
                <a:spcPts val="0"/>
              </a:spcAft>
              <a:buClr>
                <a:srgbClr val="C00000"/>
              </a:buClr>
              <a:buSzPts val="1200"/>
              <a:buNone/>
            </a:pPr>
            <a:r>
              <a:t/>
            </a:r>
            <a:endParaRPr sz="2000"/>
          </a:p>
          <a:p>
            <a:pPr indent="-95250" lvl="0" marL="171450" rtl="0" algn="l">
              <a:lnSpc>
                <a:spcPct val="90000"/>
              </a:lnSpc>
              <a:spcBef>
                <a:spcPts val="750"/>
              </a:spcBef>
              <a:spcAft>
                <a:spcPts val="0"/>
              </a:spcAft>
              <a:buClr>
                <a:srgbClr val="C00000"/>
              </a:buClr>
              <a:buSzPts val="1200"/>
              <a:buNone/>
            </a:pPr>
            <a:r>
              <a:t/>
            </a:r>
            <a:endParaRPr sz="2000"/>
          </a:p>
          <a:p>
            <a:pPr indent="0" lvl="0" marL="0" rtl="0" algn="l">
              <a:lnSpc>
                <a:spcPct val="90000"/>
              </a:lnSpc>
              <a:spcBef>
                <a:spcPts val="750"/>
              </a:spcBef>
              <a:spcAft>
                <a:spcPts val="0"/>
              </a:spcAft>
              <a:buClr>
                <a:schemeClr val="dk1"/>
              </a:buClr>
              <a:buSzPts val="2800"/>
              <a:buFont typeface="Noto Sans Symbols"/>
              <a:buNone/>
            </a:pPr>
            <a:r>
              <a:t/>
            </a:r>
            <a:endParaRPr sz="2800"/>
          </a:p>
        </p:txBody>
      </p:sp>
    </p:spTree>
  </p:cSld>
  <p:clrMapOvr>
    <a:masterClrMapping/>
  </p:clrMapOvr>
</p:sld>
</file>

<file path=ppt/theme/theme1.xml><?xml version="1.0" encoding="utf-8"?>
<a:theme xmlns:a="http://schemas.openxmlformats.org/drawingml/2006/main" xmlns:r="http://schemas.openxmlformats.org/officeDocument/2006/relationships" name="Arc1">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2011-05-02T15:10:08Z</dcterms:created>
  <dc:creator>Jennifer Lynch</dc:creator>
</cp:coreProperties>
</file>