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9.jpg" ContentType="image/gif"/>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2"/>
  </p:notesMasterIdLst>
  <p:sldIdLst>
    <p:sldId id="256" r:id="rId2"/>
    <p:sldId id="102897" r:id="rId3"/>
    <p:sldId id="257" r:id="rId4"/>
    <p:sldId id="102906" r:id="rId5"/>
    <p:sldId id="102892" r:id="rId6"/>
    <p:sldId id="102895" r:id="rId7"/>
    <p:sldId id="102896" r:id="rId8"/>
    <p:sldId id="102700" r:id="rId9"/>
    <p:sldId id="673" r:id="rId10"/>
    <p:sldId id="678" r:id="rId11"/>
    <p:sldId id="674" r:id="rId12"/>
    <p:sldId id="102824" r:id="rId13"/>
    <p:sldId id="683" r:id="rId14"/>
    <p:sldId id="102900" r:id="rId15"/>
    <p:sldId id="102825" r:id="rId16"/>
    <p:sldId id="102859" r:id="rId17"/>
    <p:sldId id="102814" r:id="rId18"/>
    <p:sldId id="262" r:id="rId19"/>
    <p:sldId id="263" r:id="rId20"/>
    <p:sldId id="102907" r:id="rId21"/>
    <p:sldId id="264" r:id="rId22"/>
    <p:sldId id="332" r:id="rId23"/>
    <p:sldId id="102899" r:id="rId24"/>
    <p:sldId id="323" r:id="rId25"/>
    <p:sldId id="324" r:id="rId26"/>
    <p:sldId id="102901" r:id="rId27"/>
    <p:sldId id="102902" r:id="rId28"/>
    <p:sldId id="326" r:id="rId29"/>
    <p:sldId id="268" r:id="rId30"/>
    <p:sldId id="102898" r:id="rId31"/>
    <p:sldId id="261" r:id="rId32"/>
    <p:sldId id="265" r:id="rId33"/>
    <p:sldId id="266" r:id="rId34"/>
    <p:sldId id="102778" r:id="rId35"/>
    <p:sldId id="102802" r:id="rId36"/>
    <p:sldId id="269" r:id="rId37"/>
    <p:sldId id="270" r:id="rId38"/>
    <p:sldId id="271" r:id="rId39"/>
    <p:sldId id="272" r:id="rId40"/>
    <p:sldId id="273" r:id="rId41"/>
    <p:sldId id="274" r:id="rId42"/>
    <p:sldId id="276" r:id="rId43"/>
    <p:sldId id="275" r:id="rId44"/>
    <p:sldId id="277" r:id="rId45"/>
    <p:sldId id="278" r:id="rId46"/>
    <p:sldId id="279" r:id="rId47"/>
    <p:sldId id="280" r:id="rId48"/>
    <p:sldId id="281" r:id="rId49"/>
    <p:sldId id="282" r:id="rId50"/>
    <p:sldId id="560" r:id="rId51"/>
    <p:sldId id="283" r:id="rId52"/>
    <p:sldId id="284" r:id="rId53"/>
    <p:sldId id="285" r:id="rId54"/>
    <p:sldId id="286" r:id="rId55"/>
    <p:sldId id="287" r:id="rId56"/>
    <p:sldId id="288" r:id="rId57"/>
    <p:sldId id="289" r:id="rId58"/>
    <p:sldId id="290" r:id="rId59"/>
    <p:sldId id="291" r:id="rId60"/>
    <p:sldId id="292" r:id="rId61"/>
    <p:sldId id="293" r:id="rId62"/>
    <p:sldId id="102903" r:id="rId63"/>
    <p:sldId id="295" r:id="rId64"/>
    <p:sldId id="296" r:id="rId65"/>
    <p:sldId id="311" r:id="rId66"/>
    <p:sldId id="297" r:id="rId67"/>
    <p:sldId id="307" r:id="rId68"/>
    <p:sldId id="102908" r:id="rId69"/>
    <p:sldId id="102904" r:id="rId70"/>
    <p:sldId id="102905"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660"/>
  </p:normalViewPr>
  <p:slideViewPr>
    <p:cSldViewPr snapToGrid="0">
      <p:cViewPr varScale="1">
        <p:scale>
          <a:sx n="92" d="100"/>
          <a:sy n="92" d="100"/>
        </p:scale>
        <p:origin x="15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790C7B-711C-4B5D-8608-25D4EE1E176D}"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D3BFAA71-28B9-4363-A6F7-0D2466AFF041}">
      <dgm:prSet/>
      <dgm:spPr/>
      <dgm:t>
        <a:bodyPr/>
        <a:lstStyle/>
        <a:p>
          <a:r>
            <a:rPr lang="en-US" b="1"/>
            <a:t>Overview</a:t>
          </a:r>
        </a:p>
      </dgm:t>
    </dgm:pt>
    <dgm:pt modelId="{E3920B8E-D963-4660-95B7-31BB312BB4A8}" type="parTrans" cxnId="{3F559EE5-F91C-492F-946D-04940DCE2A42}">
      <dgm:prSet/>
      <dgm:spPr/>
      <dgm:t>
        <a:bodyPr/>
        <a:lstStyle/>
        <a:p>
          <a:endParaRPr lang="en-US"/>
        </a:p>
      </dgm:t>
    </dgm:pt>
    <dgm:pt modelId="{8D47C7E2-A7F4-47E1-9A7B-6BE2DBFE139C}" type="sibTrans" cxnId="{3F559EE5-F91C-492F-946D-04940DCE2A42}">
      <dgm:prSet/>
      <dgm:spPr/>
      <dgm:t>
        <a:bodyPr/>
        <a:lstStyle/>
        <a:p>
          <a:endParaRPr lang="en-US"/>
        </a:p>
      </dgm:t>
    </dgm:pt>
    <dgm:pt modelId="{C16D975B-0466-43F2-8F6C-006D70F620D4}">
      <dgm:prSet custT="1"/>
      <dgm:spPr/>
      <dgm:t>
        <a:bodyPr/>
        <a:lstStyle/>
        <a:p>
          <a:r>
            <a:rPr lang="en-US" sz="2000" dirty="0"/>
            <a:t>Overview of Dual Diagnosis (MI/DD)</a:t>
          </a:r>
        </a:p>
      </dgm:t>
    </dgm:pt>
    <dgm:pt modelId="{7E823080-FCFC-4C5E-BE9D-2344C545A2E1}" type="parTrans" cxnId="{BB1F5310-14E2-4E0F-AF68-A89C3AEFE6FA}">
      <dgm:prSet/>
      <dgm:spPr/>
      <dgm:t>
        <a:bodyPr/>
        <a:lstStyle/>
        <a:p>
          <a:endParaRPr lang="en-US"/>
        </a:p>
      </dgm:t>
    </dgm:pt>
    <dgm:pt modelId="{CDECF1C7-65C2-4E9D-823C-E3D97A8D0401}" type="sibTrans" cxnId="{BB1F5310-14E2-4E0F-AF68-A89C3AEFE6FA}">
      <dgm:prSet/>
      <dgm:spPr/>
      <dgm:t>
        <a:bodyPr/>
        <a:lstStyle/>
        <a:p>
          <a:endParaRPr lang="en-US"/>
        </a:p>
      </dgm:t>
    </dgm:pt>
    <dgm:pt modelId="{F073DA11-8D02-4FFF-9693-7F2479AEC741}">
      <dgm:prSet/>
      <dgm:spPr/>
      <dgm:t>
        <a:bodyPr/>
        <a:lstStyle/>
        <a:p>
          <a:r>
            <a:rPr lang="en-US" b="1" dirty="0"/>
            <a:t>Consider</a:t>
          </a:r>
        </a:p>
      </dgm:t>
    </dgm:pt>
    <dgm:pt modelId="{4154D1B7-D541-4AE6-B3AE-46F3AF327686}" type="parTrans" cxnId="{A81B7A8D-F4BD-4D17-81EA-8B2DB3013D88}">
      <dgm:prSet/>
      <dgm:spPr/>
      <dgm:t>
        <a:bodyPr/>
        <a:lstStyle/>
        <a:p>
          <a:endParaRPr lang="en-US"/>
        </a:p>
      </dgm:t>
    </dgm:pt>
    <dgm:pt modelId="{5F6CA45E-52E7-453B-AFDD-29821D7CDBD5}" type="sibTrans" cxnId="{A81B7A8D-F4BD-4D17-81EA-8B2DB3013D88}">
      <dgm:prSet/>
      <dgm:spPr/>
      <dgm:t>
        <a:bodyPr/>
        <a:lstStyle/>
        <a:p>
          <a:endParaRPr lang="en-US"/>
        </a:p>
      </dgm:t>
    </dgm:pt>
    <dgm:pt modelId="{A96C4D3C-5C43-4813-8977-1949DF422ADD}">
      <dgm:prSet custT="1"/>
      <dgm:spPr/>
      <dgm:t>
        <a:bodyPr/>
        <a:lstStyle/>
        <a:p>
          <a:r>
            <a:rPr lang="en-US" sz="2000" dirty="0"/>
            <a:t>Consider various challenges associated with dual diagnosis</a:t>
          </a:r>
        </a:p>
      </dgm:t>
    </dgm:pt>
    <dgm:pt modelId="{C9980330-6BAC-49B5-80D0-E509851810B1}" type="parTrans" cxnId="{E5313E77-1E17-489D-8ED6-672BD3115F39}">
      <dgm:prSet/>
      <dgm:spPr/>
      <dgm:t>
        <a:bodyPr/>
        <a:lstStyle/>
        <a:p>
          <a:endParaRPr lang="en-US"/>
        </a:p>
      </dgm:t>
    </dgm:pt>
    <dgm:pt modelId="{ACD07D44-B01B-4CE2-B0FA-98105FE5151D}" type="sibTrans" cxnId="{E5313E77-1E17-489D-8ED6-672BD3115F39}">
      <dgm:prSet/>
      <dgm:spPr/>
      <dgm:t>
        <a:bodyPr/>
        <a:lstStyle/>
        <a:p>
          <a:endParaRPr lang="en-US"/>
        </a:p>
      </dgm:t>
    </dgm:pt>
    <dgm:pt modelId="{0C4627C0-F703-4CC7-870A-DF1F1C32FFEA}">
      <dgm:prSet/>
      <dgm:spPr/>
      <dgm:t>
        <a:bodyPr/>
        <a:lstStyle/>
        <a:p>
          <a:r>
            <a:rPr lang="en-US" b="1" dirty="0"/>
            <a:t>Provide</a:t>
          </a:r>
        </a:p>
      </dgm:t>
    </dgm:pt>
    <dgm:pt modelId="{DD2445A3-1137-4591-BAF4-CD1E616A6E62}" type="parTrans" cxnId="{B9384618-A69A-45C3-BE43-5FF264CAC454}">
      <dgm:prSet/>
      <dgm:spPr/>
      <dgm:t>
        <a:bodyPr/>
        <a:lstStyle/>
        <a:p>
          <a:endParaRPr lang="en-US"/>
        </a:p>
      </dgm:t>
    </dgm:pt>
    <dgm:pt modelId="{61D416B2-9C9A-46C9-95F8-436AF21F88D3}" type="sibTrans" cxnId="{B9384618-A69A-45C3-BE43-5FF264CAC454}">
      <dgm:prSet/>
      <dgm:spPr/>
      <dgm:t>
        <a:bodyPr/>
        <a:lstStyle/>
        <a:p>
          <a:endParaRPr lang="en-US"/>
        </a:p>
      </dgm:t>
    </dgm:pt>
    <dgm:pt modelId="{999A90B6-8EC4-4A8C-A93D-2190C7B92610}">
      <dgm:prSet custT="1"/>
      <dgm:spPr/>
      <dgm:t>
        <a:bodyPr/>
        <a:lstStyle/>
        <a:p>
          <a:r>
            <a:rPr lang="en-US" sz="2000" dirty="0"/>
            <a:t>Provide considerations about supporting individuals with dual diagnosis (MI/DD) </a:t>
          </a:r>
        </a:p>
      </dgm:t>
    </dgm:pt>
    <dgm:pt modelId="{EFFBBE78-E6F6-4964-B051-9B65F25F575C}" type="parTrans" cxnId="{FFA5CF3D-2F00-4474-82B2-4ADF60F13B15}">
      <dgm:prSet/>
      <dgm:spPr/>
      <dgm:t>
        <a:bodyPr/>
        <a:lstStyle/>
        <a:p>
          <a:endParaRPr lang="en-US"/>
        </a:p>
      </dgm:t>
    </dgm:pt>
    <dgm:pt modelId="{D0DF8538-B0D5-4555-8E6F-AB325B9114A7}" type="sibTrans" cxnId="{FFA5CF3D-2F00-4474-82B2-4ADF60F13B15}">
      <dgm:prSet/>
      <dgm:spPr/>
      <dgm:t>
        <a:bodyPr/>
        <a:lstStyle/>
        <a:p>
          <a:endParaRPr lang="en-US"/>
        </a:p>
      </dgm:t>
    </dgm:pt>
    <dgm:pt modelId="{E7FE1DF7-5612-4F06-AC6F-22DE158C2B61}" type="pres">
      <dgm:prSet presAssocID="{46790C7B-711C-4B5D-8608-25D4EE1E176D}" presName="Name0" presStyleCnt="0">
        <dgm:presLayoutVars>
          <dgm:dir/>
          <dgm:animLvl val="lvl"/>
          <dgm:resizeHandles val="exact"/>
        </dgm:presLayoutVars>
      </dgm:prSet>
      <dgm:spPr/>
    </dgm:pt>
    <dgm:pt modelId="{644FE925-7F74-4195-A132-7056B356281E}" type="pres">
      <dgm:prSet presAssocID="{0C4627C0-F703-4CC7-870A-DF1F1C32FFEA}" presName="boxAndChildren" presStyleCnt="0"/>
      <dgm:spPr/>
    </dgm:pt>
    <dgm:pt modelId="{C0B04254-B4A6-49EB-9F45-E1B34A5C2177}" type="pres">
      <dgm:prSet presAssocID="{0C4627C0-F703-4CC7-870A-DF1F1C32FFEA}" presName="parentTextBox" presStyleLbl="alignNode1" presStyleIdx="0" presStyleCnt="3"/>
      <dgm:spPr/>
    </dgm:pt>
    <dgm:pt modelId="{CB58B1AF-6D5D-45B3-8204-906E50255F0F}" type="pres">
      <dgm:prSet presAssocID="{0C4627C0-F703-4CC7-870A-DF1F1C32FFEA}" presName="descendantBox" presStyleLbl="bgAccFollowNode1" presStyleIdx="0" presStyleCnt="3"/>
      <dgm:spPr/>
    </dgm:pt>
    <dgm:pt modelId="{E21DC5F5-A70D-4C1A-99B7-38A34173520F}" type="pres">
      <dgm:prSet presAssocID="{5F6CA45E-52E7-453B-AFDD-29821D7CDBD5}" presName="sp" presStyleCnt="0"/>
      <dgm:spPr/>
    </dgm:pt>
    <dgm:pt modelId="{4A5144FC-201F-4CC5-A3DC-933791D54A51}" type="pres">
      <dgm:prSet presAssocID="{F073DA11-8D02-4FFF-9693-7F2479AEC741}" presName="arrowAndChildren" presStyleCnt="0"/>
      <dgm:spPr/>
    </dgm:pt>
    <dgm:pt modelId="{7AC61677-34F5-4CF0-83C6-94A50DD90449}" type="pres">
      <dgm:prSet presAssocID="{F073DA11-8D02-4FFF-9693-7F2479AEC741}" presName="parentTextArrow" presStyleLbl="node1" presStyleIdx="0" presStyleCnt="0"/>
      <dgm:spPr/>
    </dgm:pt>
    <dgm:pt modelId="{36757F64-F97B-4E13-967E-B5EB056FBD86}" type="pres">
      <dgm:prSet presAssocID="{F073DA11-8D02-4FFF-9693-7F2479AEC741}" presName="arrow" presStyleLbl="alignNode1" presStyleIdx="1" presStyleCnt="3"/>
      <dgm:spPr/>
    </dgm:pt>
    <dgm:pt modelId="{64E20976-9F6F-44B7-A34B-D51A02DD5A48}" type="pres">
      <dgm:prSet presAssocID="{F073DA11-8D02-4FFF-9693-7F2479AEC741}" presName="descendantArrow" presStyleLbl="bgAccFollowNode1" presStyleIdx="1" presStyleCnt="3"/>
      <dgm:spPr/>
    </dgm:pt>
    <dgm:pt modelId="{CF15D6EF-2746-46BB-98C2-8D3FF6801E30}" type="pres">
      <dgm:prSet presAssocID="{8D47C7E2-A7F4-47E1-9A7B-6BE2DBFE139C}" presName="sp" presStyleCnt="0"/>
      <dgm:spPr/>
    </dgm:pt>
    <dgm:pt modelId="{85E35EC3-4C07-42D3-B66E-A576D6DAECA5}" type="pres">
      <dgm:prSet presAssocID="{D3BFAA71-28B9-4363-A6F7-0D2466AFF041}" presName="arrowAndChildren" presStyleCnt="0"/>
      <dgm:spPr/>
    </dgm:pt>
    <dgm:pt modelId="{6AC23B24-0304-4529-88F6-3757CB8AD528}" type="pres">
      <dgm:prSet presAssocID="{D3BFAA71-28B9-4363-A6F7-0D2466AFF041}" presName="parentTextArrow" presStyleLbl="node1" presStyleIdx="0" presStyleCnt="0"/>
      <dgm:spPr/>
    </dgm:pt>
    <dgm:pt modelId="{90C8C252-88B9-4884-BD7C-5EA2679C11DD}" type="pres">
      <dgm:prSet presAssocID="{D3BFAA71-28B9-4363-A6F7-0D2466AFF041}" presName="arrow" presStyleLbl="alignNode1" presStyleIdx="2" presStyleCnt="3"/>
      <dgm:spPr/>
    </dgm:pt>
    <dgm:pt modelId="{953F9445-C336-482C-851B-399D9D0305BB}" type="pres">
      <dgm:prSet presAssocID="{D3BFAA71-28B9-4363-A6F7-0D2466AFF041}" presName="descendantArrow" presStyleLbl="bgAccFollowNode1" presStyleIdx="2" presStyleCnt="3"/>
      <dgm:spPr/>
    </dgm:pt>
  </dgm:ptLst>
  <dgm:cxnLst>
    <dgm:cxn modelId="{5F05E205-6339-481B-B1BB-68BAD53918F0}" type="presOf" srcId="{46790C7B-711C-4B5D-8608-25D4EE1E176D}" destId="{E7FE1DF7-5612-4F06-AC6F-22DE158C2B61}" srcOrd="0" destOrd="0" presId="urn:microsoft.com/office/officeart/2016/7/layout/VerticalDownArrowProcess"/>
    <dgm:cxn modelId="{EBEC4F06-6102-43E3-B416-7518B3D9966D}" type="presOf" srcId="{D3BFAA71-28B9-4363-A6F7-0D2466AFF041}" destId="{90C8C252-88B9-4884-BD7C-5EA2679C11DD}" srcOrd="1" destOrd="0" presId="urn:microsoft.com/office/officeart/2016/7/layout/VerticalDownArrowProcess"/>
    <dgm:cxn modelId="{BB1F5310-14E2-4E0F-AF68-A89C3AEFE6FA}" srcId="{D3BFAA71-28B9-4363-A6F7-0D2466AFF041}" destId="{C16D975B-0466-43F2-8F6C-006D70F620D4}" srcOrd="0" destOrd="0" parTransId="{7E823080-FCFC-4C5E-BE9D-2344C545A2E1}" sibTransId="{CDECF1C7-65C2-4E9D-823C-E3D97A8D0401}"/>
    <dgm:cxn modelId="{B9384618-A69A-45C3-BE43-5FF264CAC454}" srcId="{46790C7B-711C-4B5D-8608-25D4EE1E176D}" destId="{0C4627C0-F703-4CC7-870A-DF1F1C32FFEA}" srcOrd="2" destOrd="0" parTransId="{DD2445A3-1137-4591-BAF4-CD1E616A6E62}" sibTransId="{61D416B2-9C9A-46C9-95F8-436AF21F88D3}"/>
    <dgm:cxn modelId="{8252DC1E-7A5E-4030-B07C-A6D782774843}" type="presOf" srcId="{A96C4D3C-5C43-4813-8977-1949DF422ADD}" destId="{64E20976-9F6F-44B7-A34B-D51A02DD5A48}" srcOrd="0" destOrd="0" presId="urn:microsoft.com/office/officeart/2016/7/layout/VerticalDownArrowProcess"/>
    <dgm:cxn modelId="{FFA5CF3D-2F00-4474-82B2-4ADF60F13B15}" srcId="{0C4627C0-F703-4CC7-870A-DF1F1C32FFEA}" destId="{999A90B6-8EC4-4A8C-A93D-2190C7B92610}" srcOrd="0" destOrd="0" parTransId="{EFFBBE78-E6F6-4964-B051-9B65F25F575C}" sibTransId="{D0DF8538-B0D5-4555-8E6F-AB325B9114A7}"/>
    <dgm:cxn modelId="{B3C26A42-66D3-4FC4-8F7F-87EE5E533090}" type="presOf" srcId="{C16D975B-0466-43F2-8F6C-006D70F620D4}" destId="{953F9445-C336-482C-851B-399D9D0305BB}" srcOrd="0" destOrd="0" presId="urn:microsoft.com/office/officeart/2016/7/layout/VerticalDownArrowProcess"/>
    <dgm:cxn modelId="{EF7BB753-736C-4D11-A6FA-3F5A45E6D569}" type="presOf" srcId="{D3BFAA71-28B9-4363-A6F7-0D2466AFF041}" destId="{6AC23B24-0304-4529-88F6-3757CB8AD528}" srcOrd="0" destOrd="0" presId="urn:microsoft.com/office/officeart/2016/7/layout/VerticalDownArrowProcess"/>
    <dgm:cxn modelId="{E5313E77-1E17-489D-8ED6-672BD3115F39}" srcId="{F073DA11-8D02-4FFF-9693-7F2479AEC741}" destId="{A96C4D3C-5C43-4813-8977-1949DF422ADD}" srcOrd="0" destOrd="0" parTransId="{C9980330-6BAC-49B5-80D0-E509851810B1}" sibTransId="{ACD07D44-B01B-4CE2-B0FA-98105FE5151D}"/>
    <dgm:cxn modelId="{D0160678-8CCC-4183-8351-E26805A3ED62}" type="presOf" srcId="{F073DA11-8D02-4FFF-9693-7F2479AEC741}" destId="{36757F64-F97B-4E13-967E-B5EB056FBD86}" srcOrd="1" destOrd="0" presId="urn:microsoft.com/office/officeart/2016/7/layout/VerticalDownArrowProcess"/>
    <dgm:cxn modelId="{A81B7A8D-F4BD-4D17-81EA-8B2DB3013D88}" srcId="{46790C7B-711C-4B5D-8608-25D4EE1E176D}" destId="{F073DA11-8D02-4FFF-9693-7F2479AEC741}" srcOrd="1" destOrd="0" parTransId="{4154D1B7-D541-4AE6-B3AE-46F3AF327686}" sibTransId="{5F6CA45E-52E7-453B-AFDD-29821D7CDBD5}"/>
    <dgm:cxn modelId="{F14CFE91-0023-48DE-84F8-09327D42CF87}" type="presOf" srcId="{999A90B6-8EC4-4A8C-A93D-2190C7B92610}" destId="{CB58B1AF-6D5D-45B3-8204-906E50255F0F}" srcOrd="0" destOrd="0" presId="urn:microsoft.com/office/officeart/2016/7/layout/VerticalDownArrowProcess"/>
    <dgm:cxn modelId="{DC0ECCD2-D1C8-40BB-9EBE-67FB7C19433D}" type="presOf" srcId="{0C4627C0-F703-4CC7-870A-DF1F1C32FFEA}" destId="{C0B04254-B4A6-49EB-9F45-E1B34A5C2177}" srcOrd="0" destOrd="0" presId="urn:microsoft.com/office/officeart/2016/7/layout/VerticalDownArrowProcess"/>
    <dgm:cxn modelId="{264942DC-7B7A-4C79-ACCC-D31C5C4FCF34}" type="presOf" srcId="{F073DA11-8D02-4FFF-9693-7F2479AEC741}" destId="{7AC61677-34F5-4CF0-83C6-94A50DD90449}" srcOrd="0" destOrd="0" presId="urn:microsoft.com/office/officeart/2016/7/layout/VerticalDownArrowProcess"/>
    <dgm:cxn modelId="{3F559EE5-F91C-492F-946D-04940DCE2A42}" srcId="{46790C7B-711C-4B5D-8608-25D4EE1E176D}" destId="{D3BFAA71-28B9-4363-A6F7-0D2466AFF041}" srcOrd="0" destOrd="0" parTransId="{E3920B8E-D963-4660-95B7-31BB312BB4A8}" sibTransId="{8D47C7E2-A7F4-47E1-9A7B-6BE2DBFE139C}"/>
    <dgm:cxn modelId="{A546EC68-E90B-4D93-BE3F-71B05BB76CB7}" type="presParOf" srcId="{E7FE1DF7-5612-4F06-AC6F-22DE158C2B61}" destId="{644FE925-7F74-4195-A132-7056B356281E}" srcOrd="0" destOrd="0" presId="urn:microsoft.com/office/officeart/2016/7/layout/VerticalDownArrowProcess"/>
    <dgm:cxn modelId="{9E6EE47A-029F-4162-AC26-BA847C8D2DEE}" type="presParOf" srcId="{644FE925-7F74-4195-A132-7056B356281E}" destId="{C0B04254-B4A6-49EB-9F45-E1B34A5C2177}" srcOrd="0" destOrd="0" presId="urn:microsoft.com/office/officeart/2016/7/layout/VerticalDownArrowProcess"/>
    <dgm:cxn modelId="{968394F2-CDC6-40AE-A8A4-AEEEEC6CD545}" type="presParOf" srcId="{644FE925-7F74-4195-A132-7056B356281E}" destId="{CB58B1AF-6D5D-45B3-8204-906E50255F0F}" srcOrd="1" destOrd="0" presId="urn:microsoft.com/office/officeart/2016/7/layout/VerticalDownArrowProcess"/>
    <dgm:cxn modelId="{8797D81C-582D-4990-9EAF-D7EE69123B79}" type="presParOf" srcId="{E7FE1DF7-5612-4F06-AC6F-22DE158C2B61}" destId="{E21DC5F5-A70D-4C1A-99B7-38A34173520F}" srcOrd="1" destOrd="0" presId="urn:microsoft.com/office/officeart/2016/7/layout/VerticalDownArrowProcess"/>
    <dgm:cxn modelId="{FBA6E93E-4143-4D50-97DE-F206EACA566D}" type="presParOf" srcId="{E7FE1DF7-5612-4F06-AC6F-22DE158C2B61}" destId="{4A5144FC-201F-4CC5-A3DC-933791D54A51}" srcOrd="2" destOrd="0" presId="urn:microsoft.com/office/officeart/2016/7/layout/VerticalDownArrowProcess"/>
    <dgm:cxn modelId="{E960028C-E1D7-4164-AFCA-78088D44CB6D}" type="presParOf" srcId="{4A5144FC-201F-4CC5-A3DC-933791D54A51}" destId="{7AC61677-34F5-4CF0-83C6-94A50DD90449}" srcOrd="0" destOrd="0" presId="urn:microsoft.com/office/officeart/2016/7/layout/VerticalDownArrowProcess"/>
    <dgm:cxn modelId="{82D741BB-B5E8-4503-BAAE-1F4C06FB7A2F}" type="presParOf" srcId="{4A5144FC-201F-4CC5-A3DC-933791D54A51}" destId="{36757F64-F97B-4E13-967E-B5EB056FBD86}" srcOrd="1" destOrd="0" presId="urn:microsoft.com/office/officeart/2016/7/layout/VerticalDownArrowProcess"/>
    <dgm:cxn modelId="{AAFC16DA-DD26-4CEB-9392-8B7287E02404}" type="presParOf" srcId="{4A5144FC-201F-4CC5-A3DC-933791D54A51}" destId="{64E20976-9F6F-44B7-A34B-D51A02DD5A48}" srcOrd="2" destOrd="0" presId="urn:microsoft.com/office/officeart/2016/7/layout/VerticalDownArrowProcess"/>
    <dgm:cxn modelId="{D9CA43A2-F292-402A-A1D8-177B36FD4297}" type="presParOf" srcId="{E7FE1DF7-5612-4F06-AC6F-22DE158C2B61}" destId="{CF15D6EF-2746-46BB-98C2-8D3FF6801E30}" srcOrd="3" destOrd="0" presId="urn:microsoft.com/office/officeart/2016/7/layout/VerticalDownArrowProcess"/>
    <dgm:cxn modelId="{D849DC38-FA8D-4B74-92A9-A724EEFDF3D9}" type="presParOf" srcId="{E7FE1DF7-5612-4F06-AC6F-22DE158C2B61}" destId="{85E35EC3-4C07-42D3-B66E-A576D6DAECA5}" srcOrd="4" destOrd="0" presId="urn:microsoft.com/office/officeart/2016/7/layout/VerticalDownArrowProcess"/>
    <dgm:cxn modelId="{F755B5FE-4CAA-41F9-987E-D0030E9B7BF0}" type="presParOf" srcId="{85E35EC3-4C07-42D3-B66E-A576D6DAECA5}" destId="{6AC23B24-0304-4529-88F6-3757CB8AD528}" srcOrd="0" destOrd="0" presId="urn:microsoft.com/office/officeart/2016/7/layout/VerticalDownArrowProcess"/>
    <dgm:cxn modelId="{F69CD6B0-222C-42F9-BB9E-B2CDF2CD1E12}" type="presParOf" srcId="{85E35EC3-4C07-42D3-B66E-A576D6DAECA5}" destId="{90C8C252-88B9-4884-BD7C-5EA2679C11DD}" srcOrd="1" destOrd="0" presId="urn:microsoft.com/office/officeart/2016/7/layout/VerticalDownArrowProcess"/>
    <dgm:cxn modelId="{1FD15885-D598-4BAB-9AB6-7C372DBB30AD}" type="presParOf" srcId="{85E35EC3-4C07-42D3-B66E-A576D6DAECA5}" destId="{953F9445-C336-482C-851B-399D9D0305BB}"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04254-B4A6-49EB-9F45-E1B34A5C2177}">
      <dsp:nvSpPr>
        <dsp:cNvPr id="0" name=""/>
        <dsp:cNvSpPr/>
      </dsp:nvSpPr>
      <dsp:spPr>
        <a:xfrm>
          <a:off x="0" y="3593351"/>
          <a:ext cx="1403746" cy="1179418"/>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834" tIns="142240" rIns="99834"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Provide</a:t>
          </a:r>
        </a:p>
      </dsp:txBody>
      <dsp:txXfrm>
        <a:off x="0" y="3593351"/>
        <a:ext cx="1403746" cy="1179418"/>
      </dsp:txXfrm>
    </dsp:sp>
    <dsp:sp modelId="{CB58B1AF-6D5D-45B3-8204-906E50255F0F}">
      <dsp:nvSpPr>
        <dsp:cNvPr id="0" name=""/>
        <dsp:cNvSpPr/>
      </dsp:nvSpPr>
      <dsp:spPr>
        <a:xfrm>
          <a:off x="1403746" y="3593351"/>
          <a:ext cx="4211240" cy="1179418"/>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424" tIns="254000" rIns="85424" bIns="254000" numCol="1" spcCol="1270" anchor="ctr" anchorCtr="0">
          <a:noAutofit/>
        </a:bodyPr>
        <a:lstStyle/>
        <a:p>
          <a:pPr marL="0" lvl="0" indent="0" algn="l" defTabSz="889000">
            <a:lnSpc>
              <a:spcPct val="90000"/>
            </a:lnSpc>
            <a:spcBef>
              <a:spcPct val="0"/>
            </a:spcBef>
            <a:spcAft>
              <a:spcPct val="35000"/>
            </a:spcAft>
            <a:buNone/>
          </a:pPr>
          <a:r>
            <a:rPr lang="en-US" sz="2000" kern="1200" dirty="0"/>
            <a:t>Provide considerations about supporting individuals with dual diagnosis (MI/DD) </a:t>
          </a:r>
        </a:p>
      </dsp:txBody>
      <dsp:txXfrm>
        <a:off x="1403746" y="3593351"/>
        <a:ext cx="4211240" cy="1179418"/>
      </dsp:txXfrm>
    </dsp:sp>
    <dsp:sp modelId="{36757F64-F97B-4E13-967E-B5EB056FBD86}">
      <dsp:nvSpPr>
        <dsp:cNvPr id="0" name=""/>
        <dsp:cNvSpPr/>
      </dsp:nvSpPr>
      <dsp:spPr>
        <a:xfrm rot="10800000">
          <a:off x="0" y="1797097"/>
          <a:ext cx="1403746" cy="1813944"/>
        </a:xfrm>
        <a:prstGeom prst="upArrowCallout">
          <a:avLst>
            <a:gd name="adj1" fmla="val 5000"/>
            <a:gd name="adj2" fmla="val 10000"/>
            <a:gd name="adj3" fmla="val 15000"/>
            <a:gd name="adj4" fmla="val 64977"/>
          </a:avLst>
        </a:prstGeom>
        <a:solidFill>
          <a:schemeClr val="accent5">
            <a:hueOff val="3118619"/>
            <a:satOff val="-2006"/>
            <a:lumOff val="1372"/>
            <a:alphaOff val="0"/>
          </a:schemeClr>
        </a:solidFill>
        <a:ln w="19050" cap="rnd" cmpd="sng" algn="ctr">
          <a:solidFill>
            <a:schemeClr val="accent5">
              <a:hueOff val="3118619"/>
              <a:satOff val="-2006"/>
              <a:lumOff val="137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834" tIns="142240" rIns="99834"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Consider</a:t>
          </a:r>
        </a:p>
      </dsp:txBody>
      <dsp:txXfrm rot="-10800000">
        <a:off x="0" y="1797097"/>
        <a:ext cx="1403746" cy="1179064"/>
      </dsp:txXfrm>
    </dsp:sp>
    <dsp:sp modelId="{64E20976-9F6F-44B7-A34B-D51A02DD5A48}">
      <dsp:nvSpPr>
        <dsp:cNvPr id="0" name=""/>
        <dsp:cNvSpPr/>
      </dsp:nvSpPr>
      <dsp:spPr>
        <a:xfrm>
          <a:off x="1403746" y="1797097"/>
          <a:ext cx="4211240" cy="1179064"/>
        </a:xfrm>
        <a:prstGeom prst="rect">
          <a:avLst/>
        </a:prstGeom>
        <a:solidFill>
          <a:schemeClr val="accent5">
            <a:tint val="40000"/>
            <a:alpha val="90000"/>
            <a:hueOff val="3014507"/>
            <a:satOff val="29"/>
            <a:lumOff val="232"/>
            <a:alphaOff val="0"/>
          </a:schemeClr>
        </a:solidFill>
        <a:ln w="19050" cap="rnd" cmpd="sng" algn="ctr">
          <a:solidFill>
            <a:schemeClr val="accent5">
              <a:tint val="40000"/>
              <a:alpha val="90000"/>
              <a:hueOff val="3014507"/>
              <a:satOff val="29"/>
              <a:lumOff val="2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424" tIns="254000" rIns="85424" bIns="254000" numCol="1" spcCol="1270" anchor="ctr" anchorCtr="0">
          <a:noAutofit/>
        </a:bodyPr>
        <a:lstStyle/>
        <a:p>
          <a:pPr marL="0" lvl="0" indent="0" algn="l" defTabSz="889000">
            <a:lnSpc>
              <a:spcPct val="90000"/>
            </a:lnSpc>
            <a:spcBef>
              <a:spcPct val="0"/>
            </a:spcBef>
            <a:spcAft>
              <a:spcPct val="35000"/>
            </a:spcAft>
            <a:buNone/>
          </a:pPr>
          <a:r>
            <a:rPr lang="en-US" sz="2000" kern="1200" dirty="0"/>
            <a:t>Consider various challenges associated with dual diagnosis</a:t>
          </a:r>
        </a:p>
      </dsp:txBody>
      <dsp:txXfrm>
        <a:off x="1403746" y="1797097"/>
        <a:ext cx="4211240" cy="1179064"/>
      </dsp:txXfrm>
    </dsp:sp>
    <dsp:sp modelId="{90C8C252-88B9-4884-BD7C-5EA2679C11DD}">
      <dsp:nvSpPr>
        <dsp:cNvPr id="0" name=""/>
        <dsp:cNvSpPr/>
      </dsp:nvSpPr>
      <dsp:spPr>
        <a:xfrm rot="10800000">
          <a:off x="0" y="843"/>
          <a:ext cx="1403746" cy="1813944"/>
        </a:xfrm>
        <a:prstGeom prst="upArrowCallout">
          <a:avLst>
            <a:gd name="adj1" fmla="val 5000"/>
            <a:gd name="adj2" fmla="val 10000"/>
            <a:gd name="adj3" fmla="val 15000"/>
            <a:gd name="adj4" fmla="val 64977"/>
          </a:avLst>
        </a:prstGeom>
        <a:solidFill>
          <a:schemeClr val="accent5">
            <a:hueOff val="6237238"/>
            <a:satOff val="-4013"/>
            <a:lumOff val="2744"/>
            <a:alphaOff val="0"/>
          </a:schemeClr>
        </a:solidFill>
        <a:ln w="19050" cap="rnd" cmpd="sng" algn="ctr">
          <a:solidFill>
            <a:schemeClr val="accent5">
              <a:hueOff val="6237238"/>
              <a:satOff val="-4013"/>
              <a:lumOff val="27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834" tIns="142240" rIns="99834" bIns="142240" numCol="1" spcCol="1270" anchor="ctr" anchorCtr="0">
          <a:noAutofit/>
        </a:bodyPr>
        <a:lstStyle/>
        <a:p>
          <a:pPr marL="0" lvl="0" indent="0" algn="ctr" defTabSz="889000">
            <a:lnSpc>
              <a:spcPct val="90000"/>
            </a:lnSpc>
            <a:spcBef>
              <a:spcPct val="0"/>
            </a:spcBef>
            <a:spcAft>
              <a:spcPct val="35000"/>
            </a:spcAft>
            <a:buNone/>
          </a:pPr>
          <a:r>
            <a:rPr lang="en-US" sz="2000" b="1" kern="1200"/>
            <a:t>Overview</a:t>
          </a:r>
        </a:p>
      </dsp:txBody>
      <dsp:txXfrm rot="-10800000">
        <a:off x="0" y="843"/>
        <a:ext cx="1403746" cy="1179064"/>
      </dsp:txXfrm>
    </dsp:sp>
    <dsp:sp modelId="{953F9445-C336-482C-851B-399D9D0305BB}">
      <dsp:nvSpPr>
        <dsp:cNvPr id="0" name=""/>
        <dsp:cNvSpPr/>
      </dsp:nvSpPr>
      <dsp:spPr>
        <a:xfrm>
          <a:off x="1403746" y="843"/>
          <a:ext cx="4211240" cy="1179064"/>
        </a:xfrm>
        <a:prstGeom prst="rect">
          <a:avLst/>
        </a:prstGeom>
        <a:solidFill>
          <a:schemeClr val="accent5">
            <a:tint val="40000"/>
            <a:alpha val="90000"/>
            <a:hueOff val="6029015"/>
            <a:satOff val="58"/>
            <a:lumOff val="463"/>
            <a:alphaOff val="0"/>
          </a:schemeClr>
        </a:solidFill>
        <a:ln w="19050" cap="rnd" cmpd="sng" algn="ctr">
          <a:solidFill>
            <a:schemeClr val="accent5">
              <a:tint val="40000"/>
              <a:alpha val="90000"/>
              <a:hueOff val="6029015"/>
              <a:satOff val="58"/>
              <a:lumOff val="4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424" tIns="254000" rIns="85424" bIns="254000" numCol="1" spcCol="1270" anchor="ctr" anchorCtr="0">
          <a:noAutofit/>
        </a:bodyPr>
        <a:lstStyle/>
        <a:p>
          <a:pPr marL="0" lvl="0" indent="0" algn="l" defTabSz="889000">
            <a:lnSpc>
              <a:spcPct val="90000"/>
            </a:lnSpc>
            <a:spcBef>
              <a:spcPct val="0"/>
            </a:spcBef>
            <a:spcAft>
              <a:spcPct val="35000"/>
            </a:spcAft>
            <a:buNone/>
          </a:pPr>
          <a:r>
            <a:rPr lang="en-US" sz="2000" kern="1200" dirty="0"/>
            <a:t>Overview of Dual Diagnosis (MI/DD)</a:t>
          </a:r>
        </a:p>
      </dsp:txBody>
      <dsp:txXfrm>
        <a:off x="1403746" y="843"/>
        <a:ext cx="4211240" cy="117906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A6C32-3579-4010-BC8A-0709B6146635}"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D612F-2C1C-431E-85F6-2D3AE4C50C4E}" type="slidenum">
              <a:rPr lang="en-US" smtClean="0"/>
              <a:t>‹#›</a:t>
            </a:fld>
            <a:endParaRPr lang="en-US"/>
          </a:p>
        </p:txBody>
      </p:sp>
    </p:spTree>
    <p:extLst>
      <p:ext uri="{BB962C8B-B14F-4D97-AF65-F5344CB8AC3E}">
        <p14:creationId xmlns:p14="http://schemas.microsoft.com/office/powerpoint/2010/main" val="192254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3BA50A-948A-4253-B214-F70ECE577830}" type="slidenum">
              <a:rPr lang="en-US" smtClean="0"/>
              <a:t>5</a:t>
            </a:fld>
            <a:endParaRPr lang="en-US"/>
          </a:p>
        </p:txBody>
      </p:sp>
    </p:spTree>
    <p:extLst>
      <p:ext uri="{BB962C8B-B14F-4D97-AF65-F5344CB8AC3E}">
        <p14:creationId xmlns:p14="http://schemas.microsoft.com/office/powerpoint/2010/main" val="2899507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CEF58-2F83-4F3B-9B50-53CAA136FB94}" type="slidenum">
              <a:rPr lang="en-US" smtClean="0"/>
              <a:t>22</a:t>
            </a:fld>
            <a:endParaRPr lang="en-US"/>
          </a:p>
        </p:txBody>
      </p:sp>
    </p:spTree>
    <p:extLst>
      <p:ext uri="{BB962C8B-B14F-4D97-AF65-F5344CB8AC3E}">
        <p14:creationId xmlns:p14="http://schemas.microsoft.com/office/powerpoint/2010/main" val="4166072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9F6CAC-A29C-47E5-B6EE-C39C1EF31EEF}" type="slidenum">
              <a:rPr lang="en-US" altLang="en-US" smtClean="0"/>
              <a:pPr>
                <a:spcBef>
                  <a:spcPct val="0"/>
                </a:spcBef>
              </a:pPr>
              <a:t>23</a:t>
            </a:fld>
            <a:endParaRPr lang="en-US" altLang="en-US"/>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xfrm>
            <a:off x="914400" y="4424363"/>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22892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669581-8CCD-4653-9A81-F04F94F85A8E}" type="slidenum">
              <a:rPr lang="en-US" altLang="en-US" smtClean="0"/>
              <a:pPr>
                <a:spcBef>
                  <a:spcPct val="0"/>
                </a:spcBef>
              </a:pPr>
              <a:t>27</a:t>
            </a:fld>
            <a:endParaRPr lang="en-US" altLang="en-US"/>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xfrm>
            <a:off x="914400" y="4424363"/>
            <a:ext cx="5029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9372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56090C-F595-4AE6-BE59-1819BD783350}" type="slidenum">
              <a:rPr lang="en-US" smtClean="0"/>
              <a:t>28</a:t>
            </a:fld>
            <a:endParaRPr lang="en-US"/>
          </a:p>
        </p:txBody>
      </p:sp>
    </p:spTree>
    <p:extLst>
      <p:ext uri="{BB962C8B-B14F-4D97-AF65-F5344CB8AC3E}">
        <p14:creationId xmlns:p14="http://schemas.microsoft.com/office/powerpoint/2010/main" val="1188389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Sometimes the relationships among thoughts, feelings and behaviors in CBT are represented by a triangle. I have included a different way to show that there are arrow connecting each of these domains. Although CBT has been applied to a range of mental health concerns. These are the areas in which there is the most robust evidence to support its use with youth and adults.</a:t>
            </a:r>
          </a:p>
        </p:txBody>
      </p:sp>
      <p:sp>
        <p:nvSpPr>
          <p:cNvPr id="4" name="Slide Number Placeholder 3"/>
          <p:cNvSpPr>
            <a:spLocks noGrp="1"/>
          </p:cNvSpPr>
          <p:nvPr>
            <p:ph type="sldNum" sz="quarter" idx="5"/>
          </p:nvPr>
        </p:nvSpPr>
        <p:spPr/>
        <p:txBody>
          <a:bodyPr/>
          <a:lstStyle/>
          <a:p>
            <a:fld id="{BA3BA50A-948A-4253-B214-F70ECE577830}" type="slidenum">
              <a:rPr lang="en-US" smtClean="0"/>
              <a:t>34</a:t>
            </a:fld>
            <a:endParaRPr lang="en-US"/>
          </a:p>
        </p:txBody>
      </p:sp>
    </p:spTree>
    <p:extLst>
      <p:ext uri="{BB962C8B-B14F-4D97-AF65-F5344CB8AC3E}">
        <p14:creationId xmlns:p14="http://schemas.microsoft.com/office/powerpoint/2010/main" val="68646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CBT provides skills so that the person can more realistically think about their situation.</a:t>
            </a:r>
            <a:endParaRPr lang="en-US" dirty="0"/>
          </a:p>
        </p:txBody>
      </p:sp>
      <p:sp>
        <p:nvSpPr>
          <p:cNvPr id="4" name="Slide Number Placeholder 3"/>
          <p:cNvSpPr>
            <a:spLocks noGrp="1"/>
          </p:cNvSpPr>
          <p:nvPr>
            <p:ph type="sldNum" sz="quarter" idx="5"/>
          </p:nvPr>
        </p:nvSpPr>
        <p:spPr/>
        <p:txBody>
          <a:bodyPr/>
          <a:lstStyle/>
          <a:p>
            <a:fld id="{BA3BA50A-948A-4253-B214-F70ECE577830}" type="slidenum">
              <a:rPr lang="en-US" smtClean="0"/>
              <a:t>35</a:t>
            </a:fld>
            <a:endParaRPr lang="en-US"/>
          </a:p>
        </p:txBody>
      </p:sp>
    </p:spTree>
    <p:extLst>
      <p:ext uri="{BB962C8B-B14F-4D97-AF65-F5344CB8AC3E}">
        <p14:creationId xmlns:p14="http://schemas.microsoft.com/office/powerpoint/2010/main" val="175905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3BA50A-948A-4253-B214-F70ECE577830}" type="slidenum">
              <a:rPr lang="en-US" smtClean="0"/>
              <a:t>6</a:t>
            </a:fld>
            <a:endParaRPr lang="en-US"/>
          </a:p>
        </p:txBody>
      </p:sp>
    </p:spTree>
    <p:extLst>
      <p:ext uri="{BB962C8B-B14F-4D97-AF65-F5344CB8AC3E}">
        <p14:creationId xmlns:p14="http://schemas.microsoft.com/office/powerpoint/2010/main" val="666370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3BA50A-948A-4253-B214-F70ECE577830}" type="slidenum">
              <a:rPr lang="en-US" smtClean="0"/>
              <a:t>7</a:t>
            </a:fld>
            <a:endParaRPr lang="en-US"/>
          </a:p>
        </p:txBody>
      </p:sp>
    </p:spTree>
    <p:extLst>
      <p:ext uri="{BB962C8B-B14F-4D97-AF65-F5344CB8AC3E}">
        <p14:creationId xmlns:p14="http://schemas.microsoft.com/office/powerpoint/2010/main" val="2217821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BA6F9E-FB90-4ED0-86E1-CB345D703486}" type="slidenum">
              <a:rPr lang="en-US" smtClean="0"/>
              <a:t>9</a:t>
            </a:fld>
            <a:endParaRPr lang="en-US"/>
          </a:p>
        </p:txBody>
      </p:sp>
    </p:spTree>
    <p:extLst>
      <p:ext uri="{BB962C8B-B14F-4D97-AF65-F5344CB8AC3E}">
        <p14:creationId xmlns:p14="http://schemas.microsoft.com/office/powerpoint/2010/main" val="317162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link for the NCI and add to slide</a:t>
            </a:r>
          </a:p>
        </p:txBody>
      </p:sp>
      <p:sp>
        <p:nvSpPr>
          <p:cNvPr id="4" name="Slide Number Placeholder 3"/>
          <p:cNvSpPr>
            <a:spLocks noGrp="1"/>
          </p:cNvSpPr>
          <p:nvPr>
            <p:ph type="sldNum" sz="quarter" idx="5"/>
          </p:nvPr>
        </p:nvSpPr>
        <p:spPr/>
        <p:txBody>
          <a:bodyPr/>
          <a:lstStyle/>
          <a:p>
            <a:fld id="{20BA6F9E-FB90-4ED0-86E1-CB345D703486}" type="slidenum">
              <a:rPr lang="en-US" smtClean="0"/>
              <a:t>10</a:t>
            </a:fld>
            <a:endParaRPr lang="en-US"/>
          </a:p>
        </p:txBody>
      </p:sp>
    </p:spTree>
    <p:extLst>
      <p:ext uri="{BB962C8B-B14F-4D97-AF65-F5344CB8AC3E}">
        <p14:creationId xmlns:p14="http://schemas.microsoft.com/office/powerpoint/2010/main" val="150845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to point out that this tendency has led to under-recognition of dual diagnosis</a:t>
            </a:r>
          </a:p>
        </p:txBody>
      </p:sp>
      <p:sp>
        <p:nvSpPr>
          <p:cNvPr id="4" name="Slide Number Placeholder 3"/>
          <p:cNvSpPr>
            <a:spLocks noGrp="1"/>
          </p:cNvSpPr>
          <p:nvPr>
            <p:ph type="sldNum" sz="quarter" idx="5"/>
          </p:nvPr>
        </p:nvSpPr>
        <p:spPr/>
        <p:txBody>
          <a:bodyPr/>
          <a:lstStyle/>
          <a:p>
            <a:fld id="{20BA6F9E-FB90-4ED0-86E1-CB345D703486}" type="slidenum">
              <a:rPr lang="en-US" smtClean="0"/>
              <a:t>11</a:t>
            </a:fld>
            <a:endParaRPr lang="en-US"/>
          </a:p>
        </p:txBody>
      </p:sp>
    </p:spTree>
    <p:extLst>
      <p:ext uri="{BB962C8B-B14F-4D97-AF65-F5344CB8AC3E}">
        <p14:creationId xmlns:p14="http://schemas.microsoft.com/office/powerpoint/2010/main" val="265649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a:t>
            </a:r>
          </a:p>
          <a:p>
            <a:endParaRPr lang="en-US"/>
          </a:p>
          <a:p>
            <a:r>
              <a:rPr lang="en-US" sz="1200" b="0" i="0">
                <a:solidFill>
                  <a:schemeClr val="tx1"/>
                </a:solidFill>
                <a:effectLst/>
                <a:latin typeface="Arial" panose="020B0604020202020204" pitchFamily="34" charset="0"/>
                <a:cs typeface="Arial" panose="020B0604020202020204" pitchFamily="34" charset="0"/>
              </a:rPr>
              <a:t>Dr. Steven Reiss and his colleagues (Reiss &amp; </a:t>
            </a:r>
            <a:r>
              <a:rPr lang="en-US" sz="1200" b="0" i="0" err="1">
                <a:solidFill>
                  <a:schemeClr val="tx1"/>
                </a:solidFill>
                <a:effectLst/>
                <a:latin typeface="Arial" panose="020B0604020202020204" pitchFamily="34" charset="0"/>
                <a:cs typeface="Arial" panose="020B0604020202020204" pitchFamily="34" charset="0"/>
              </a:rPr>
              <a:t>Szyszko</a:t>
            </a:r>
            <a:r>
              <a:rPr lang="en-US" sz="1200" b="0" i="0">
                <a:solidFill>
                  <a:schemeClr val="tx1"/>
                </a:solidFill>
                <a:effectLst/>
                <a:latin typeface="Arial" panose="020B0604020202020204" pitchFamily="34" charset="0"/>
                <a:cs typeface="Arial" panose="020B0604020202020204" pitchFamily="34" charset="0"/>
              </a:rPr>
              <a:t>, 1983) introduced the term “diagnostic overshadowing” to describe the tendency of medical and mental health practitioners to over attribute problems experienced by persons with IDD to their intellectual or developmental disorder, thereby missing other possible causes of distress or missing treatable conditions.</a:t>
            </a:r>
          </a:p>
          <a:p>
            <a:endParaRPr lang="en-US" sz="1200" b="0" i="0">
              <a:solidFill>
                <a:schemeClr val="tx1"/>
              </a:solidFill>
              <a:effectLst/>
              <a:latin typeface="Arial" panose="020B0604020202020204" pitchFamily="34" charset="0"/>
              <a:cs typeface="Arial" panose="020B0604020202020204" pitchFamily="34" charset="0"/>
            </a:endParaRPr>
          </a:p>
          <a:p>
            <a:r>
              <a:rPr lang="en-US" sz="1200">
                <a:solidFill>
                  <a:schemeClr val="tx1"/>
                </a:solidFill>
                <a:latin typeface="Arial" panose="020B0604020202020204" pitchFamily="34" charset="0"/>
                <a:cs typeface="Arial" panose="020B0604020202020204" pitchFamily="34" charset="0"/>
              </a:rPr>
              <a:t>It is a form of biased thinking that can affect clinical decision-making and lead the person with IDD to be less thoroughly assessed than their typically developing peers.</a:t>
            </a:r>
          </a:p>
          <a:p>
            <a:r>
              <a:rPr lang="en-US"/>
              <a:t>d to add Reiss’s material as a citation in the reference list</a:t>
            </a:r>
          </a:p>
        </p:txBody>
      </p:sp>
      <p:sp>
        <p:nvSpPr>
          <p:cNvPr id="4" name="Slide Number Placeholder 3"/>
          <p:cNvSpPr>
            <a:spLocks noGrp="1"/>
          </p:cNvSpPr>
          <p:nvPr>
            <p:ph type="sldNum" sz="quarter" idx="5"/>
          </p:nvPr>
        </p:nvSpPr>
        <p:spPr/>
        <p:txBody>
          <a:bodyPr/>
          <a:lstStyle/>
          <a:p>
            <a:fld id="{20BA6F9E-FB90-4ED0-86E1-CB345D703486}" type="slidenum">
              <a:rPr lang="en-US" smtClean="0"/>
              <a:t>13</a:t>
            </a:fld>
            <a:endParaRPr lang="en-US"/>
          </a:p>
        </p:txBody>
      </p:sp>
    </p:spTree>
    <p:extLst>
      <p:ext uri="{BB962C8B-B14F-4D97-AF65-F5344CB8AC3E}">
        <p14:creationId xmlns:p14="http://schemas.microsoft.com/office/powerpoint/2010/main" val="376344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A6F9E-FB90-4ED0-86E1-CB345D703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44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EBSHs and CCHs have Individual Behavior Support Teams (IBST) that are required to ensure consumers receive consultation services to meet individual needs. Psychotherapies may be an additional consultation service for IBSTs to discuss and consider </a:t>
            </a:r>
          </a:p>
          <a:p>
            <a:r>
              <a:rPr lang="en-US" dirty="0"/>
              <a:t>The following information applies to youth and adults served within the EBSH/ CCH settings</a:t>
            </a:r>
          </a:p>
        </p:txBody>
      </p:sp>
      <p:sp>
        <p:nvSpPr>
          <p:cNvPr id="4" name="Slide Number Placeholder 3"/>
          <p:cNvSpPr>
            <a:spLocks noGrp="1"/>
          </p:cNvSpPr>
          <p:nvPr>
            <p:ph type="sldNum" sz="quarter" idx="5"/>
          </p:nvPr>
        </p:nvSpPr>
        <p:spPr/>
        <p:txBody>
          <a:bodyPr/>
          <a:lstStyle/>
          <a:p>
            <a:fld id="{BA3BA50A-948A-4253-B214-F70ECE577830}" type="slidenum">
              <a:rPr lang="en-US" smtClean="0"/>
              <a:t>17</a:t>
            </a:fld>
            <a:endParaRPr lang="en-US"/>
          </a:p>
        </p:txBody>
      </p:sp>
    </p:spTree>
    <p:extLst>
      <p:ext uri="{BB962C8B-B14F-4D97-AF65-F5344CB8AC3E}">
        <p14:creationId xmlns:p14="http://schemas.microsoft.com/office/powerpoint/2010/main" val="68596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2199488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245594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352874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11726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1576441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617950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541490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3612068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3554648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1122C6D-A0DB-4DD1-BE6E-4254955541BE}"/>
              </a:ext>
            </a:extLst>
          </p:cNvPr>
          <p:cNvSpPr>
            <a:spLocks noGrp="1"/>
          </p:cNvSpPr>
          <p:nvPr>
            <p:ph type="body" sz="quarter" idx="30" hasCustomPrompt="1"/>
          </p:nvPr>
        </p:nvSpPr>
        <p:spPr>
          <a:xfrm>
            <a:off x="3077634" y="2743200"/>
            <a:ext cx="6036733" cy="685800"/>
          </a:xfrm>
        </p:spPr>
        <p:txBody>
          <a:bodyPr>
            <a:normAutofit/>
          </a:bodyPr>
          <a:lstStyle>
            <a:lvl1pPr marL="0" indent="0" algn="ctr">
              <a:buNone/>
              <a:defRPr sz="4000">
                <a:solidFill>
                  <a:srgbClr val="172C73"/>
                </a:solidFill>
                <a:latin typeface="Arial 1"/>
              </a:defRPr>
            </a:lvl1pPr>
          </a:lstStyle>
          <a:p>
            <a:pPr lvl="0"/>
            <a:r>
              <a:rPr lang="en-US"/>
              <a:t>WELCOME</a:t>
            </a:r>
          </a:p>
        </p:txBody>
      </p:sp>
      <p:grpSp>
        <p:nvGrpSpPr>
          <p:cNvPr id="9" name="Group 12">
            <a:extLst>
              <a:ext uri="{FF2B5EF4-FFF2-40B4-BE49-F238E27FC236}">
                <a16:creationId xmlns:a16="http://schemas.microsoft.com/office/drawing/2014/main" id="{84F5ADF9-7E86-4E25-98A6-E3CF76A7E0DD}"/>
              </a:ext>
            </a:extLst>
          </p:cNvPr>
          <p:cNvGrpSpPr>
            <a:grpSpLocks noChangeAspect="1"/>
          </p:cNvGrpSpPr>
          <p:nvPr userDrawn="1"/>
        </p:nvGrpSpPr>
        <p:grpSpPr>
          <a:xfrm>
            <a:off x="11312539" y="5964804"/>
            <a:ext cx="481368" cy="479251"/>
            <a:chOff x="0" y="0"/>
            <a:chExt cx="6350000" cy="6350000"/>
          </a:xfrm>
        </p:grpSpPr>
        <p:sp>
          <p:nvSpPr>
            <p:cNvPr id="15" name="Freeform 13">
              <a:extLst>
                <a:ext uri="{FF2B5EF4-FFF2-40B4-BE49-F238E27FC236}">
                  <a16:creationId xmlns:a16="http://schemas.microsoft.com/office/drawing/2014/main" id="{53FEEDA7-DCAC-4183-A85A-E845F65602A3}"/>
                </a:ext>
              </a:extLst>
            </p:cNvPr>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323A46"/>
            </a:solidFill>
          </p:spPr>
        </p:sp>
      </p:grpSp>
      <p:grpSp>
        <p:nvGrpSpPr>
          <p:cNvPr id="16" name="Group 10">
            <a:extLst>
              <a:ext uri="{FF2B5EF4-FFF2-40B4-BE49-F238E27FC236}">
                <a16:creationId xmlns:a16="http://schemas.microsoft.com/office/drawing/2014/main" id="{347FA916-2D41-4620-9D52-4C893C5AE981}"/>
              </a:ext>
            </a:extLst>
          </p:cNvPr>
          <p:cNvGrpSpPr/>
          <p:nvPr userDrawn="1"/>
        </p:nvGrpSpPr>
        <p:grpSpPr>
          <a:xfrm flipV="1">
            <a:off x="0" y="6204430"/>
            <a:ext cx="11312539" cy="45719"/>
            <a:chOff x="0" y="0"/>
            <a:chExt cx="101981000" cy="635000"/>
          </a:xfrm>
        </p:grpSpPr>
        <p:sp>
          <p:nvSpPr>
            <p:cNvPr id="17" name="Freeform 11">
              <a:extLst>
                <a:ext uri="{FF2B5EF4-FFF2-40B4-BE49-F238E27FC236}">
                  <a16:creationId xmlns:a16="http://schemas.microsoft.com/office/drawing/2014/main" id="{F988B6A8-427D-4B7C-BE35-0BCDD99A35D8}"/>
                </a:ext>
              </a:extLst>
            </p:cNvPr>
            <p:cNvSpPr/>
            <p:nvPr/>
          </p:nvSpPr>
          <p:spPr>
            <a:xfrm>
              <a:off x="0" y="0"/>
              <a:ext cx="101981000" cy="635000"/>
            </a:xfrm>
            <a:custGeom>
              <a:avLst/>
              <a:gdLst/>
              <a:ahLst/>
              <a:cxnLst/>
              <a:rect l="l" t="t" r="r" b="b"/>
              <a:pathLst>
                <a:path w="101981000" h="635000">
                  <a:moveTo>
                    <a:pt x="0" y="0"/>
                  </a:moveTo>
                  <a:lnTo>
                    <a:pt x="101981000" y="0"/>
                  </a:lnTo>
                  <a:lnTo>
                    <a:pt x="101981000" y="635000"/>
                  </a:lnTo>
                  <a:lnTo>
                    <a:pt x="0" y="635000"/>
                  </a:lnTo>
                  <a:close/>
                </a:path>
              </a:pathLst>
            </a:custGeom>
            <a:solidFill>
              <a:srgbClr val="323A46"/>
            </a:solidFill>
          </p:spPr>
        </p:sp>
      </p:grpSp>
      <p:sp>
        <p:nvSpPr>
          <p:cNvPr id="18" name="TextBox 17">
            <a:extLst>
              <a:ext uri="{FF2B5EF4-FFF2-40B4-BE49-F238E27FC236}">
                <a16:creationId xmlns:a16="http://schemas.microsoft.com/office/drawing/2014/main" id="{642846D0-6394-43D1-9603-E5C2CFFB214C}"/>
              </a:ext>
            </a:extLst>
          </p:cNvPr>
          <p:cNvSpPr txBox="1"/>
          <p:nvPr userDrawn="1"/>
        </p:nvSpPr>
        <p:spPr>
          <a:xfrm>
            <a:off x="308040" y="6305940"/>
            <a:ext cx="4913907" cy="276999"/>
          </a:xfrm>
          <a:prstGeom prst="rect">
            <a:avLst/>
          </a:prstGeom>
          <a:noFill/>
        </p:spPr>
        <p:txBody>
          <a:bodyPr wrap="square" rtlCol="0">
            <a:spAutoFit/>
          </a:bodyPr>
          <a:lstStyle/>
          <a:p>
            <a:r>
              <a:rPr lang="en-US" sz="1200">
                <a:solidFill>
                  <a:srgbClr val="343434"/>
                </a:solidFill>
                <a:latin typeface="Arial 2"/>
              </a:rPr>
              <a:t>CALIFORNIA DEPARTMENT OF DEVELOPMENTAL SERVICES</a:t>
            </a:r>
          </a:p>
        </p:txBody>
      </p:sp>
      <p:sp>
        <p:nvSpPr>
          <p:cNvPr id="20" name="Rectangle 19">
            <a:extLst>
              <a:ext uri="{FF2B5EF4-FFF2-40B4-BE49-F238E27FC236}">
                <a16:creationId xmlns:a16="http://schemas.microsoft.com/office/drawing/2014/main" id="{37775A10-297F-40F0-A4E7-C2933264C926}"/>
              </a:ext>
            </a:extLst>
          </p:cNvPr>
          <p:cNvSpPr/>
          <p:nvPr userDrawn="1"/>
        </p:nvSpPr>
        <p:spPr>
          <a:xfrm>
            <a:off x="11367115" y="6065929"/>
            <a:ext cx="372218" cy="276999"/>
          </a:xfrm>
          <a:prstGeom prst="rect">
            <a:avLst/>
          </a:prstGeom>
        </p:spPr>
        <p:txBody>
          <a:bodyPr wrap="none">
            <a:spAutoFit/>
          </a:bodyPr>
          <a:lstStyle/>
          <a:p>
            <a:pPr algn="ctr"/>
            <a:fld id="{005B1F84-382E-4DD8-BCAF-0C3C3ECB76A4}" type="slidenum">
              <a:rPr lang="en-US" sz="1200" smtClean="0">
                <a:solidFill>
                  <a:schemeClr val="bg1"/>
                </a:solidFill>
                <a:latin typeface="Arial 2"/>
              </a:rPr>
              <a:pPr algn="ctr"/>
              <a:t>‹#›</a:t>
            </a:fld>
            <a:endParaRPr lang="en-US" sz="1351">
              <a:solidFill>
                <a:schemeClr val="bg1"/>
              </a:solidFill>
              <a:latin typeface="Arial 2"/>
            </a:endParaRPr>
          </a:p>
        </p:txBody>
      </p:sp>
    </p:spTree>
    <p:extLst>
      <p:ext uri="{BB962C8B-B14F-4D97-AF65-F5344CB8AC3E}">
        <p14:creationId xmlns:p14="http://schemas.microsoft.com/office/powerpoint/2010/main" val="2921054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13" name="AutoShape 3">
            <a:extLst>
              <a:ext uri="{FF2B5EF4-FFF2-40B4-BE49-F238E27FC236}">
                <a16:creationId xmlns:a16="http://schemas.microsoft.com/office/drawing/2014/main" id="{1B24EBE0-246A-4CB6-95B4-7B10F322DB0A}"/>
              </a:ext>
            </a:extLst>
          </p:cNvPr>
          <p:cNvSpPr/>
          <p:nvPr userDrawn="1"/>
        </p:nvSpPr>
        <p:spPr>
          <a:xfrm>
            <a:off x="4" y="3383286"/>
            <a:ext cx="6904689" cy="45719"/>
          </a:xfrm>
          <a:prstGeom prst="rect">
            <a:avLst/>
          </a:prstGeom>
          <a:solidFill>
            <a:srgbClr val="EA9D25"/>
          </a:solidFill>
        </p:spPr>
      </p:sp>
      <p:sp>
        <p:nvSpPr>
          <p:cNvPr id="20" name="Text Placeholder 2">
            <a:extLst>
              <a:ext uri="{FF2B5EF4-FFF2-40B4-BE49-F238E27FC236}">
                <a16:creationId xmlns:a16="http://schemas.microsoft.com/office/drawing/2014/main" id="{D4DEE863-02D6-429A-8F31-089C5BFB0D2A}"/>
              </a:ext>
            </a:extLst>
          </p:cNvPr>
          <p:cNvSpPr>
            <a:spLocks noGrp="1"/>
          </p:cNvSpPr>
          <p:nvPr>
            <p:ph type="body" sz="quarter" idx="30" hasCustomPrompt="1"/>
          </p:nvPr>
        </p:nvSpPr>
        <p:spPr>
          <a:xfrm>
            <a:off x="308042" y="3003029"/>
            <a:ext cx="6155561" cy="358775"/>
          </a:xfrm>
        </p:spPr>
        <p:txBody>
          <a:bodyPr>
            <a:noAutofit/>
          </a:bodyPr>
          <a:lstStyle>
            <a:lvl1pPr marL="0" indent="0" algn="l" defTabSz="342891" rtl="0" eaLnBrk="1" latinLnBrk="0" hangingPunct="1">
              <a:lnSpc>
                <a:spcPts val="2100"/>
              </a:lnSpc>
              <a:buNone/>
              <a:defRPr lang="en-US" sz="2800" kern="1200" dirty="0">
                <a:solidFill>
                  <a:srgbClr val="191769"/>
                </a:solidFill>
                <a:latin typeface="Arial 1"/>
                <a:ea typeface="+mn-ea"/>
                <a:cs typeface="+mn-cs"/>
              </a:defRPr>
            </a:lvl1pPr>
            <a:lvl2pPr marL="342891" indent="0">
              <a:buNone/>
              <a:defRPr/>
            </a:lvl2pPr>
          </a:lstStyle>
          <a:p>
            <a:pPr marL="0" lvl="0" indent="0" algn="l" defTabSz="342891" rtl="0" eaLnBrk="1" latinLnBrk="0" hangingPunct="1">
              <a:lnSpc>
                <a:spcPts val="2100"/>
              </a:lnSpc>
              <a:spcBef>
                <a:spcPts val="751"/>
              </a:spcBef>
              <a:buFont typeface="Arial" panose="020B0604020202020204" pitchFamily="34" charset="0"/>
              <a:buNone/>
            </a:pPr>
            <a:r>
              <a:rPr lang="en-US"/>
              <a:t>TITLE GOES HERE</a:t>
            </a:r>
          </a:p>
        </p:txBody>
      </p:sp>
      <p:grpSp>
        <p:nvGrpSpPr>
          <p:cNvPr id="10" name="Group 12">
            <a:extLst>
              <a:ext uri="{FF2B5EF4-FFF2-40B4-BE49-F238E27FC236}">
                <a16:creationId xmlns:a16="http://schemas.microsoft.com/office/drawing/2014/main" id="{68BF1779-A151-475F-BA7D-49A6C784B6C0}"/>
              </a:ext>
            </a:extLst>
          </p:cNvPr>
          <p:cNvGrpSpPr>
            <a:grpSpLocks noChangeAspect="1"/>
          </p:cNvGrpSpPr>
          <p:nvPr userDrawn="1"/>
        </p:nvGrpSpPr>
        <p:grpSpPr>
          <a:xfrm>
            <a:off x="11312539" y="5964804"/>
            <a:ext cx="481368" cy="479251"/>
            <a:chOff x="0" y="0"/>
            <a:chExt cx="6350000" cy="6350000"/>
          </a:xfrm>
        </p:grpSpPr>
        <p:sp>
          <p:nvSpPr>
            <p:cNvPr id="12" name="Freeform 13">
              <a:extLst>
                <a:ext uri="{FF2B5EF4-FFF2-40B4-BE49-F238E27FC236}">
                  <a16:creationId xmlns:a16="http://schemas.microsoft.com/office/drawing/2014/main" id="{221DA28C-1CF8-444A-AE94-70254067D3DF}"/>
                </a:ext>
              </a:extLst>
            </p:cNvPr>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323A46"/>
            </a:solidFill>
          </p:spPr>
        </p:sp>
      </p:grpSp>
      <p:grpSp>
        <p:nvGrpSpPr>
          <p:cNvPr id="19" name="Group 10">
            <a:extLst>
              <a:ext uri="{FF2B5EF4-FFF2-40B4-BE49-F238E27FC236}">
                <a16:creationId xmlns:a16="http://schemas.microsoft.com/office/drawing/2014/main" id="{77C81FD1-129A-463C-B294-49772E7FC321}"/>
              </a:ext>
            </a:extLst>
          </p:cNvPr>
          <p:cNvGrpSpPr/>
          <p:nvPr userDrawn="1"/>
        </p:nvGrpSpPr>
        <p:grpSpPr>
          <a:xfrm flipV="1">
            <a:off x="0" y="6204430"/>
            <a:ext cx="11312539" cy="45719"/>
            <a:chOff x="0" y="0"/>
            <a:chExt cx="101981000" cy="635000"/>
          </a:xfrm>
        </p:grpSpPr>
        <p:sp>
          <p:nvSpPr>
            <p:cNvPr id="21" name="Freeform 11">
              <a:extLst>
                <a:ext uri="{FF2B5EF4-FFF2-40B4-BE49-F238E27FC236}">
                  <a16:creationId xmlns:a16="http://schemas.microsoft.com/office/drawing/2014/main" id="{AC51566D-D30E-478D-8AEB-33798D0E1D04}"/>
                </a:ext>
              </a:extLst>
            </p:cNvPr>
            <p:cNvSpPr/>
            <p:nvPr/>
          </p:nvSpPr>
          <p:spPr>
            <a:xfrm>
              <a:off x="0" y="0"/>
              <a:ext cx="101981000" cy="635000"/>
            </a:xfrm>
            <a:custGeom>
              <a:avLst/>
              <a:gdLst/>
              <a:ahLst/>
              <a:cxnLst/>
              <a:rect l="l" t="t" r="r" b="b"/>
              <a:pathLst>
                <a:path w="101981000" h="635000">
                  <a:moveTo>
                    <a:pt x="0" y="0"/>
                  </a:moveTo>
                  <a:lnTo>
                    <a:pt x="101981000" y="0"/>
                  </a:lnTo>
                  <a:lnTo>
                    <a:pt x="101981000" y="635000"/>
                  </a:lnTo>
                  <a:lnTo>
                    <a:pt x="0" y="635000"/>
                  </a:lnTo>
                  <a:close/>
                </a:path>
              </a:pathLst>
            </a:custGeom>
            <a:solidFill>
              <a:srgbClr val="323A46"/>
            </a:solidFill>
          </p:spPr>
        </p:sp>
      </p:grpSp>
      <p:sp>
        <p:nvSpPr>
          <p:cNvPr id="22" name="TextBox 21">
            <a:extLst>
              <a:ext uri="{FF2B5EF4-FFF2-40B4-BE49-F238E27FC236}">
                <a16:creationId xmlns:a16="http://schemas.microsoft.com/office/drawing/2014/main" id="{D858EFEB-3CF0-46D3-ADEE-B7DC8A12E8AE}"/>
              </a:ext>
            </a:extLst>
          </p:cNvPr>
          <p:cNvSpPr txBox="1"/>
          <p:nvPr userDrawn="1"/>
        </p:nvSpPr>
        <p:spPr>
          <a:xfrm>
            <a:off x="308040" y="6305940"/>
            <a:ext cx="4913907" cy="276999"/>
          </a:xfrm>
          <a:prstGeom prst="rect">
            <a:avLst/>
          </a:prstGeom>
          <a:noFill/>
        </p:spPr>
        <p:txBody>
          <a:bodyPr wrap="square" rtlCol="0">
            <a:spAutoFit/>
          </a:bodyPr>
          <a:lstStyle/>
          <a:p>
            <a:r>
              <a:rPr lang="en-US" sz="1200">
                <a:solidFill>
                  <a:srgbClr val="343434"/>
                </a:solidFill>
                <a:latin typeface="Arial 2"/>
              </a:rPr>
              <a:t>CALIFORNIA DEPARTMENT OF DEVELOPMENTAL SERVICES</a:t>
            </a:r>
          </a:p>
        </p:txBody>
      </p:sp>
      <p:sp>
        <p:nvSpPr>
          <p:cNvPr id="23" name="Rectangle 22">
            <a:extLst>
              <a:ext uri="{FF2B5EF4-FFF2-40B4-BE49-F238E27FC236}">
                <a16:creationId xmlns:a16="http://schemas.microsoft.com/office/drawing/2014/main" id="{2180307A-3277-4A3F-A49B-9CDEF7A5870A}"/>
              </a:ext>
            </a:extLst>
          </p:cNvPr>
          <p:cNvSpPr/>
          <p:nvPr userDrawn="1"/>
        </p:nvSpPr>
        <p:spPr>
          <a:xfrm>
            <a:off x="11367115" y="6065929"/>
            <a:ext cx="372218" cy="276999"/>
          </a:xfrm>
          <a:prstGeom prst="rect">
            <a:avLst/>
          </a:prstGeom>
        </p:spPr>
        <p:txBody>
          <a:bodyPr wrap="none">
            <a:spAutoFit/>
          </a:bodyPr>
          <a:lstStyle/>
          <a:p>
            <a:pPr algn="ctr"/>
            <a:fld id="{005B1F84-382E-4DD8-BCAF-0C3C3ECB76A4}" type="slidenum">
              <a:rPr lang="en-US" sz="1200" smtClean="0">
                <a:solidFill>
                  <a:schemeClr val="bg1"/>
                </a:solidFill>
                <a:latin typeface="Arial 2"/>
              </a:rPr>
              <a:pPr algn="ctr"/>
              <a:t>‹#›</a:t>
            </a:fld>
            <a:endParaRPr lang="en-US" sz="1351">
              <a:solidFill>
                <a:schemeClr val="bg1"/>
              </a:solidFill>
              <a:latin typeface="Arial 2"/>
            </a:endParaRPr>
          </a:p>
        </p:txBody>
      </p:sp>
    </p:spTree>
    <p:extLst>
      <p:ext uri="{BB962C8B-B14F-4D97-AF65-F5344CB8AC3E}">
        <p14:creationId xmlns:p14="http://schemas.microsoft.com/office/powerpoint/2010/main" val="329198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320949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15" name="Group 12">
            <a:extLst>
              <a:ext uri="{FF2B5EF4-FFF2-40B4-BE49-F238E27FC236}">
                <a16:creationId xmlns:a16="http://schemas.microsoft.com/office/drawing/2014/main" id="{ED917A55-C751-4368-8DE1-D2EC49020358}"/>
              </a:ext>
            </a:extLst>
          </p:cNvPr>
          <p:cNvGrpSpPr>
            <a:grpSpLocks noChangeAspect="1"/>
          </p:cNvGrpSpPr>
          <p:nvPr userDrawn="1"/>
        </p:nvGrpSpPr>
        <p:grpSpPr>
          <a:xfrm>
            <a:off x="11312539" y="5964804"/>
            <a:ext cx="481368" cy="479251"/>
            <a:chOff x="0" y="0"/>
            <a:chExt cx="6350000" cy="6350000"/>
          </a:xfrm>
        </p:grpSpPr>
        <p:sp>
          <p:nvSpPr>
            <p:cNvPr id="16" name="Freeform 13">
              <a:extLst>
                <a:ext uri="{FF2B5EF4-FFF2-40B4-BE49-F238E27FC236}">
                  <a16:creationId xmlns:a16="http://schemas.microsoft.com/office/drawing/2014/main" id="{DF9E2377-2EA5-45C1-A77B-B9A8F5689552}"/>
                </a:ext>
              </a:extLst>
            </p:cNvPr>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323A46"/>
            </a:solidFill>
          </p:spPr>
        </p:sp>
      </p:grpSp>
      <p:grpSp>
        <p:nvGrpSpPr>
          <p:cNvPr id="19" name="Group 10">
            <a:extLst>
              <a:ext uri="{FF2B5EF4-FFF2-40B4-BE49-F238E27FC236}">
                <a16:creationId xmlns:a16="http://schemas.microsoft.com/office/drawing/2014/main" id="{685782E5-0D26-4910-AF44-99DDAD192BEF}"/>
              </a:ext>
            </a:extLst>
          </p:cNvPr>
          <p:cNvGrpSpPr/>
          <p:nvPr userDrawn="1"/>
        </p:nvGrpSpPr>
        <p:grpSpPr>
          <a:xfrm flipV="1">
            <a:off x="0" y="6204430"/>
            <a:ext cx="11312539" cy="45719"/>
            <a:chOff x="0" y="0"/>
            <a:chExt cx="101981000" cy="635000"/>
          </a:xfrm>
        </p:grpSpPr>
        <p:sp>
          <p:nvSpPr>
            <p:cNvPr id="20" name="Freeform 11">
              <a:extLst>
                <a:ext uri="{FF2B5EF4-FFF2-40B4-BE49-F238E27FC236}">
                  <a16:creationId xmlns:a16="http://schemas.microsoft.com/office/drawing/2014/main" id="{B5862AD9-6B33-434B-8806-F8F7A925217F}"/>
                </a:ext>
              </a:extLst>
            </p:cNvPr>
            <p:cNvSpPr/>
            <p:nvPr/>
          </p:nvSpPr>
          <p:spPr>
            <a:xfrm>
              <a:off x="0" y="0"/>
              <a:ext cx="101981000" cy="635000"/>
            </a:xfrm>
            <a:custGeom>
              <a:avLst/>
              <a:gdLst/>
              <a:ahLst/>
              <a:cxnLst/>
              <a:rect l="l" t="t" r="r" b="b"/>
              <a:pathLst>
                <a:path w="101981000" h="635000">
                  <a:moveTo>
                    <a:pt x="0" y="0"/>
                  </a:moveTo>
                  <a:lnTo>
                    <a:pt x="101981000" y="0"/>
                  </a:lnTo>
                  <a:lnTo>
                    <a:pt x="101981000" y="635000"/>
                  </a:lnTo>
                  <a:lnTo>
                    <a:pt x="0" y="635000"/>
                  </a:lnTo>
                  <a:close/>
                </a:path>
              </a:pathLst>
            </a:custGeom>
            <a:solidFill>
              <a:srgbClr val="323A46"/>
            </a:solidFill>
          </p:spPr>
        </p:sp>
      </p:grpSp>
      <p:sp>
        <p:nvSpPr>
          <p:cNvPr id="21" name="TextBox 20">
            <a:extLst>
              <a:ext uri="{FF2B5EF4-FFF2-40B4-BE49-F238E27FC236}">
                <a16:creationId xmlns:a16="http://schemas.microsoft.com/office/drawing/2014/main" id="{E5807556-5BD0-4CB6-B715-9073194653E3}"/>
              </a:ext>
            </a:extLst>
          </p:cNvPr>
          <p:cNvSpPr txBox="1"/>
          <p:nvPr userDrawn="1"/>
        </p:nvSpPr>
        <p:spPr>
          <a:xfrm>
            <a:off x="308040" y="6305940"/>
            <a:ext cx="4913907" cy="276999"/>
          </a:xfrm>
          <a:prstGeom prst="rect">
            <a:avLst/>
          </a:prstGeom>
          <a:noFill/>
        </p:spPr>
        <p:txBody>
          <a:bodyPr wrap="square" rtlCol="0">
            <a:spAutoFit/>
          </a:bodyPr>
          <a:lstStyle/>
          <a:p>
            <a:r>
              <a:rPr lang="en-US" sz="1200">
                <a:solidFill>
                  <a:srgbClr val="343434"/>
                </a:solidFill>
                <a:latin typeface="Arial 2"/>
              </a:rPr>
              <a:t>CALIFORNIA DEPARTMENT OF DEVELOPMENTAL SERVICES</a:t>
            </a:r>
          </a:p>
        </p:txBody>
      </p:sp>
      <p:sp>
        <p:nvSpPr>
          <p:cNvPr id="22" name="Rectangle 21">
            <a:extLst>
              <a:ext uri="{FF2B5EF4-FFF2-40B4-BE49-F238E27FC236}">
                <a16:creationId xmlns:a16="http://schemas.microsoft.com/office/drawing/2014/main" id="{94AD454E-0A10-4EF8-9A8A-732AF77F9657}"/>
              </a:ext>
            </a:extLst>
          </p:cNvPr>
          <p:cNvSpPr/>
          <p:nvPr userDrawn="1"/>
        </p:nvSpPr>
        <p:spPr>
          <a:xfrm>
            <a:off x="11367115" y="6065929"/>
            <a:ext cx="372218" cy="276999"/>
          </a:xfrm>
          <a:prstGeom prst="rect">
            <a:avLst/>
          </a:prstGeom>
        </p:spPr>
        <p:txBody>
          <a:bodyPr wrap="none">
            <a:spAutoFit/>
          </a:bodyPr>
          <a:lstStyle/>
          <a:p>
            <a:pPr algn="ctr"/>
            <a:fld id="{005B1F84-382E-4DD8-BCAF-0C3C3ECB76A4}" type="slidenum">
              <a:rPr lang="en-US" sz="1200" smtClean="0">
                <a:solidFill>
                  <a:schemeClr val="bg1"/>
                </a:solidFill>
                <a:latin typeface="Arial 2"/>
              </a:rPr>
              <a:pPr algn="ctr"/>
              <a:t>‹#›</a:t>
            </a:fld>
            <a:endParaRPr lang="en-US" sz="1351">
              <a:solidFill>
                <a:schemeClr val="bg1"/>
              </a:solidFill>
              <a:latin typeface="Arial 2"/>
            </a:endParaRPr>
          </a:p>
        </p:txBody>
      </p:sp>
      <p:sp>
        <p:nvSpPr>
          <p:cNvPr id="23" name="Text Placeholder 2">
            <a:extLst>
              <a:ext uri="{FF2B5EF4-FFF2-40B4-BE49-F238E27FC236}">
                <a16:creationId xmlns:a16="http://schemas.microsoft.com/office/drawing/2014/main" id="{2B32D6F7-EF95-4725-862D-584D1187E640}"/>
              </a:ext>
            </a:extLst>
          </p:cNvPr>
          <p:cNvSpPr>
            <a:spLocks noGrp="1"/>
          </p:cNvSpPr>
          <p:nvPr>
            <p:ph type="body" sz="quarter" idx="36" hasCustomPrompt="1"/>
          </p:nvPr>
        </p:nvSpPr>
        <p:spPr>
          <a:xfrm>
            <a:off x="1163324" y="1548479"/>
            <a:ext cx="6155561" cy="358775"/>
          </a:xfrm>
        </p:spPr>
        <p:txBody>
          <a:bodyPr>
            <a:noAutofit/>
          </a:bodyPr>
          <a:lstStyle>
            <a:lvl1pPr marL="0" indent="0" algn="l" defTabSz="342891" rtl="0" eaLnBrk="1" latinLnBrk="0" hangingPunct="1">
              <a:lnSpc>
                <a:spcPts val="2100"/>
              </a:lnSpc>
              <a:buNone/>
              <a:defRPr lang="en-US" sz="2800" kern="1200" dirty="0">
                <a:solidFill>
                  <a:srgbClr val="002060"/>
                </a:solidFill>
                <a:latin typeface="Arial 1"/>
                <a:ea typeface="+mn-ea"/>
                <a:cs typeface="+mn-cs"/>
              </a:defRPr>
            </a:lvl1pPr>
            <a:lvl2pPr marL="342891" indent="0">
              <a:buNone/>
              <a:defRPr/>
            </a:lvl2pPr>
          </a:lstStyle>
          <a:p>
            <a:pPr marL="0" lvl="0" indent="0" algn="l" defTabSz="342891" rtl="0" eaLnBrk="1" latinLnBrk="0" hangingPunct="1">
              <a:lnSpc>
                <a:spcPts val="2100"/>
              </a:lnSpc>
              <a:spcBef>
                <a:spcPts val="751"/>
              </a:spcBef>
              <a:buFont typeface="Arial" panose="020B0604020202020204" pitchFamily="34" charset="0"/>
              <a:buNone/>
            </a:pPr>
            <a:r>
              <a:rPr lang="en-US"/>
              <a:t>TITLE GOES HERE</a:t>
            </a:r>
          </a:p>
        </p:txBody>
      </p:sp>
      <p:sp>
        <p:nvSpPr>
          <p:cNvPr id="24" name="Text Placeholder 3">
            <a:extLst>
              <a:ext uri="{FF2B5EF4-FFF2-40B4-BE49-F238E27FC236}">
                <a16:creationId xmlns:a16="http://schemas.microsoft.com/office/drawing/2014/main" id="{8B238763-3AA9-4FA3-9EA0-C7B7B7265984}"/>
              </a:ext>
            </a:extLst>
          </p:cNvPr>
          <p:cNvSpPr>
            <a:spLocks noGrp="1"/>
          </p:cNvSpPr>
          <p:nvPr>
            <p:ph type="body" sz="quarter" idx="30" hasCustomPrompt="1"/>
          </p:nvPr>
        </p:nvSpPr>
        <p:spPr>
          <a:xfrm>
            <a:off x="1163322" y="2227041"/>
            <a:ext cx="10137329" cy="3657600"/>
          </a:xfrm>
        </p:spPr>
        <p:txBody>
          <a:bodyPr>
            <a:normAutofit/>
          </a:bodyPr>
          <a:lstStyle>
            <a:lvl1pPr marL="0" indent="0">
              <a:buNone/>
              <a:defRPr lang="en-US" sz="1600" kern="1200" dirty="0" smtClean="0">
                <a:solidFill>
                  <a:srgbClr val="323A46"/>
                </a:solidFill>
                <a:latin typeface="Arial 2"/>
                <a:ea typeface="+mn-ea"/>
                <a:cs typeface="+mn-cs"/>
              </a:defRPr>
            </a:lvl1pPr>
          </a:lstStyle>
          <a:p>
            <a:pPr lvl="0"/>
            <a:r>
              <a:rPr lang="en-US"/>
              <a:t>Lorem ipsum dolor sit </a:t>
            </a:r>
            <a:r>
              <a:rPr lang="en-US" err="1"/>
              <a:t>amet</a:t>
            </a:r>
            <a:r>
              <a:rPr lang="en-US"/>
              <a:t>, </a:t>
            </a:r>
            <a:r>
              <a:rPr lang="en-US" err="1"/>
              <a:t>eos</a:t>
            </a:r>
            <a:r>
              <a:rPr lang="en-US"/>
              <a:t> ne </a:t>
            </a:r>
            <a:r>
              <a:rPr lang="en-US" err="1"/>
              <a:t>volutpat</a:t>
            </a:r>
            <a:r>
              <a:rPr lang="en-US"/>
              <a:t> </a:t>
            </a:r>
            <a:r>
              <a:rPr lang="en-US" err="1"/>
              <a:t>conclusionemque</a:t>
            </a:r>
            <a:r>
              <a:rPr lang="en-US"/>
              <a:t>, </a:t>
            </a:r>
            <a:r>
              <a:rPr lang="en-US" err="1"/>
              <a:t>ut</a:t>
            </a:r>
            <a:r>
              <a:rPr lang="en-US"/>
              <a:t> cum dicta </a:t>
            </a:r>
            <a:r>
              <a:rPr lang="en-US" err="1"/>
              <a:t>ignota</a:t>
            </a:r>
            <a:r>
              <a:rPr lang="en-US"/>
              <a:t> </a:t>
            </a:r>
            <a:r>
              <a:rPr lang="en-US" err="1"/>
              <a:t>iisque</a:t>
            </a:r>
            <a:r>
              <a:rPr lang="en-US"/>
              <a:t>, has omnium </a:t>
            </a:r>
            <a:r>
              <a:rPr lang="en-US" err="1"/>
              <a:t>utamur</a:t>
            </a:r>
            <a:r>
              <a:rPr lang="en-US"/>
              <a:t> </a:t>
            </a:r>
            <a:r>
              <a:rPr lang="en-US" err="1"/>
              <a:t>docendi</a:t>
            </a:r>
            <a:r>
              <a:rPr lang="en-US"/>
              <a:t> </a:t>
            </a:r>
            <a:r>
              <a:rPr lang="en-US" err="1"/>
              <a:t>ei</a:t>
            </a:r>
            <a:r>
              <a:rPr lang="en-US"/>
              <a:t>. .</a:t>
            </a:r>
          </a:p>
          <a:p>
            <a:pPr lvl="0"/>
            <a:r>
              <a:rPr lang="en-US" err="1"/>
              <a:t>Exerci</a:t>
            </a:r>
            <a:r>
              <a:rPr lang="en-US"/>
              <a:t> </a:t>
            </a:r>
            <a:r>
              <a:rPr lang="en-US" err="1"/>
              <a:t>appareat</a:t>
            </a:r>
            <a:r>
              <a:rPr lang="en-US"/>
              <a:t> </a:t>
            </a:r>
            <a:r>
              <a:rPr lang="en-US" err="1"/>
              <a:t>vix</a:t>
            </a:r>
            <a:r>
              <a:rPr lang="en-US"/>
              <a:t> </a:t>
            </a:r>
            <a:r>
              <a:rPr lang="en-US" err="1"/>
              <a:t>ut</a:t>
            </a:r>
            <a:r>
              <a:rPr lang="en-US"/>
              <a:t>, </a:t>
            </a:r>
            <a:r>
              <a:rPr lang="en-US" err="1"/>
              <a:t>quodsi</a:t>
            </a:r>
            <a:r>
              <a:rPr lang="en-US"/>
              <a:t> </a:t>
            </a:r>
            <a:r>
              <a:rPr lang="en-US" err="1"/>
              <a:t>commodo</a:t>
            </a:r>
            <a:r>
              <a:rPr lang="en-US"/>
              <a:t> </a:t>
            </a:r>
            <a:r>
              <a:rPr lang="en-US" err="1"/>
              <a:t>facilisi</a:t>
            </a:r>
            <a:r>
              <a:rPr lang="en-US"/>
              <a:t> cu </a:t>
            </a:r>
            <a:r>
              <a:rPr lang="en-US" err="1"/>
              <a:t>pri</a:t>
            </a:r>
            <a:r>
              <a:rPr lang="en-US"/>
              <a:t>, quo at </a:t>
            </a:r>
            <a:r>
              <a:rPr lang="en-US" err="1"/>
              <a:t>audiam</a:t>
            </a:r>
            <a:r>
              <a:rPr lang="en-US"/>
              <a:t> </a:t>
            </a:r>
            <a:r>
              <a:rPr lang="en-US" err="1"/>
              <a:t>commodo</a:t>
            </a:r>
            <a:r>
              <a:rPr lang="en-US"/>
              <a:t>. Illum minim </a:t>
            </a:r>
            <a:r>
              <a:rPr lang="en-US" err="1"/>
              <a:t>ea</a:t>
            </a:r>
            <a:r>
              <a:rPr lang="en-US"/>
              <a:t> </a:t>
            </a:r>
            <a:r>
              <a:rPr lang="en-US" err="1"/>
              <a:t>mel</a:t>
            </a:r>
            <a:r>
              <a:rPr lang="en-US"/>
              <a:t>, duo </a:t>
            </a:r>
            <a:r>
              <a:rPr lang="en-US" err="1"/>
              <a:t>ea</a:t>
            </a:r>
            <a:r>
              <a:rPr lang="en-US"/>
              <a:t> </a:t>
            </a:r>
            <a:r>
              <a:rPr lang="en-US" err="1"/>
              <a:t>elitr</a:t>
            </a:r>
            <a:r>
              <a:rPr lang="en-US"/>
              <a:t> </a:t>
            </a:r>
            <a:r>
              <a:rPr lang="en-US" err="1"/>
              <a:t>vituperatoribus</a:t>
            </a:r>
            <a:r>
              <a:rPr lang="en-US"/>
              <a:t>. Vim ne </a:t>
            </a:r>
            <a:r>
              <a:rPr lang="en-US" err="1"/>
              <a:t>velit</a:t>
            </a:r>
            <a:r>
              <a:rPr lang="en-US"/>
              <a:t> </a:t>
            </a:r>
            <a:r>
              <a:rPr lang="en-US" err="1"/>
              <a:t>omnes</a:t>
            </a:r>
            <a:r>
              <a:rPr lang="en-US"/>
              <a:t> </a:t>
            </a:r>
            <a:r>
              <a:rPr lang="en-US" err="1"/>
              <a:t>facilisis</a:t>
            </a:r>
            <a:r>
              <a:rPr lang="en-US"/>
              <a:t>. Per choro </a:t>
            </a:r>
            <a:r>
              <a:rPr lang="en-US" err="1"/>
              <a:t>ponderum</a:t>
            </a:r>
            <a:r>
              <a:rPr lang="en-US"/>
              <a:t> </a:t>
            </a:r>
            <a:r>
              <a:rPr lang="en-US" err="1"/>
              <a:t>urbanitas</a:t>
            </a:r>
            <a:r>
              <a:rPr lang="en-US"/>
              <a:t> ne, et sea </a:t>
            </a:r>
            <a:r>
              <a:rPr lang="en-US" err="1"/>
              <a:t>putent</a:t>
            </a:r>
            <a:r>
              <a:rPr lang="en-US"/>
              <a:t> </a:t>
            </a:r>
            <a:r>
              <a:rPr lang="en-US" err="1"/>
              <a:t>appetere</a:t>
            </a:r>
            <a:r>
              <a:rPr lang="en-US"/>
              <a:t>. </a:t>
            </a:r>
            <a:r>
              <a:rPr lang="en-US" err="1"/>
              <a:t>Usu</a:t>
            </a:r>
            <a:r>
              <a:rPr lang="en-US"/>
              <a:t> </a:t>
            </a:r>
            <a:r>
              <a:rPr lang="en-US" err="1"/>
              <a:t>probo</a:t>
            </a:r>
            <a:r>
              <a:rPr lang="en-US"/>
              <a:t> </a:t>
            </a:r>
            <a:r>
              <a:rPr lang="en-US" err="1"/>
              <a:t>propriae</a:t>
            </a:r>
            <a:r>
              <a:rPr lang="en-US"/>
              <a:t> </a:t>
            </a:r>
            <a:r>
              <a:rPr lang="en-US" err="1"/>
              <a:t>rationibus</a:t>
            </a:r>
            <a:r>
              <a:rPr lang="en-US"/>
              <a:t> in, no his </a:t>
            </a:r>
            <a:r>
              <a:rPr lang="en-US" err="1"/>
              <a:t>wisi</a:t>
            </a:r>
            <a:r>
              <a:rPr lang="en-US"/>
              <a:t> </a:t>
            </a:r>
            <a:r>
              <a:rPr lang="en-US" err="1"/>
              <a:t>feugiat</a:t>
            </a:r>
            <a:r>
              <a:rPr lang="en-US"/>
              <a:t> </a:t>
            </a:r>
            <a:r>
              <a:rPr lang="en-US" err="1"/>
              <a:t>apeirian</a:t>
            </a:r>
            <a:r>
              <a:rPr lang="en-US"/>
              <a:t>.</a:t>
            </a:r>
          </a:p>
          <a:p>
            <a:pPr lvl="0"/>
            <a:r>
              <a:rPr lang="en-US" err="1"/>
              <a:t>Te</a:t>
            </a:r>
            <a:r>
              <a:rPr lang="en-US"/>
              <a:t> </a:t>
            </a:r>
            <a:r>
              <a:rPr lang="en-US" err="1"/>
              <a:t>integre</a:t>
            </a:r>
            <a:r>
              <a:rPr lang="en-US"/>
              <a:t> </a:t>
            </a:r>
            <a:r>
              <a:rPr lang="en-US" err="1"/>
              <a:t>sanctus</a:t>
            </a:r>
            <a:r>
              <a:rPr lang="en-US"/>
              <a:t> </a:t>
            </a:r>
            <a:r>
              <a:rPr lang="en-US" err="1"/>
              <a:t>elaboraret</a:t>
            </a:r>
            <a:r>
              <a:rPr lang="en-US"/>
              <a:t> </a:t>
            </a:r>
            <a:r>
              <a:rPr lang="en-US" err="1"/>
              <a:t>ius</a:t>
            </a:r>
            <a:r>
              <a:rPr lang="en-US"/>
              <a:t>. </a:t>
            </a:r>
            <a:r>
              <a:rPr lang="en-US" err="1"/>
              <a:t>Aliquam</a:t>
            </a:r>
            <a:r>
              <a:rPr lang="en-US"/>
              <a:t> </a:t>
            </a:r>
            <a:r>
              <a:rPr lang="en-US" err="1"/>
              <a:t>dissentiet</a:t>
            </a:r>
            <a:r>
              <a:rPr lang="en-US"/>
              <a:t> </a:t>
            </a:r>
            <a:r>
              <a:rPr lang="en-US" err="1"/>
              <a:t>eos</a:t>
            </a:r>
            <a:r>
              <a:rPr lang="en-US"/>
              <a:t> et. Brute </a:t>
            </a:r>
            <a:r>
              <a:rPr lang="en-US" err="1"/>
              <a:t>verterem</a:t>
            </a:r>
            <a:r>
              <a:rPr lang="en-US"/>
              <a:t> </a:t>
            </a:r>
            <a:r>
              <a:rPr lang="en-US" err="1"/>
              <a:t>eu</a:t>
            </a:r>
            <a:r>
              <a:rPr lang="en-US"/>
              <a:t> sed, vis </a:t>
            </a:r>
            <a:r>
              <a:rPr lang="en-US" err="1"/>
              <a:t>suscipit</a:t>
            </a:r>
            <a:r>
              <a:rPr lang="en-US"/>
              <a:t> </a:t>
            </a:r>
            <a:r>
              <a:rPr lang="en-US" err="1"/>
              <a:t>scribentur</a:t>
            </a:r>
            <a:r>
              <a:rPr lang="en-US"/>
              <a:t> ex. An </a:t>
            </a:r>
            <a:r>
              <a:rPr lang="en-US" err="1"/>
              <a:t>iudico</a:t>
            </a:r>
            <a:r>
              <a:rPr lang="en-US"/>
              <a:t> </a:t>
            </a:r>
            <a:r>
              <a:rPr lang="en-US" err="1"/>
              <a:t>tamquam</a:t>
            </a:r>
            <a:r>
              <a:rPr lang="en-US"/>
              <a:t> </a:t>
            </a:r>
            <a:r>
              <a:rPr lang="en-US" err="1"/>
              <a:t>est</a:t>
            </a:r>
            <a:r>
              <a:rPr lang="en-US"/>
              <a:t>, vim </a:t>
            </a:r>
            <a:r>
              <a:rPr lang="en-US" err="1"/>
              <a:t>cibo</a:t>
            </a:r>
            <a:r>
              <a:rPr lang="en-US"/>
              <a:t> </a:t>
            </a:r>
            <a:r>
              <a:rPr lang="en-US" err="1"/>
              <a:t>nonumes</a:t>
            </a:r>
            <a:r>
              <a:rPr lang="en-US"/>
              <a:t> </a:t>
            </a:r>
            <a:r>
              <a:rPr lang="en-US" err="1"/>
              <a:t>periculis</a:t>
            </a:r>
            <a:r>
              <a:rPr lang="en-US"/>
              <a:t> </a:t>
            </a:r>
            <a:r>
              <a:rPr lang="en-US" err="1"/>
              <a:t>ut.</a:t>
            </a:r>
            <a:r>
              <a:rPr lang="en-US"/>
              <a:t> </a:t>
            </a:r>
            <a:r>
              <a:rPr lang="en-US" err="1"/>
              <a:t>Nec</a:t>
            </a:r>
            <a:r>
              <a:rPr lang="en-US"/>
              <a:t> </a:t>
            </a:r>
            <a:r>
              <a:rPr lang="en-US" err="1"/>
              <a:t>denique</a:t>
            </a:r>
            <a:r>
              <a:rPr lang="en-US"/>
              <a:t> </a:t>
            </a:r>
            <a:r>
              <a:rPr lang="en-US" err="1"/>
              <a:t>ocurreret</a:t>
            </a:r>
            <a:r>
              <a:rPr lang="en-US"/>
              <a:t> </a:t>
            </a:r>
            <a:r>
              <a:rPr lang="en-US" err="1"/>
              <a:t>eu</a:t>
            </a:r>
            <a:r>
              <a:rPr lang="en-US"/>
              <a:t>, </a:t>
            </a:r>
            <a:r>
              <a:rPr lang="en-US" err="1"/>
              <a:t>errem</a:t>
            </a:r>
            <a:r>
              <a:rPr lang="en-US"/>
              <a:t> </a:t>
            </a:r>
            <a:r>
              <a:rPr lang="en-US" err="1"/>
              <a:t>splendide</a:t>
            </a:r>
            <a:r>
              <a:rPr lang="en-US"/>
              <a:t> </a:t>
            </a:r>
            <a:r>
              <a:rPr lang="en-US" err="1"/>
              <a:t>consectetuer</a:t>
            </a:r>
            <a:r>
              <a:rPr lang="en-US"/>
              <a:t> id </a:t>
            </a:r>
            <a:r>
              <a:rPr lang="en-US" err="1"/>
              <a:t>mei</a:t>
            </a:r>
            <a:r>
              <a:rPr lang="en-US"/>
              <a:t>.</a:t>
            </a:r>
          </a:p>
          <a:p>
            <a:pPr lvl="0"/>
            <a:endParaRPr lang="en-US"/>
          </a:p>
        </p:txBody>
      </p:sp>
    </p:spTree>
    <p:extLst>
      <p:ext uri="{BB962C8B-B14F-4D97-AF65-F5344CB8AC3E}">
        <p14:creationId xmlns:p14="http://schemas.microsoft.com/office/powerpoint/2010/main" val="300357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305695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1077049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317512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140982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248983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208135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22BCAE-92F7-455E-8399-F46D81AA5664}" type="slidenum">
              <a:rPr lang="en-US" smtClean="0"/>
              <a:t>‹#›</a:t>
            </a:fld>
            <a:endParaRPr lang="en-US"/>
          </a:p>
        </p:txBody>
      </p:sp>
    </p:spTree>
    <p:extLst>
      <p:ext uri="{BB962C8B-B14F-4D97-AF65-F5344CB8AC3E}">
        <p14:creationId xmlns:p14="http://schemas.microsoft.com/office/powerpoint/2010/main" val="373699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E22BCAE-92F7-455E-8399-F46D81AA5664}" type="slidenum">
              <a:rPr lang="en-US" smtClean="0"/>
              <a:t>‹#›</a:t>
            </a:fld>
            <a:endParaRPr lang="en-US"/>
          </a:p>
        </p:txBody>
      </p:sp>
    </p:spTree>
    <p:extLst>
      <p:ext uri="{BB962C8B-B14F-4D97-AF65-F5344CB8AC3E}">
        <p14:creationId xmlns:p14="http://schemas.microsoft.com/office/powerpoint/2010/main" val="287836136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idd.nationalcoreindicators.org/" TargetMode="External"/><Relationship Id="rId3" Type="http://schemas.openxmlformats.org/officeDocument/2006/relationships/image" Target="../media/image2.png"/><Relationship Id="rId7" Type="http://schemas.openxmlformats.org/officeDocument/2006/relationships/hyperlink" Target="https://www.thenadd.org/"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yourtrademarkattorney.com/disclaimer-for-uspto-trademark-registratio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hyperlink" Target="https://www.walmart.com/ip/Diagnostic-Manual-Intellectual-Disability-A-Clinical-Guide-for-Diagnosis-DM-Id-2-Paperback-9781572561311/70150517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s://au-ti.com/2022/04/27/its-official-icd-11-is-here-and-aspergers-removal-has-begun/" TargetMode="External"/><Relationship Id="rId4" Type="http://schemas.openxmlformats.org/officeDocument/2006/relationships/image" Target="../media/image16.jpg"/><Relationship Id="rId9" Type="http://schemas.openxmlformats.org/officeDocument/2006/relationships/hyperlink" Target="https://bukharibooks.com/product/dsm-5/"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hyperlink" Target="https://cbhealthpartners.com/what-is-cognitive-behavioral-therapy-cbt" TargetMode="External"/><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hyperlink" Target="https://www.psychiatrictimes.com/view/psychotherapy-as-a-medical-treatment"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mindyog.com/blog/dialectical-behavior-therap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harlottecounselors.com/emdr-counseling-in-charlotte-nc/"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cbtwestport.com/cbt-tools-activity-mood-monitoring-and-pleasant-event-scheduling/"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www.psychologytools.com/self-help/behavioral-activation/" TargetMode="External"/><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behaviornation.com/blog/understanding-the-four-functions-of-behavior"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rjgasheating.co.uk/energy-saving-myth-buster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babezdoor.com/visu/visual-supports-national-autistic-society-visual-timetable-timetable.htm"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apa.org/topics/stress/index.aspx" TargetMode="External"/><Relationship Id="rId2" Type="http://schemas.openxmlformats.org/officeDocument/2006/relationships/hyperlink" Target="https://www.stress.org/management-tips/" TargetMode="External"/><Relationship Id="rId1" Type="http://schemas.openxmlformats.org/officeDocument/2006/relationships/slideLayout" Target="../slideLayouts/slideLayout2.xml"/><Relationship Id="rId5" Type="http://schemas.openxmlformats.org/officeDocument/2006/relationships/hyperlink" Target="https://profslusos.blogspot.com/2017/04/o-concurso-de-professores-apenas-comeca.html" TargetMode="External"/><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mindsetworks.com/parents/growth-mindset-parentin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hyperlink" Target="https://www.top10homeremedies.com/news-facts/10-relaxation-techniques-reduce-stress.html" TargetMode="External"/><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reddit.com/r/aww/comments/6t25x8/jack_russell_dog_relaxing_and_lying_in_a_spa/" TargetMode="External"/><Relationship Id="rId5" Type="http://schemas.openxmlformats.org/officeDocument/2006/relationships/image" Target="../media/image44.jpeg"/><Relationship Id="rId4" Type="http://schemas.openxmlformats.org/officeDocument/2006/relationships/hyperlink" Target="https://pics.alphacoders.com/pictures/view/448161"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rjgasheating.co.uk/energy-saving-myth-buster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executivesupportmagazine.com/from-a-stress-mess-to-stress-less/"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verywellmind.com/anger-management-strategies-4178870"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flickr.com/photos/hedoniste/7002520183/" TargetMode="External"/><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wellnessrecoveryactionplan.com/product/wrap-for-people-with-developmental-distinction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mhanj.org/intensive-family-support-services"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s://njcdd.org/wp-content/uploads/An-Enhanced-Family-Crisis-Handbook.-A-Behavioral-Health-and-Wellness-Toolkit-2022.09.22.pdf" TargetMode="External"/><Relationship Id="rId4" Type="http://schemas.openxmlformats.org/officeDocument/2006/relationships/hyperlink" Target="http://www.naminj.org/"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myemail.constantcontact.com/An-Enhanced-Family-Support-Crisis-Handbook.html?soid=1114978407168&amp;aid=HBcwz0h2PHU" TargetMode="External"/><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njcdd.org/wp-content/uploads/An-Enhanced-Family-Crisis-Handbook.-A-Behavioral-Health-and-Wellness-Toolkit-2022.09.22.pdf"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hyperlink" Target="https://www.stevenscreekchurch.com/cv19/home-message/"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rjgasheating.co.uk/energy-saving-myth-busters/" TargetMode="External"/><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slideserve.com/conan-mcfarland/welcome-to-first-gra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28043812-F11F-02C9-2D11-25FDA892FE35}"/>
              </a:ext>
            </a:extLst>
          </p:cNvPr>
          <p:cNvPicPr>
            <a:picLocks noChangeAspect="1"/>
          </p:cNvPicPr>
          <p:nvPr/>
        </p:nvPicPr>
        <p:blipFill rotWithShape="1">
          <a:blip r:embed="rId3">
            <a:duotone>
              <a:prstClr val="black"/>
              <a:schemeClr val="accent5">
                <a:tint val="45000"/>
                <a:satMod val="400000"/>
              </a:schemeClr>
            </a:duotone>
            <a:alphaModFix amt="25000"/>
          </a:blip>
          <a:srcRect t="23391"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9C37AC2E-BCC4-281F-973C-47AEC93E751E}"/>
              </a:ext>
            </a:extLst>
          </p:cNvPr>
          <p:cNvSpPr>
            <a:spLocks noGrp="1"/>
          </p:cNvSpPr>
          <p:nvPr>
            <p:ph type="ctrTitle"/>
          </p:nvPr>
        </p:nvSpPr>
        <p:spPr>
          <a:xfrm>
            <a:off x="1154955" y="1447800"/>
            <a:ext cx="8825658" cy="3329581"/>
          </a:xfrm>
        </p:spPr>
        <p:txBody>
          <a:bodyPr>
            <a:normAutofit/>
          </a:bodyPr>
          <a:lstStyle/>
          <a:p>
            <a:pPr>
              <a:lnSpc>
                <a:spcPct val="90000"/>
              </a:lnSpc>
            </a:pPr>
            <a:r>
              <a:rPr lang="en-US" b="1" dirty="0"/>
              <a:t>Co-occurring IDD and Mental Health Issues</a:t>
            </a:r>
          </a:p>
        </p:txBody>
      </p:sp>
      <p:sp>
        <p:nvSpPr>
          <p:cNvPr id="3" name="Subtitle 2">
            <a:extLst>
              <a:ext uri="{FF2B5EF4-FFF2-40B4-BE49-F238E27FC236}">
                <a16:creationId xmlns:a16="http://schemas.microsoft.com/office/drawing/2014/main" id="{84B93702-D48E-C2D0-784A-378F7A8F56C3}"/>
              </a:ext>
            </a:extLst>
          </p:cNvPr>
          <p:cNvSpPr>
            <a:spLocks noGrp="1"/>
          </p:cNvSpPr>
          <p:nvPr>
            <p:ph type="subTitle" idx="1"/>
          </p:nvPr>
        </p:nvSpPr>
        <p:spPr>
          <a:xfrm>
            <a:off x="1154955" y="4777380"/>
            <a:ext cx="8825658" cy="861420"/>
          </a:xfrm>
        </p:spPr>
        <p:txBody>
          <a:bodyPr>
            <a:normAutofit/>
          </a:bodyPr>
          <a:lstStyle/>
          <a:p>
            <a:r>
              <a:rPr lang="en-US" dirty="0"/>
              <a:t>Health Care Advocacy 2024 Webinar series Webinar # 3</a:t>
            </a:r>
          </a:p>
          <a:p>
            <a:r>
              <a:rPr lang="en-US" dirty="0"/>
              <a:t>Presenter: lucy Esralew PhD</a:t>
            </a:r>
          </a:p>
        </p:txBody>
      </p:sp>
      <p:sp>
        <p:nvSpPr>
          <p:cNvPr id="20" name="Rectangle 19">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FA6E9DA4-E433-3D3F-901B-844A7BEE2282}"/>
              </a:ext>
            </a:extLst>
          </p:cNvPr>
          <p:cNvSpPr>
            <a:spLocks noGrp="1"/>
          </p:cNvSpPr>
          <p:nvPr>
            <p:ph type="sldNum" sz="quarter" idx="12"/>
          </p:nvPr>
        </p:nvSpPr>
        <p:spPr>
          <a:xfrm>
            <a:off x="10352540" y="295729"/>
            <a:ext cx="838199" cy="767687"/>
          </a:xfrm>
        </p:spPr>
        <p:txBody>
          <a:bodyPr>
            <a:normAutofit/>
          </a:bodyPr>
          <a:lstStyle/>
          <a:p>
            <a:pPr>
              <a:spcAft>
                <a:spcPts val="600"/>
              </a:spcAft>
            </a:pPr>
            <a:fld id="{AE22BCAE-92F7-455E-8399-F46D81AA5664}" type="slidenum">
              <a:rPr lang="en-US"/>
              <a:pPr>
                <a:spcAft>
                  <a:spcPts val="600"/>
                </a:spcAft>
              </a:pPr>
              <a:t>1</a:t>
            </a:fld>
            <a:endParaRPr lang="en-US"/>
          </a:p>
        </p:txBody>
      </p:sp>
    </p:spTree>
    <p:extLst>
      <p:ext uri="{BB962C8B-B14F-4D97-AF65-F5344CB8AC3E}">
        <p14:creationId xmlns:p14="http://schemas.microsoft.com/office/powerpoint/2010/main" val="64423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7" name="Freeform: Shape 26">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4" name="Text Placeholder 2">
            <a:extLst>
              <a:ext uri="{FF2B5EF4-FFF2-40B4-BE49-F238E27FC236}">
                <a16:creationId xmlns:a16="http://schemas.microsoft.com/office/drawing/2014/main" id="{4CE0DE3C-2E15-C644-D652-A42F82EB831A}"/>
              </a:ext>
            </a:extLst>
          </p:cNvPr>
          <p:cNvSpPr txBox="1">
            <a:spLocks/>
          </p:cNvSpPr>
          <p:nvPr/>
        </p:nvSpPr>
        <p:spPr>
          <a:xfrm>
            <a:off x="1103312" y="452718"/>
            <a:ext cx="8947522" cy="140053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lang="en-US" sz="3600" b="1" i="0" kern="1200" dirty="0">
                <a:solidFill>
                  <a:srgbClr val="FFFFFF"/>
                </a:solidFill>
                <a:latin typeface="+mj-lt"/>
                <a:ea typeface="+mj-ea"/>
                <a:cs typeface="+mj-cs"/>
              </a:rPr>
              <a:t>Mental Health Concerns Among Individuals with IDD</a:t>
            </a:r>
            <a:endParaRPr kumimoji="0" lang="en-US" sz="3600" b="1" i="0" u="none" strike="noStrike" kern="1200" cap="none" spc="0" normalizeH="0" baseline="0" noProof="0" dirty="0">
              <a:ln>
                <a:noFill/>
              </a:ln>
              <a:solidFill>
                <a:srgbClr val="FFFFFF"/>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1E2D708E-9C7C-01B7-DF66-EC3729AF78CD}"/>
              </a:ext>
            </a:extLst>
          </p:cNvPr>
          <p:cNvSpPr>
            <a:spLocks noGrp="1"/>
          </p:cNvSpPr>
          <p:nvPr>
            <p:ph type="body" sz="quarter" idx="30"/>
          </p:nvPr>
        </p:nvSpPr>
        <p:spPr>
          <a:xfrm>
            <a:off x="1103312" y="2371830"/>
            <a:ext cx="8946541" cy="4095472"/>
          </a:xfrm>
        </p:spPr>
        <p:txBody>
          <a:bodyPr vert="horz" lIns="91440" tIns="45720" rIns="91440" bIns="45720" rtlCol="0">
            <a:noAutofit/>
          </a:bodyPr>
          <a:lstStyle/>
          <a:p>
            <a:pPr marL="406908" indent="-342900">
              <a:lnSpc>
                <a:spcPct val="90000"/>
              </a:lnSpc>
              <a:buFont typeface="Wingdings 3" charset="2"/>
              <a:buChar char=""/>
              <a:defRPr/>
            </a:pPr>
            <a:r>
              <a:rPr lang="en-US" sz="1800" dirty="0">
                <a:solidFill>
                  <a:schemeClr val="tx1"/>
                </a:solidFill>
                <a:latin typeface="Century Gothic" panose="020B0502020202020204" pitchFamily="34" charset="0"/>
                <a:ea typeface="+mj-ea"/>
                <a:cs typeface="+mj-cs"/>
              </a:rPr>
              <a:t>Controversy as to whether developmentally disabled adults are more prone to psychiatric illness than the general population:</a:t>
            </a:r>
          </a:p>
          <a:p>
            <a:pPr marL="962394" lvl="1" indent="-384048">
              <a:lnSpc>
                <a:spcPct val="90000"/>
              </a:lnSpc>
              <a:defRPr/>
            </a:pPr>
            <a:r>
              <a:rPr lang="en-US" dirty="0">
                <a:latin typeface="Century Gothic" panose="020B0502020202020204" pitchFamily="34" charset="0"/>
              </a:rPr>
              <a:t>Individuals with IDD experience the same range of mental health problems that can be found in the general population</a:t>
            </a:r>
          </a:p>
          <a:p>
            <a:pPr marL="962394" lvl="1" indent="-384048">
              <a:lnSpc>
                <a:spcPct val="90000"/>
              </a:lnSpc>
              <a:defRPr/>
            </a:pPr>
            <a:r>
              <a:rPr lang="en-US" dirty="0">
                <a:latin typeface="Century Gothic" panose="020B0502020202020204" pitchFamily="34" charset="0"/>
              </a:rPr>
              <a:t>Depending upon contraindications, individuals with IDD are treated with the same types of medication as is the general population relevant to their diagnosis</a:t>
            </a:r>
            <a:endParaRPr lang="en-US" dirty="0">
              <a:solidFill>
                <a:schemeClr val="tx1"/>
              </a:solidFill>
              <a:latin typeface="Century Gothic" panose="020B0502020202020204" pitchFamily="34" charset="0"/>
            </a:endParaRPr>
          </a:p>
          <a:p>
            <a:pPr marL="342900" indent="-342900">
              <a:lnSpc>
                <a:spcPct val="90000"/>
              </a:lnSpc>
              <a:buFont typeface="Wingdings 3" charset="2"/>
              <a:buChar char=""/>
            </a:pPr>
            <a:r>
              <a:rPr lang="en-US" sz="1800" dirty="0">
                <a:solidFill>
                  <a:schemeClr val="tx1"/>
                </a:solidFill>
                <a:latin typeface="Century Gothic" panose="020B0502020202020204" pitchFamily="34" charset="0"/>
                <a:ea typeface="+mj-ea"/>
                <a:cs typeface="+mj-cs"/>
                <a:hlinkClick r:id="rId7"/>
              </a:rPr>
              <a:t>NADD</a:t>
            </a:r>
            <a:r>
              <a:rPr lang="en-US" sz="1800" dirty="0">
                <a:solidFill>
                  <a:schemeClr val="tx1"/>
                </a:solidFill>
                <a:latin typeface="Century Gothic" panose="020B0502020202020204" pitchFamily="34" charset="0"/>
                <a:ea typeface="+mj-ea"/>
                <a:cs typeface="+mj-cs"/>
              </a:rPr>
              <a:t> estimates that the prevalence of individuals who have mental health needs and have an intellectual and/or developmental disorder is somewhere between 30 and 40%</a:t>
            </a:r>
          </a:p>
          <a:p>
            <a:pPr marL="342900" indent="-342900">
              <a:lnSpc>
                <a:spcPct val="90000"/>
              </a:lnSpc>
              <a:buFont typeface="Wingdings 3" charset="2"/>
              <a:buChar char=""/>
            </a:pPr>
            <a:r>
              <a:rPr lang="en-US" sz="1800" dirty="0">
                <a:solidFill>
                  <a:schemeClr val="tx1"/>
                </a:solidFill>
                <a:latin typeface="Century Gothic" panose="020B0502020202020204" pitchFamily="34" charset="0"/>
                <a:ea typeface="+mj-ea"/>
                <a:cs typeface="+mj-cs"/>
              </a:rPr>
              <a:t>The </a:t>
            </a:r>
            <a:r>
              <a:rPr lang="en-US" sz="1800" dirty="0">
                <a:solidFill>
                  <a:schemeClr val="tx1"/>
                </a:solidFill>
                <a:latin typeface="Century Gothic" panose="020B0502020202020204" pitchFamily="34" charset="0"/>
                <a:ea typeface="+mj-ea"/>
                <a:cs typeface="+mj-cs"/>
                <a:hlinkClick r:id="rId8"/>
              </a:rPr>
              <a:t>National Core Indicators (NCI)</a:t>
            </a:r>
            <a:r>
              <a:rPr lang="en-US" sz="1800" dirty="0">
                <a:solidFill>
                  <a:schemeClr val="tx1"/>
                </a:solidFill>
                <a:latin typeface="Century Gothic" panose="020B0502020202020204" pitchFamily="34" charset="0"/>
                <a:ea typeface="+mj-ea"/>
                <a:cs typeface="+mj-cs"/>
              </a:rPr>
              <a:t> identified a rate of 55% of people with IDD who have a co-occurring psychiatric disorder (National Core Indicators, 2016)</a:t>
            </a:r>
            <a:r>
              <a:rPr lang="en-US" sz="1800" dirty="0">
                <a:latin typeface="Century Gothic" panose="020B0502020202020204" pitchFamily="34" charset="0"/>
              </a:rPr>
              <a:t> based on a review of patient charts from 30 states in the USA (N=13,466)</a:t>
            </a:r>
          </a:p>
        </p:txBody>
      </p:sp>
    </p:spTree>
    <p:extLst>
      <p:ext uri="{BB962C8B-B14F-4D97-AF65-F5344CB8AC3E}">
        <p14:creationId xmlns:p14="http://schemas.microsoft.com/office/powerpoint/2010/main" val="366115341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B87E4204-E93C-417B-9ED0-F81552DE8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8E4A00-82CC-4AD0-B631-F820AEE4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7">
            <a:extLst>
              <a:ext uri="{FF2B5EF4-FFF2-40B4-BE49-F238E27FC236}">
                <a16:creationId xmlns:a16="http://schemas.microsoft.com/office/drawing/2014/main" id="{463665DF-25B8-4EE2-8F85-921EF38B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5" name="Text Placeholder 2">
            <a:extLst>
              <a:ext uri="{FF2B5EF4-FFF2-40B4-BE49-F238E27FC236}">
                <a16:creationId xmlns:a16="http://schemas.microsoft.com/office/drawing/2014/main" id="{668AF224-8E5D-677E-48BF-86982A49AC21}"/>
              </a:ext>
            </a:extLst>
          </p:cNvPr>
          <p:cNvSpPr txBox="1">
            <a:spLocks/>
          </p:cNvSpPr>
          <p:nvPr/>
        </p:nvSpPr>
        <p:spPr>
          <a:xfrm>
            <a:off x="648930" y="629267"/>
            <a:ext cx="9252154" cy="101665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lang="en-US" sz="3600" b="1" i="0" kern="1200" dirty="0">
                <a:solidFill>
                  <a:srgbClr val="EBEBEB"/>
                </a:solidFill>
                <a:latin typeface="+mj-lt"/>
                <a:ea typeface="+mj-ea"/>
                <a:cs typeface="+mj-cs"/>
              </a:rPr>
              <a:t>Individuals with Dual Diagnosis</a:t>
            </a:r>
            <a:endParaRPr kumimoji="0" lang="en-US" sz="3600" b="1" i="0" u="none" strike="noStrike" kern="1200" cap="none" spc="0" normalizeH="0" baseline="0" noProof="0" dirty="0">
              <a:ln>
                <a:noFill/>
              </a:ln>
              <a:solidFill>
                <a:srgbClr val="EBEBEB"/>
              </a:solidFill>
              <a:effectLst/>
              <a:uLnTx/>
              <a:uFillTx/>
              <a:latin typeface="+mj-lt"/>
              <a:ea typeface="+mj-ea"/>
              <a:cs typeface="+mj-cs"/>
            </a:endParaRPr>
          </a:p>
        </p:txBody>
      </p:sp>
      <p:sp useBgFill="1">
        <p:nvSpPr>
          <p:cNvPr id="28" name="Freeform: Shape 27">
            <a:extLst>
              <a:ext uri="{FF2B5EF4-FFF2-40B4-BE49-F238E27FC236}">
                <a16:creationId xmlns:a16="http://schemas.microsoft.com/office/drawing/2014/main" id="{B3378DC2-950E-4B63-B833-32DE4719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Text Placeholder 2">
            <a:extLst>
              <a:ext uri="{FF2B5EF4-FFF2-40B4-BE49-F238E27FC236}">
                <a16:creationId xmlns:a16="http://schemas.microsoft.com/office/drawing/2014/main" id="{90264D8B-A480-63B5-B65B-6DE66D2E81C0}"/>
              </a:ext>
            </a:extLst>
          </p:cNvPr>
          <p:cNvSpPr>
            <a:spLocks noGrp="1"/>
          </p:cNvSpPr>
          <p:nvPr>
            <p:ph type="body" sz="quarter" idx="30"/>
          </p:nvPr>
        </p:nvSpPr>
        <p:spPr>
          <a:xfrm>
            <a:off x="648931" y="2548281"/>
            <a:ext cx="7153602" cy="4309719"/>
          </a:xfrm>
        </p:spPr>
        <p:txBody>
          <a:bodyPr vert="horz" lIns="91440" tIns="45720" rIns="91440" bIns="45720" rtlCol="0">
            <a:noAutofit/>
          </a:bodyPr>
          <a:lstStyle/>
          <a:p>
            <a:pPr marL="285750" indent="-285750">
              <a:buFont typeface="Wingdings 3" charset="2"/>
              <a:buChar char=""/>
            </a:pPr>
            <a:r>
              <a:rPr lang="en-US" altLang="en-US" sz="2000" dirty="0">
                <a:solidFill>
                  <a:schemeClr val="tx1"/>
                </a:solidFill>
                <a:latin typeface="+mj-lt"/>
                <a:ea typeface="+mj-ea"/>
                <a:cs typeface="+mj-cs"/>
              </a:rPr>
              <a:t>Individuals with both I/DD and mental health needs have </a:t>
            </a:r>
            <a:r>
              <a:rPr lang="en-US" altLang="en-US" sz="2000" b="1" i="1" dirty="0">
                <a:solidFill>
                  <a:schemeClr val="tx1"/>
                </a:solidFill>
                <a:latin typeface="+mj-lt"/>
                <a:ea typeface="+mj-ea"/>
                <a:cs typeface="+mj-cs"/>
              </a:rPr>
              <a:t>excess disability</a:t>
            </a:r>
          </a:p>
          <a:p>
            <a:pPr marL="285750" indent="-285750">
              <a:buFont typeface="Wingdings 3" charset="2"/>
              <a:buChar char=""/>
            </a:pPr>
            <a:endParaRPr lang="en-US" altLang="en-US" sz="2000" dirty="0">
              <a:solidFill>
                <a:schemeClr val="tx1"/>
              </a:solidFill>
              <a:latin typeface="+mj-lt"/>
              <a:ea typeface="+mj-ea"/>
              <a:cs typeface="+mj-cs"/>
            </a:endParaRPr>
          </a:p>
          <a:p>
            <a:pPr marL="285750" indent="-285750">
              <a:buFont typeface="Wingdings 3" charset="2"/>
              <a:buChar char=""/>
            </a:pPr>
            <a:r>
              <a:rPr lang="en-US" altLang="en-US" sz="2000" dirty="0">
                <a:solidFill>
                  <a:schemeClr val="tx1"/>
                </a:solidFill>
                <a:latin typeface="+mj-lt"/>
                <a:ea typeface="+mj-ea"/>
                <a:cs typeface="+mj-cs"/>
              </a:rPr>
              <a:t>Individuals with MI/DD are more likely to present as more behaviorally disordered than their peers without intellectual or developmental disabilities</a:t>
            </a:r>
          </a:p>
          <a:p>
            <a:pPr marL="285750" indent="-285750">
              <a:buFont typeface="Wingdings 3" charset="2"/>
              <a:buChar char=""/>
            </a:pPr>
            <a:endParaRPr lang="en-US" altLang="en-US" sz="2000" dirty="0">
              <a:solidFill>
                <a:schemeClr val="tx1"/>
              </a:solidFill>
              <a:latin typeface="+mj-lt"/>
              <a:ea typeface="+mj-ea"/>
              <a:cs typeface="+mj-cs"/>
            </a:endParaRPr>
          </a:p>
          <a:p>
            <a:pPr marL="285750" indent="-285750">
              <a:buFont typeface="Wingdings 3" charset="2"/>
              <a:buChar char=""/>
            </a:pPr>
            <a:r>
              <a:rPr lang="en-US" altLang="en-US" sz="2000" dirty="0">
                <a:solidFill>
                  <a:schemeClr val="tx1"/>
                </a:solidFill>
                <a:latin typeface="+mj-lt"/>
                <a:ea typeface="+mj-ea"/>
                <a:cs typeface="+mj-cs"/>
              </a:rPr>
              <a:t>Regarding MH disorders: individuals with IDD are more likely to be undiagnosed, misdiagnosed, undertreated or mistakenly treated because of clinical biases and lack of trained professionals to provide services to individuals</a:t>
            </a:r>
            <a:endParaRPr lang="en-US" sz="2000" dirty="0">
              <a:solidFill>
                <a:schemeClr val="tx1"/>
              </a:solidFill>
              <a:latin typeface="+mj-lt"/>
              <a:ea typeface="+mj-ea"/>
              <a:cs typeface="+mj-cs"/>
            </a:endParaRPr>
          </a:p>
        </p:txBody>
      </p:sp>
      <p:pic>
        <p:nvPicPr>
          <p:cNvPr id="4" name="Picture 3" descr="Download Small PNG Medium PNG Large PNG SVG Edit Clipart">
            <a:extLst>
              <a:ext uri="{FF2B5EF4-FFF2-40B4-BE49-F238E27FC236}">
                <a16:creationId xmlns:a16="http://schemas.microsoft.com/office/drawing/2014/main" id="{194C24DB-EB11-7C74-F647-34BE1F39A5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772" y="2548281"/>
            <a:ext cx="3121870" cy="3662018"/>
          </a:xfrm>
          <a:prstGeom prst="rect">
            <a:avLst/>
          </a:prstGeom>
          <a:effectLst/>
        </p:spPr>
      </p:pic>
    </p:spTree>
    <p:extLst>
      <p:ext uri="{BB962C8B-B14F-4D97-AF65-F5344CB8AC3E}">
        <p14:creationId xmlns:p14="http://schemas.microsoft.com/office/powerpoint/2010/main" val="231377989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ext Placeholder 2">
            <a:extLst>
              <a:ext uri="{FF2B5EF4-FFF2-40B4-BE49-F238E27FC236}">
                <a16:creationId xmlns:a16="http://schemas.microsoft.com/office/drawing/2014/main" id="{B521DC98-99BA-0B7C-13E3-8209368F9E78}"/>
              </a:ext>
            </a:extLst>
          </p:cNvPr>
          <p:cNvSpPr txBox="1">
            <a:spLocks/>
          </p:cNvSpPr>
          <p:nvPr/>
        </p:nvSpPr>
        <p:spPr>
          <a:xfrm>
            <a:off x="199505" y="241069"/>
            <a:ext cx="9851329" cy="1612179"/>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lang="en-US" sz="3600" b="1" i="0" kern="1200" dirty="0">
                <a:solidFill>
                  <a:srgbClr val="FFFFFF"/>
                </a:solidFill>
                <a:latin typeface="+mj-lt"/>
                <a:ea typeface="+mj-ea"/>
                <a:cs typeface="+mj-cs"/>
              </a:rPr>
              <a:t>Therapeutic Disdain</a:t>
            </a:r>
            <a:endParaRPr kumimoji="0" lang="en-US" sz="3600" b="1" i="0" u="none" strike="noStrike" kern="1200" cap="none" spc="0" normalizeH="0" baseline="0" noProof="0" dirty="0">
              <a:ln>
                <a:noFill/>
              </a:ln>
              <a:solidFill>
                <a:srgbClr val="FFFFFF"/>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07EFFFF0-AE70-9220-C608-4C0AB25CF436}"/>
              </a:ext>
            </a:extLst>
          </p:cNvPr>
          <p:cNvSpPr>
            <a:spLocks noGrp="1"/>
          </p:cNvSpPr>
          <p:nvPr>
            <p:ph type="body" sz="quarter" idx="30"/>
          </p:nvPr>
        </p:nvSpPr>
        <p:spPr>
          <a:xfrm>
            <a:off x="1103312" y="2763520"/>
            <a:ext cx="9028111" cy="3687156"/>
          </a:xfrm>
        </p:spPr>
        <p:txBody>
          <a:bodyPr vert="horz" lIns="91440" tIns="45720" rIns="91440" bIns="45720" rtlCol="0">
            <a:noAutofit/>
          </a:bodyPr>
          <a:lstStyle/>
          <a:p>
            <a:pPr marL="342900" indent="-342900">
              <a:buFont typeface="Wingdings 3" charset="2"/>
              <a:buChar char=""/>
            </a:pPr>
            <a:r>
              <a:rPr lang="en-US" sz="2000" dirty="0">
                <a:solidFill>
                  <a:schemeClr val="tx1"/>
                </a:solidFill>
                <a:latin typeface="+mj-lt"/>
                <a:ea typeface="+mj-ea"/>
                <a:cs typeface="+mj-cs"/>
              </a:rPr>
              <a:t> Clinicians cite feeling inadequate or intimidated in working with individuals with intellectual disabilities</a:t>
            </a:r>
          </a:p>
          <a:p>
            <a:pPr marL="342900" indent="-342900">
              <a:buFont typeface="Wingdings 3" charset="2"/>
              <a:buChar char=""/>
            </a:pPr>
            <a:endParaRPr lang="en-US" sz="2000" dirty="0">
              <a:solidFill>
                <a:schemeClr val="tx1"/>
              </a:solidFill>
              <a:latin typeface="+mj-lt"/>
              <a:ea typeface="+mj-ea"/>
              <a:cs typeface="+mj-cs"/>
            </a:endParaRPr>
          </a:p>
          <a:p>
            <a:pPr marL="342900" indent="-342900">
              <a:buFont typeface="Wingdings 3" charset="2"/>
              <a:buChar char=""/>
            </a:pPr>
            <a:r>
              <a:rPr lang="en-US" sz="2000" dirty="0">
                <a:solidFill>
                  <a:schemeClr val="tx1"/>
                </a:solidFill>
                <a:latin typeface="+mj-lt"/>
                <a:ea typeface="+mj-ea"/>
                <a:cs typeface="+mj-cs"/>
              </a:rPr>
              <a:t> Perception among clinicians that those with intellectual disabilities cannot benefit from psychotherapy</a:t>
            </a:r>
          </a:p>
          <a:p>
            <a:pPr marL="342900" indent="-342900">
              <a:buFont typeface="Wingdings 3" charset="2"/>
              <a:buChar char=""/>
            </a:pPr>
            <a:endParaRPr lang="en-US" sz="2000" dirty="0">
              <a:solidFill>
                <a:schemeClr val="tx1"/>
              </a:solidFill>
              <a:latin typeface="+mj-lt"/>
              <a:ea typeface="+mj-ea"/>
              <a:cs typeface="+mj-cs"/>
            </a:endParaRPr>
          </a:p>
          <a:p>
            <a:pPr marL="342900" indent="-342900">
              <a:buFont typeface="Wingdings 3" charset="2"/>
              <a:buChar char=""/>
            </a:pPr>
            <a:r>
              <a:rPr lang="en-US" sz="2000" dirty="0">
                <a:solidFill>
                  <a:schemeClr val="tx1"/>
                </a:solidFill>
                <a:latin typeface="+mj-lt"/>
                <a:ea typeface="+mj-ea"/>
                <a:cs typeface="+mj-cs"/>
              </a:rPr>
              <a:t> Leads to lessened confidence in thinking about psychotherapeutic approaches despite evidence that suggest that many people with intellectual disabilities have or can be taught the necessary skills for therapies such as CBT </a:t>
            </a:r>
          </a:p>
        </p:txBody>
      </p:sp>
    </p:spTree>
    <p:extLst>
      <p:ext uri="{BB962C8B-B14F-4D97-AF65-F5344CB8AC3E}">
        <p14:creationId xmlns:p14="http://schemas.microsoft.com/office/powerpoint/2010/main" val="21685803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5" name="Text Placeholder 2">
            <a:extLst>
              <a:ext uri="{FF2B5EF4-FFF2-40B4-BE49-F238E27FC236}">
                <a16:creationId xmlns:a16="http://schemas.microsoft.com/office/drawing/2014/main" id="{CF8CB5A2-E3A9-8F76-E80F-4D47AFF83784}"/>
              </a:ext>
            </a:extLst>
          </p:cNvPr>
          <p:cNvSpPr txBox="1">
            <a:spLocks/>
          </p:cNvSpPr>
          <p:nvPr/>
        </p:nvSpPr>
        <p:spPr>
          <a:xfrm>
            <a:off x="648930" y="629267"/>
            <a:ext cx="9252154" cy="101665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lang="en-US" sz="3600" b="1" i="0" kern="1200" dirty="0">
                <a:solidFill>
                  <a:srgbClr val="EBEBEB"/>
                </a:solidFill>
                <a:latin typeface="+mj-lt"/>
                <a:ea typeface="+mj-ea"/>
                <a:cs typeface="+mj-cs"/>
              </a:rPr>
              <a:t>Diagnostic Overshadowing</a:t>
            </a:r>
            <a:endParaRPr kumimoji="0" lang="en-US" sz="3600" b="1" i="0" u="none" strike="noStrike" kern="1200" cap="none" spc="0" normalizeH="0" baseline="0" noProof="0" dirty="0">
              <a:ln>
                <a:noFill/>
              </a:ln>
              <a:solidFill>
                <a:srgbClr val="EBEBEB"/>
              </a:solidFill>
              <a:effectLst/>
              <a:uLnTx/>
              <a:uFillTx/>
              <a:latin typeface="+mj-lt"/>
              <a:ea typeface="+mj-ea"/>
              <a:cs typeface="+mj-cs"/>
            </a:endParaRPr>
          </a:p>
        </p:txBody>
      </p:sp>
      <p:sp useBgFill="1">
        <p:nvSpPr>
          <p:cNvPr id="28" name="Freeform: Shape 27">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Text Placeholder 2">
            <a:extLst>
              <a:ext uri="{FF2B5EF4-FFF2-40B4-BE49-F238E27FC236}">
                <a16:creationId xmlns:a16="http://schemas.microsoft.com/office/drawing/2014/main" id="{A6593617-C554-1A9B-8FE4-D80F20C15D55}"/>
              </a:ext>
            </a:extLst>
          </p:cNvPr>
          <p:cNvSpPr>
            <a:spLocks noGrp="1"/>
          </p:cNvSpPr>
          <p:nvPr>
            <p:ph type="body" sz="quarter" idx="30"/>
          </p:nvPr>
        </p:nvSpPr>
        <p:spPr>
          <a:xfrm>
            <a:off x="648931" y="2548281"/>
            <a:ext cx="5122606" cy="4188314"/>
          </a:xfrm>
        </p:spPr>
        <p:txBody>
          <a:bodyPr vert="horz" lIns="91440" tIns="45720" rIns="91440" bIns="45720" rtlCol="0">
            <a:normAutofit fontScale="85000" lnSpcReduction="20000"/>
          </a:bodyPr>
          <a:lstStyle/>
          <a:p>
            <a:pPr>
              <a:buFont typeface="Wingdings 3" charset="2"/>
              <a:buChar char=""/>
            </a:pPr>
            <a:endParaRPr lang="en-US" dirty="0">
              <a:solidFill>
                <a:schemeClr val="tx1"/>
              </a:solidFill>
              <a:effectLst/>
              <a:latin typeface="+mj-lt"/>
              <a:ea typeface="+mj-ea"/>
              <a:cs typeface="+mj-cs"/>
            </a:endParaRPr>
          </a:p>
          <a:p>
            <a:pPr>
              <a:buFont typeface="Wingdings 3" charset="2"/>
              <a:buChar char=""/>
            </a:pPr>
            <a:r>
              <a:rPr lang="en-US" sz="2400" dirty="0">
                <a:solidFill>
                  <a:schemeClr val="tx1"/>
                </a:solidFill>
                <a:effectLst/>
                <a:latin typeface="+mj-lt"/>
                <a:ea typeface="+mj-ea"/>
                <a:cs typeface="+mj-cs"/>
              </a:rPr>
              <a:t>A term introduced by Dr. Steven Reiss and his colleagues (Reiss &amp; Szyszko, 1983) to describe the tendency to over attribute problems experienced by persons with IDD to their intellectual or developmental disorder, thereby missing other possible causes of distress or missing treatable conditions.</a:t>
            </a:r>
          </a:p>
          <a:p>
            <a:pPr>
              <a:buFont typeface="Wingdings 3" charset="2"/>
              <a:buChar char=""/>
            </a:pPr>
            <a:endParaRPr lang="en-US" sz="2400" dirty="0">
              <a:solidFill>
                <a:schemeClr val="tx1"/>
              </a:solidFill>
              <a:effectLst/>
              <a:latin typeface="+mj-lt"/>
              <a:ea typeface="+mj-ea"/>
              <a:cs typeface="+mj-cs"/>
            </a:endParaRPr>
          </a:p>
          <a:p>
            <a:pPr>
              <a:buFont typeface="Wingdings 3" charset="2"/>
              <a:buChar char=""/>
            </a:pPr>
            <a:r>
              <a:rPr lang="en-US" sz="2400" dirty="0">
                <a:solidFill>
                  <a:schemeClr val="tx1"/>
                </a:solidFill>
                <a:latin typeface="+mj-lt"/>
                <a:ea typeface="+mj-ea"/>
                <a:cs typeface="+mj-cs"/>
              </a:rPr>
              <a:t>It is a form of biased thinking that can affect clinical decision-making and lead the person with IDD to be less thoroughly assessed than their typically developing peers.</a:t>
            </a:r>
          </a:p>
          <a:p>
            <a:pPr>
              <a:buFont typeface="Wingdings 3" charset="2"/>
              <a:buChar char=""/>
            </a:pPr>
            <a:endParaRPr lang="en-US" dirty="0">
              <a:solidFill>
                <a:schemeClr val="tx1"/>
              </a:solidFill>
              <a:latin typeface="+mj-lt"/>
              <a:ea typeface="+mj-ea"/>
              <a:cs typeface="+mj-cs"/>
            </a:endParaRPr>
          </a:p>
        </p:txBody>
      </p:sp>
      <p:pic>
        <p:nvPicPr>
          <p:cNvPr id="4" name="Content Placeholder 4">
            <a:extLst>
              <a:ext uri="{FF2B5EF4-FFF2-40B4-BE49-F238E27FC236}">
                <a16:creationId xmlns:a16="http://schemas.microsoft.com/office/drawing/2014/main" id="{43D1F874-84F8-7F81-C08A-494384BB6965}"/>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283461" y="2548281"/>
            <a:ext cx="5068537" cy="3662018"/>
          </a:xfrm>
          <a:prstGeom prst="rect">
            <a:avLst/>
          </a:prstGeom>
          <a:effectLst/>
        </p:spPr>
      </p:pic>
    </p:spTree>
    <p:extLst>
      <p:ext uri="{BB962C8B-B14F-4D97-AF65-F5344CB8AC3E}">
        <p14:creationId xmlns:p14="http://schemas.microsoft.com/office/powerpoint/2010/main" val="219817074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a:spLocks noGrp="1"/>
          </p:cNvSpPr>
          <p:nvPr>
            <p:ph type="title"/>
          </p:nvPr>
        </p:nvSpPr>
        <p:spPr/>
        <p:txBody>
          <a:bodyPr/>
          <a:lstStyle/>
          <a:p>
            <a:r>
              <a:rPr lang="en-US" altLang="en-US" sz="3600" b="1" dirty="0">
                <a:latin typeface="Century Gothic" panose="020B0502020202020204" pitchFamily="34" charset="0"/>
                <a:cs typeface="Arial" panose="020B0604020202020204" pitchFamily="34" charset="0"/>
              </a:rPr>
              <a:t>Assessment Challenges</a:t>
            </a:r>
          </a:p>
        </p:txBody>
      </p:sp>
      <p:sp>
        <p:nvSpPr>
          <p:cNvPr id="28674" name="Content Placeholder 1"/>
          <p:cNvSpPr>
            <a:spLocks noGrp="1"/>
          </p:cNvSpPr>
          <p:nvPr>
            <p:ph idx="1"/>
          </p:nvPr>
        </p:nvSpPr>
        <p:spPr/>
        <p:txBody>
          <a:bodyPr>
            <a:normAutofit/>
          </a:bodyPr>
          <a:lstStyle/>
          <a:p>
            <a:r>
              <a:rPr lang="en-US" altLang="en-US" sz="2400" dirty="0">
                <a:latin typeface="Century Gothic" panose="020B0502020202020204" pitchFamily="34" charset="0"/>
                <a:cs typeface="Arial" panose="020B0604020202020204" pitchFamily="34" charset="0"/>
              </a:rPr>
              <a:t>Diagnostic Overshadowing by clinicians conducting assessment</a:t>
            </a:r>
          </a:p>
          <a:p>
            <a:r>
              <a:rPr lang="en-US" altLang="en-US" sz="2400" dirty="0">
                <a:latin typeface="Century Gothic" panose="020B0502020202020204" pitchFamily="34" charset="0"/>
                <a:cs typeface="Arial" panose="020B0604020202020204" pitchFamily="34" charset="0"/>
              </a:rPr>
              <a:t>Cognitive Distortion that may lead the person with IDD to be seen as having more significant mental health needs</a:t>
            </a:r>
          </a:p>
          <a:p>
            <a:r>
              <a:rPr lang="en-US" altLang="en-US" sz="2400" dirty="0">
                <a:latin typeface="Century Gothic" panose="020B0502020202020204" pitchFamily="34" charset="0"/>
                <a:cs typeface="Arial" panose="020B0604020202020204" pitchFamily="34" charset="0"/>
              </a:rPr>
              <a:t>Response Bias</a:t>
            </a:r>
          </a:p>
          <a:p>
            <a:r>
              <a:rPr lang="en-US" altLang="en-US" sz="2400" dirty="0">
                <a:latin typeface="Century Gothic" panose="020B0502020202020204" pitchFamily="34" charset="0"/>
                <a:cs typeface="Arial" panose="020B0604020202020204" pitchFamily="34" charset="0"/>
              </a:rPr>
              <a:t>Limited linguistic competency</a:t>
            </a:r>
          </a:p>
          <a:p>
            <a:r>
              <a:rPr lang="en-US" altLang="en-US" sz="2400" dirty="0">
                <a:latin typeface="Century Gothic" panose="020B0502020202020204" pitchFamily="34" charset="0"/>
                <a:cs typeface="Arial" panose="020B0604020202020204" pitchFamily="34" charset="0"/>
              </a:rPr>
              <a:t>Need for emotional education/ poor differentiation of mood states and thinking problems</a:t>
            </a:r>
          </a:p>
          <a:p>
            <a:r>
              <a:rPr lang="en-US" altLang="en-US" sz="2400" dirty="0">
                <a:latin typeface="Century Gothic" panose="020B0502020202020204" pitchFamily="34" charset="0"/>
                <a:cs typeface="Arial" panose="020B0604020202020204" pitchFamily="34" charset="0"/>
              </a:rPr>
              <a:t>Limited coping skills</a:t>
            </a:r>
          </a:p>
        </p:txBody>
      </p:sp>
      <p:pic>
        <p:nvPicPr>
          <p:cNvPr id="28676" name="Picture 1" descr="Hurdle Mouse | Flickr - Photo Shar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2550" y="3013662"/>
            <a:ext cx="16922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09A7925-5DE5-4E8C-25B2-DAEA11CCF773}"/>
              </a:ext>
            </a:extLst>
          </p:cNvPr>
          <p:cNvSpPr>
            <a:spLocks noGrp="1"/>
          </p:cNvSpPr>
          <p:nvPr>
            <p:ph type="sldNum" sz="quarter" idx="12"/>
          </p:nvPr>
        </p:nvSpPr>
        <p:spPr/>
        <p:txBody>
          <a:bodyPr/>
          <a:lstStyle/>
          <a:p>
            <a:fld id="{AE22BCAE-92F7-455E-8399-F46D81AA5664}" type="slidenum">
              <a:rPr lang="en-US" smtClean="0"/>
              <a:t>14</a:t>
            </a:fld>
            <a:endParaRPr lang="en-US"/>
          </a:p>
        </p:txBody>
      </p:sp>
    </p:spTree>
    <p:extLst>
      <p:ext uri="{BB962C8B-B14F-4D97-AF65-F5344CB8AC3E}">
        <p14:creationId xmlns:p14="http://schemas.microsoft.com/office/powerpoint/2010/main" val="1424231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ext Placeholder 2">
            <a:extLst>
              <a:ext uri="{FF2B5EF4-FFF2-40B4-BE49-F238E27FC236}">
                <a16:creationId xmlns:a16="http://schemas.microsoft.com/office/drawing/2014/main" id="{2AB536DB-18F2-052F-746A-9BD93557C903}"/>
              </a:ext>
            </a:extLst>
          </p:cNvPr>
          <p:cNvSpPr txBox="1">
            <a:spLocks/>
          </p:cNvSpPr>
          <p:nvPr/>
        </p:nvSpPr>
        <p:spPr>
          <a:xfrm>
            <a:off x="648930" y="629267"/>
            <a:ext cx="9252154" cy="101665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lang="en-US" sz="3600" b="1" i="0" kern="1200" dirty="0">
                <a:solidFill>
                  <a:srgbClr val="EBEBEB"/>
                </a:solidFill>
                <a:latin typeface="+mj-lt"/>
                <a:ea typeface="+mj-ea"/>
                <a:cs typeface="+mj-cs"/>
              </a:rPr>
              <a:t>Excess Disability</a:t>
            </a:r>
            <a:endParaRPr kumimoji="0" lang="en-US" sz="3600" b="1" i="0" u="none" strike="noStrike" kern="1200" cap="none" spc="0" normalizeH="0" baseline="0" noProof="0" dirty="0">
              <a:ln>
                <a:noFill/>
              </a:ln>
              <a:solidFill>
                <a:srgbClr val="EBEBEB"/>
              </a:solidFill>
              <a:effectLst/>
              <a:uLnTx/>
              <a:uFillTx/>
              <a:latin typeface="+mj-lt"/>
              <a:ea typeface="+mj-ea"/>
              <a:cs typeface="+mj-cs"/>
            </a:endParaRPr>
          </a:p>
        </p:txBody>
      </p:sp>
      <p:sp useBgFill="1">
        <p:nvSpPr>
          <p:cNvPr id="28" name="Freeform: Shape 27">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Text Placeholder 2">
            <a:extLst>
              <a:ext uri="{FF2B5EF4-FFF2-40B4-BE49-F238E27FC236}">
                <a16:creationId xmlns:a16="http://schemas.microsoft.com/office/drawing/2014/main" id="{AEC95D7C-840B-E41B-14EB-DFAF8620BA81}"/>
              </a:ext>
            </a:extLst>
          </p:cNvPr>
          <p:cNvSpPr>
            <a:spLocks noGrp="1"/>
          </p:cNvSpPr>
          <p:nvPr>
            <p:ph type="body" sz="quarter" idx="30"/>
          </p:nvPr>
        </p:nvSpPr>
        <p:spPr>
          <a:xfrm>
            <a:off x="648931" y="2548281"/>
            <a:ext cx="5122606" cy="3810955"/>
          </a:xfrm>
        </p:spPr>
        <p:txBody>
          <a:bodyPr vert="horz" lIns="91440" tIns="45720" rIns="91440" bIns="45720" rtlCol="0">
            <a:normAutofit fontScale="70000" lnSpcReduction="20000"/>
          </a:bodyPr>
          <a:lstStyle/>
          <a:p>
            <a:pPr marL="342900" indent="-342900">
              <a:lnSpc>
                <a:spcPct val="90000"/>
              </a:lnSpc>
              <a:buFont typeface="Wingdings 3" charset="2"/>
              <a:buChar char=""/>
            </a:pPr>
            <a:r>
              <a:rPr lang="en-US" sz="2400" dirty="0">
                <a:solidFill>
                  <a:schemeClr val="tx1"/>
                </a:solidFill>
                <a:latin typeface="+mj-lt"/>
                <a:ea typeface="+mj-ea"/>
                <a:cs typeface="+mj-cs"/>
              </a:rPr>
              <a:t>Some common reasons for referral to a psychiatrist or psychologist include self-injury, aggressive behavior, impulsivity, hyperactivity</a:t>
            </a:r>
          </a:p>
          <a:p>
            <a:pPr>
              <a:lnSpc>
                <a:spcPct val="90000"/>
              </a:lnSpc>
              <a:buFont typeface="Wingdings 3" charset="2"/>
              <a:buChar char=""/>
            </a:pPr>
            <a:endParaRPr lang="en-US" sz="2400" dirty="0">
              <a:solidFill>
                <a:schemeClr val="tx1"/>
              </a:solidFill>
              <a:latin typeface="+mj-lt"/>
              <a:ea typeface="+mj-ea"/>
              <a:cs typeface="+mj-cs"/>
            </a:endParaRPr>
          </a:p>
          <a:p>
            <a:pPr marL="342900" indent="-342900">
              <a:lnSpc>
                <a:spcPct val="90000"/>
              </a:lnSpc>
              <a:buFont typeface="Wingdings 3" charset="2"/>
              <a:buChar char=""/>
            </a:pPr>
            <a:r>
              <a:rPr lang="en-US" sz="2400" dirty="0">
                <a:solidFill>
                  <a:schemeClr val="tx1"/>
                </a:solidFill>
                <a:latin typeface="+mj-lt"/>
                <a:ea typeface="+mj-ea"/>
                <a:cs typeface="+mj-cs"/>
              </a:rPr>
              <a:t>Most people are referred to psychiatric or mental health services for behavior not because of depression, anxiety or a mental health need</a:t>
            </a:r>
          </a:p>
          <a:p>
            <a:pPr marL="342900" indent="-342900">
              <a:lnSpc>
                <a:spcPct val="90000"/>
              </a:lnSpc>
              <a:buFont typeface="Wingdings 3" charset="2"/>
              <a:buChar char=""/>
            </a:pPr>
            <a:endParaRPr lang="en-US" sz="2400" dirty="0">
              <a:solidFill>
                <a:schemeClr val="tx1"/>
              </a:solidFill>
              <a:latin typeface="+mj-lt"/>
              <a:ea typeface="+mj-ea"/>
              <a:cs typeface="+mj-cs"/>
            </a:endParaRPr>
          </a:p>
          <a:p>
            <a:pPr marL="342900" indent="-342900">
              <a:lnSpc>
                <a:spcPct val="90000"/>
              </a:lnSpc>
              <a:buFont typeface="Wingdings 3" charset="2"/>
              <a:buChar char=""/>
            </a:pPr>
            <a:r>
              <a:rPr lang="en-US" sz="2400" dirty="0">
                <a:solidFill>
                  <a:schemeClr val="tx1"/>
                </a:solidFill>
                <a:latin typeface="+mj-lt"/>
                <a:ea typeface="+mj-ea"/>
                <a:cs typeface="+mj-cs"/>
              </a:rPr>
              <a:t>However, mental health concerns affect quality of life, relationships, ability to work and live independently apart from the challenges posed by a person’s intellectual or developmental disability</a:t>
            </a:r>
          </a:p>
          <a:p>
            <a:pPr>
              <a:lnSpc>
                <a:spcPct val="90000"/>
              </a:lnSpc>
              <a:buFont typeface="Wingdings 3" charset="2"/>
              <a:buChar char=""/>
            </a:pPr>
            <a:endParaRPr lang="en-US"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67F38646-76F0-8251-ECF3-C0077EE3EB4B}"/>
              </a:ext>
            </a:extLst>
          </p:cNvPr>
          <p:cNvPicPr>
            <a:picLocks noChangeAspect="1"/>
          </p:cNvPicPr>
          <p:nvPr/>
        </p:nvPicPr>
        <p:blipFill>
          <a:blip r:embed="rId6"/>
          <a:stretch>
            <a:fillRect/>
          </a:stretch>
        </p:blipFill>
        <p:spPr>
          <a:xfrm>
            <a:off x="6091916" y="2559809"/>
            <a:ext cx="5451627" cy="3638961"/>
          </a:xfrm>
          <a:prstGeom prst="rect">
            <a:avLst/>
          </a:prstGeom>
          <a:effectLst/>
        </p:spPr>
      </p:pic>
    </p:spTree>
    <p:extLst>
      <p:ext uri="{BB962C8B-B14F-4D97-AF65-F5344CB8AC3E}">
        <p14:creationId xmlns:p14="http://schemas.microsoft.com/office/powerpoint/2010/main" val="82646815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3EF7BA50-7D06-E8EB-00BF-83F0FBB7A8C0}"/>
              </a:ext>
            </a:extLst>
          </p:cNvPr>
          <p:cNvSpPr txBox="1">
            <a:spLocks/>
          </p:cNvSpPr>
          <p:nvPr/>
        </p:nvSpPr>
        <p:spPr>
          <a:xfrm>
            <a:off x="648930" y="629266"/>
            <a:ext cx="6188190" cy="1622321"/>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lang="en-US" sz="3600" b="1" dirty="0">
                <a:solidFill>
                  <a:srgbClr val="EBEBEB"/>
                </a:solidFill>
                <a:latin typeface="+mj-lt"/>
                <a:ea typeface="+mj-ea"/>
                <a:cs typeface="+mj-cs"/>
              </a:rPr>
              <a:t>Trauma and individuals with IDD</a:t>
            </a:r>
            <a:endParaRPr kumimoji="0" lang="en-US" sz="3600" b="1" u="none" strike="noStrike" cap="none" spc="0" normalizeH="0" baseline="0" noProof="0" dirty="0">
              <a:ln>
                <a:noFill/>
              </a:ln>
              <a:solidFill>
                <a:srgbClr val="EBEBEB"/>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C4977134-D0C4-4AA7-A9F2-DC9CFDCB906A}"/>
              </a:ext>
            </a:extLst>
          </p:cNvPr>
          <p:cNvSpPr>
            <a:spLocks noGrp="1"/>
          </p:cNvSpPr>
          <p:nvPr>
            <p:ph type="body" sz="quarter" idx="30"/>
          </p:nvPr>
        </p:nvSpPr>
        <p:spPr>
          <a:xfrm>
            <a:off x="648930" y="1676400"/>
            <a:ext cx="6188189" cy="4547420"/>
          </a:xfrm>
        </p:spPr>
        <p:txBody>
          <a:bodyPr vert="horz" lIns="91440" tIns="45720" rIns="91440" bIns="45720" rtlCol="0">
            <a:noAutofit/>
          </a:bodyPr>
          <a:lstStyle/>
          <a:p>
            <a:pPr marL="285750" indent="-285750">
              <a:lnSpc>
                <a:spcPct val="90000"/>
              </a:lnSpc>
              <a:buFont typeface="Wingdings 3" charset="2"/>
              <a:buChar char=""/>
            </a:pPr>
            <a:r>
              <a:rPr lang="en-US" sz="1800" dirty="0">
                <a:solidFill>
                  <a:srgbClr val="FFFFFF"/>
                </a:solidFill>
                <a:latin typeface="+mj-lt"/>
                <a:ea typeface="+mj-ea"/>
                <a:cs typeface="+mj-cs"/>
              </a:rPr>
              <a:t>Trauma may be unrecognized and undertreated  in individuals with IDD</a:t>
            </a:r>
          </a:p>
          <a:p>
            <a:pPr marL="285750" indent="-285750">
              <a:lnSpc>
                <a:spcPct val="90000"/>
              </a:lnSpc>
              <a:buFont typeface="Wingdings 3" charset="2"/>
              <a:buChar char=""/>
            </a:pPr>
            <a:r>
              <a:rPr lang="en-US" sz="1800" dirty="0">
                <a:solidFill>
                  <a:srgbClr val="FFFFFF"/>
                </a:solidFill>
                <a:latin typeface="+mj-lt"/>
                <a:ea typeface="+mj-ea"/>
                <a:cs typeface="+mj-cs"/>
              </a:rPr>
              <a:t>Many factors influence the clinical presentation of trauma: gender, age at the time of the traumatic experience, type of event/source of trauma, frequency and persistence of abuse or neglect, genetic risk factors, temperament, intensity of physiological response, co-occurring conditions, degree of cognitive capacity, problem solving abilities, communication skills, adaptive skills, social supports, and treatment</a:t>
            </a:r>
          </a:p>
          <a:p>
            <a:pPr marL="285750" indent="-285750">
              <a:lnSpc>
                <a:spcPct val="90000"/>
              </a:lnSpc>
              <a:buFont typeface="Wingdings 3" charset="2"/>
              <a:buChar char=""/>
            </a:pPr>
            <a:r>
              <a:rPr lang="en-US" sz="1800" dirty="0">
                <a:solidFill>
                  <a:srgbClr val="FFFFFF"/>
                </a:solidFill>
                <a:latin typeface="+mj-lt"/>
                <a:ea typeface="+mj-ea"/>
                <a:cs typeface="+mj-cs"/>
              </a:rPr>
              <a:t>Both larger traumas and smaller traumas (i.e. bullying, isolation, exclusion) are risk factors that lower threshold for persistent PTSD</a:t>
            </a:r>
          </a:p>
          <a:p>
            <a:pPr marL="285750" indent="-285750">
              <a:lnSpc>
                <a:spcPct val="90000"/>
              </a:lnSpc>
              <a:buFont typeface="Wingdings 3" charset="2"/>
              <a:buChar char=""/>
            </a:pPr>
            <a:r>
              <a:rPr lang="en-US" sz="1800" dirty="0">
                <a:solidFill>
                  <a:srgbClr val="FFFFFF"/>
                </a:solidFill>
                <a:latin typeface="+mj-lt"/>
                <a:ea typeface="+mj-ea"/>
                <a:cs typeface="+mj-cs"/>
              </a:rPr>
              <a:t>Trauma may be misdiagnosed as ADHD, Oppositional Defiant Disorder (ODD), OCD, Intermittent Explosive Disorder, Psychosis, Bipolar Disorder, Borderline Personality Disorder and other conditions</a:t>
            </a:r>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Young woman crying">
            <a:extLst>
              <a:ext uri="{FF2B5EF4-FFF2-40B4-BE49-F238E27FC236}">
                <a16:creationId xmlns:a16="http://schemas.microsoft.com/office/drawing/2014/main" id="{D069FACD-65F8-4180-A2C1-09E06428F5D0}"/>
              </a:ext>
            </a:extLst>
          </p:cNvPr>
          <p:cNvPicPr>
            <a:picLocks noChangeAspect="1"/>
          </p:cNvPicPr>
          <p:nvPr/>
        </p:nvPicPr>
        <p:blipFill rotWithShape="1">
          <a:blip r:embed="rId8"/>
          <a:srcRect l="40600" r="11091"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452713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E6A222EB-A81E-4238-B08D-AAB1828C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014676C-074B-475A-8346-9C901C86C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cxnSp>
        <p:nvCxnSpPr>
          <p:cNvPr id="24" name="Straight Connector 23">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alpha val="70000"/>
              </a:schemeClr>
            </a:solidFill>
            <a:miter lim="800000"/>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A06E5226-E8BC-C771-AAAD-E8A7A2B418F5}"/>
              </a:ext>
            </a:extLst>
          </p:cNvPr>
          <p:cNvSpPr>
            <a:spLocks noGrp="1"/>
          </p:cNvSpPr>
          <p:nvPr>
            <p:ph type="body" sz="quarter" idx="30"/>
          </p:nvPr>
        </p:nvSpPr>
        <p:spPr>
          <a:xfrm>
            <a:off x="1154955" y="1266958"/>
            <a:ext cx="2904124" cy="4528457"/>
          </a:xfrm>
        </p:spPr>
        <p:txBody>
          <a:bodyPr vert="horz" lIns="91440" tIns="45720" rIns="91440" bIns="45720" rtlCol="0" anchor="ctr">
            <a:normAutofit/>
          </a:bodyPr>
          <a:lstStyle/>
          <a:p>
            <a:pPr algn="ctr" defTabSz="457200"/>
            <a:r>
              <a:rPr lang="en-US" sz="2400" b="1" i="0" kern="1200" cap="all" dirty="0">
                <a:solidFill>
                  <a:schemeClr val="tx2"/>
                </a:solidFill>
                <a:latin typeface="+mj-lt"/>
                <a:ea typeface="+mj-ea"/>
                <a:cs typeface="+mj-cs"/>
              </a:rPr>
              <a:t>Psychotherapy with Individuals with IDD</a:t>
            </a:r>
          </a:p>
        </p:txBody>
      </p:sp>
      <p:sp>
        <p:nvSpPr>
          <p:cNvPr id="3" name="Text Placeholder 1">
            <a:extLst>
              <a:ext uri="{FF2B5EF4-FFF2-40B4-BE49-F238E27FC236}">
                <a16:creationId xmlns:a16="http://schemas.microsoft.com/office/drawing/2014/main" id="{9DBC4F90-F2C6-8B30-45CA-52FEC98CFE17}"/>
              </a:ext>
            </a:extLst>
          </p:cNvPr>
          <p:cNvSpPr txBox="1">
            <a:spLocks/>
          </p:cNvSpPr>
          <p:nvPr/>
        </p:nvSpPr>
        <p:spPr>
          <a:xfrm>
            <a:off x="4654295" y="1266958"/>
            <a:ext cx="6808362" cy="4528457"/>
          </a:xfrm>
          <a:prstGeom prst="rect">
            <a:avLst/>
          </a:prstGeom>
        </p:spPr>
        <p:txBody>
          <a:bodyPr vert="horz" lIns="91440" tIns="45720" rIns="91440" bIns="45720" rtlCol="0" anchor="ctr">
            <a:normAutofit/>
          </a:bodyPr>
          <a:lstStyle>
            <a:lvl1pPr marL="0" indent="0" algn="l" defTabSz="342900" rtl="0" eaLnBrk="1" latinLnBrk="0" hangingPunct="1">
              <a:lnSpc>
                <a:spcPts val="2100"/>
              </a:lnSpc>
              <a:spcBef>
                <a:spcPts val="750"/>
              </a:spcBef>
              <a:buFont typeface="Arial" panose="020B0604020202020204" pitchFamily="34" charset="0"/>
              <a:buNone/>
              <a:defRPr lang="en-US" sz="2800" kern="1200" dirty="0">
                <a:solidFill>
                  <a:srgbClr val="191769"/>
                </a:solidFill>
                <a:latin typeface="Arial 1"/>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457200">
              <a:spcBef>
                <a:spcPct val="0"/>
              </a:spcBef>
              <a:spcAft>
                <a:spcPts val="600"/>
              </a:spcAft>
            </a:pPr>
            <a:r>
              <a:rPr lang="en-US" sz="3600" b="1" dirty="0">
                <a:solidFill>
                  <a:schemeClr val="tx2"/>
                </a:solidFill>
                <a:latin typeface="+mj-lt"/>
                <a:ea typeface="+mj-ea"/>
                <a:cs typeface="+mj-cs"/>
              </a:rPr>
              <a:t>General Considerations</a:t>
            </a:r>
            <a:endParaRPr lang="en-US" sz="3600" b="1" i="0" kern="1200" dirty="0">
              <a:solidFill>
                <a:schemeClr val="tx2"/>
              </a:solidFill>
              <a:latin typeface="+mj-lt"/>
              <a:ea typeface="+mj-ea"/>
              <a:cs typeface="+mj-cs"/>
            </a:endParaRPr>
          </a:p>
        </p:txBody>
      </p:sp>
    </p:spTree>
    <p:extLst>
      <p:ext uri="{BB962C8B-B14F-4D97-AF65-F5344CB8AC3E}">
        <p14:creationId xmlns:p14="http://schemas.microsoft.com/office/powerpoint/2010/main" val="326401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8AB7C0F-E2FD-8DB2-B86B-89C00691B48D}"/>
              </a:ext>
            </a:extLst>
          </p:cNvPr>
          <p:cNvSpPr>
            <a:spLocks noGrp="1"/>
          </p:cNvSpPr>
          <p:nvPr>
            <p:ph type="title"/>
          </p:nvPr>
        </p:nvSpPr>
        <p:spPr>
          <a:xfrm>
            <a:off x="648930" y="629267"/>
            <a:ext cx="9252154" cy="1016654"/>
          </a:xfrm>
        </p:spPr>
        <p:txBody>
          <a:bodyPr>
            <a:normAutofit/>
          </a:bodyPr>
          <a:lstStyle/>
          <a:p>
            <a:r>
              <a:rPr lang="en-US" sz="3600" b="1" dirty="0">
                <a:solidFill>
                  <a:srgbClr val="EBEBEB"/>
                </a:solidFill>
              </a:rPr>
              <a:t>Getting Started</a:t>
            </a:r>
          </a:p>
        </p:txBody>
      </p:sp>
      <p:sp useBgFill="1">
        <p:nvSpPr>
          <p:cNvPr id="15" name="Freeform: Shape 1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22BBF99E-0A55-9431-024C-34F756CCBCA5}"/>
              </a:ext>
            </a:extLst>
          </p:cNvPr>
          <p:cNvSpPr>
            <a:spLocks noGrp="1"/>
          </p:cNvSpPr>
          <p:nvPr>
            <p:ph idx="1"/>
          </p:nvPr>
        </p:nvSpPr>
        <p:spPr>
          <a:xfrm>
            <a:off x="648931" y="2548281"/>
            <a:ext cx="5122606" cy="4110214"/>
          </a:xfrm>
        </p:spPr>
        <p:txBody>
          <a:bodyPr>
            <a:normAutofit/>
          </a:bodyPr>
          <a:lstStyle/>
          <a:p>
            <a:pPr>
              <a:lnSpc>
                <a:spcPct val="90000"/>
              </a:lnSpc>
              <a:spcBef>
                <a:spcPts val="0"/>
              </a:spcBef>
              <a:spcAft>
                <a:spcPts val="600"/>
              </a:spcAft>
            </a:pPr>
            <a:r>
              <a:rPr lang="en-US" sz="1800" dirty="0">
                <a:latin typeface="Century Gothic" panose="020B0502020202020204" pitchFamily="34" charset="0"/>
                <a:cs typeface="Arial" panose="020B0604020202020204" pitchFamily="34" charset="0"/>
              </a:rPr>
              <a:t>A mental health assessment should be conducted to inform the selection of a psychological intervention:</a:t>
            </a:r>
          </a:p>
          <a:p>
            <a:pPr>
              <a:lnSpc>
                <a:spcPct val="90000"/>
              </a:lnSpc>
              <a:spcBef>
                <a:spcPts val="0"/>
              </a:spcBef>
              <a:spcAft>
                <a:spcPts val="600"/>
              </a:spcAft>
            </a:pPr>
            <a:endParaRPr lang="en-US" sz="1800" dirty="0">
              <a:latin typeface="Century Gothic" panose="020B0502020202020204" pitchFamily="34" charset="0"/>
              <a:cs typeface="Arial" panose="020B0604020202020204" pitchFamily="34" charset="0"/>
            </a:endParaRPr>
          </a:p>
          <a:p>
            <a:pPr marL="457200" indent="-457200">
              <a:lnSpc>
                <a:spcPct val="90000"/>
              </a:lnSpc>
              <a:spcBef>
                <a:spcPts val="0"/>
              </a:spcBef>
              <a:spcAft>
                <a:spcPts val="600"/>
              </a:spcAft>
              <a:buFont typeface="Arial" panose="020B0604020202020204" pitchFamily="34" charset="0"/>
              <a:buChar char="•"/>
            </a:pPr>
            <a:r>
              <a:rPr lang="en-US" sz="1800" dirty="0">
                <a:latin typeface="Century Gothic" panose="020B0502020202020204" pitchFamily="34" charset="0"/>
                <a:cs typeface="Arial" panose="020B0604020202020204" pitchFamily="34" charset="0"/>
              </a:rPr>
              <a:t>Tailor the intervention to the individual’s preferences, level of understanding, strengths and needs</a:t>
            </a:r>
          </a:p>
          <a:p>
            <a:pPr marL="457200" indent="-457200">
              <a:lnSpc>
                <a:spcPct val="90000"/>
              </a:lnSpc>
              <a:spcBef>
                <a:spcPts val="0"/>
              </a:spcBef>
              <a:spcAft>
                <a:spcPts val="600"/>
              </a:spcAft>
              <a:buFont typeface="Arial" panose="020B0604020202020204" pitchFamily="34" charset="0"/>
              <a:buChar char="•"/>
            </a:pPr>
            <a:endParaRPr lang="en-US" sz="1800" dirty="0">
              <a:latin typeface="Century Gothic" panose="020B0502020202020204" pitchFamily="34" charset="0"/>
              <a:cs typeface="Arial" panose="020B0604020202020204" pitchFamily="34" charset="0"/>
            </a:endParaRPr>
          </a:p>
          <a:p>
            <a:pPr marL="457200" indent="-457200">
              <a:lnSpc>
                <a:spcPct val="90000"/>
              </a:lnSpc>
              <a:spcBef>
                <a:spcPts val="0"/>
              </a:spcBef>
              <a:spcAft>
                <a:spcPts val="600"/>
              </a:spcAft>
              <a:buFont typeface="Arial" panose="020B0604020202020204" pitchFamily="34" charset="0"/>
              <a:buChar char="•"/>
            </a:pPr>
            <a:r>
              <a:rPr lang="en-US" sz="1800" dirty="0">
                <a:latin typeface="Century Gothic" panose="020B0502020202020204" pitchFamily="34" charset="0"/>
                <a:cs typeface="Arial" panose="020B0604020202020204" pitchFamily="34" charset="0"/>
              </a:rPr>
              <a:t>Consider any physical, cognitive, sensory or communication challenges</a:t>
            </a:r>
          </a:p>
          <a:p>
            <a:pPr marL="457200" indent="-457200">
              <a:lnSpc>
                <a:spcPct val="90000"/>
              </a:lnSpc>
              <a:spcBef>
                <a:spcPts val="0"/>
              </a:spcBef>
              <a:spcAft>
                <a:spcPts val="600"/>
              </a:spcAft>
              <a:buFont typeface="Arial" panose="020B0604020202020204" pitchFamily="34" charset="0"/>
              <a:buChar char="•"/>
            </a:pPr>
            <a:endParaRPr lang="en-US" sz="1800" dirty="0">
              <a:latin typeface="Century Gothic" panose="020B0502020202020204" pitchFamily="34" charset="0"/>
              <a:cs typeface="Arial" panose="020B0604020202020204" pitchFamily="34" charset="0"/>
            </a:endParaRPr>
          </a:p>
          <a:p>
            <a:pPr marL="457200" indent="-457200">
              <a:lnSpc>
                <a:spcPct val="90000"/>
              </a:lnSpc>
              <a:spcBef>
                <a:spcPts val="0"/>
              </a:spcBef>
              <a:spcAft>
                <a:spcPts val="600"/>
              </a:spcAft>
              <a:buFont typeface="Arial" panose="020B0604020202020204" pitchFamily="34" charset="0"/>
              <a:buChar char="•"/>
            </a:pPr>
            <a:r>
              <a:rPr lang="en-US" sz="1800" dirty="0">
                <a:latin typeface="Century Gothic" panose="020B0502020202020204" pitchFamily="34" charset="0"/>
                <a:cs typeface="Arial" panose="020B0604020202020204" pitchFamily="34" charset="0"/>
              </a:rPr>
              <a:t>Consider which format is most suitable (face-to-face, remote by phone or computer, individual or group)</a:t>
            </a:r>
            <a:endParaRPr lang="en-US" sz="1800" dirty="0">
              <a:latin typeface="Century Gothic" panose="020B0502020202020204" pitchFamily="34" charset="0"/>
            </a:endParaRPr>
          </a:p>
        </p:txBody>
      </p:sp>
      <p:pic>
        <p:nvPicPr>
          <p:cNvPr id="4" name="Picture 3" descr="Diagram, engineering drawing&#10;&#10;Description automatically generated">
            <a:extLst>
              <a:ext uri="{FF2B5EF4-FFF2-40B4-BE49-F238E27FC236}">
                <a16:creationId xmlns:a16="http://schemas.microsoft.com/office/drawing/2014/main" id="{CB5B2DB3-2309-FE9E-9233-D39889EF5EBA}"/>
              </a:ext>
            </a:extLst>
          </p:cNvPr>
          <p:cNvPicPr>
            <a:picLocks noChangeAspect="1"/>
          </p:cNvPicPr>
          <p:nvPr/>
        </p:nvPicPr>
        <p:blipFill>
          <a:blip r:embed="rId2"/>
          <a:stretch>
            <a:fillRect/>
          </a:stretch>
        </p:blipFill>
        <p:spPr>
          <a:xfrm>
            <a:off x="6091916" y="2559809"/>
            <a:ext cx="5451627" cy="3638961"/>
          </a:xfrm>
          <a:prstGeom prst="rect">
            <a:avLst/>
          </a:prstGeom>
          <a:effectLst/>
        </p:spPr>
      </p:pic>
      <p:sp>
        <p:nvSpPr>
          <p:cNvPr id="5" name="Slide Number Placeholder 4">
            <a:extLst>
              <a:ext uri="{FF2B5EF4-FFF2-40B4-BE49-F238E27FC236}">
                <a16:creationId xmlns:a16="http://schemas.microsoft.com/office/drawing/2014/main" id="{5530E2C6-EA90-732D-98AC-3C04E6E5DE12}"/>
              </a:ext>
            </a:extLst>
          </p:cNvPr>
          <p:cNvSpPr>
            <a:spLocks noGrp="1"/>
          </p:cNvSpPr>
          <p:nvPr>
            <p:ph type="sldNum" sz="quarter" idx="12"/>
          </p:nvPr>
        </p:nvSpPr>
        <p:spPr/>
        <p:txBody>
          <a:bodyPr/>
          <a:lstStyle/>
          <a:p>
            <a:fld id="{AE22BCAE-92F7-455E-8399-F46D81AA5664}" type="slidenum">
              <a:rPr lang="en-US" smtClean="0">
                <a:solidFill>
                  <a:schemeClr val="bg1"/>
                </a:solidFill>
              </a:rPr>
              <a:t>18</a:t>
            </a:fld>
            <a:endParaRPr lang="en-US" dirty="0">
              <a:solidFill>
                <a:schemeClr val="bg1"/>
              </a:solidFill>
            </a:endParaRPr>
          </a:p>
        </p:txBody>
      </p:sp>
    </p:spTree>
    <p:extLst>
      <p:ext uri="{BB962C8B-B14F-4D97-AF65-F5344CB8AC3E}">
        <p14:creationId xmlns:p14="http://schemas.microsoft.com/office/powerpoint/2010/main" val="127563737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81E0237-4EDD-17F8-4266-5A3A890EB72A}"/>
              </a:ext>
            </a:extLst>
          </p:cNvPr>
          <p:cNvSpPr>
            <a:spLocks noGrp="1"/>
          </p:cNvSpPr>
          <p:nvPr>
            <p:ph type="title"/>
          </p:nvPr>
        </p:nvSpPr>
        <p:spPr>
          <a:xfrm>
            <a:off x="1103312" y="452718"/>
            <a:ext cx="8947522" cy="1400530"/>
          </a:xfrm>
        </p:spPr>
        <p:txBody>
          <a:bodyPr anchor="ctr">
            <a:noAutofit/>
          </a:bodyPr>
          <a:lstStyle/>
          <a:p>
            <a:pPr>
              <a:lnSpc>
                <a:spcPct val="90000"/>
              </a:lnSpc>
            </a:pPr>
            <a:r>
              <a:rPr lang="en-US" sz="3600" b="1" dirty="0">
                <a:solidFill>
                  <a:srgbClr val="FFFFFF"/>
                </a:solidFill>
                <a:latin typeface="Century Gothic" panose="020B0502020202020204" pitchFamily="34" charset="0"/>
              </a:rPr>
              <a:t>Collaboration occurs among self-advocates, family, staff, and the mental health provider</a:t>
            </a:r>
            <a:br>
              <a:rPr kumimoji="0" lang="en-US"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endParaRPr lang="en-US" sz="3600" dirty="0">
              <a:solidFill>
                <a:srgbClr val="FFFFFF"/>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1CF9CA28-846D-40E8-A9F7-199C5DA77B10}"/>
              </a:ext>
            </a:extLst>
          </p:cNvPr>
          <p:cNvSpPr>
            <a:spLocks noGrp="1"/>
          </p:cNvSpPr>
          <p:nvPr>
            <p:ph idx="1"/>
          </p:nvPr>
        </p:nvSpPr>
        <p:spPr>
          <a:xfrm>
            <a:off x="1103312" y="2763520"/>
            <a:ext cx="8946541" cy="3484879"/>
          </a:xfrm>
        </p:spPr>
        <p:txBody>
          <a:bodyPr>
            <a:normAutofit/>
          </a:bodyPr>
          <a:lstStyle/>
          <a:p>
            <a:pPr>
              <a:buFont typeface="Arial" panose="020B0604020202020204" pitchFamily="34" charset="0"/>
              <a:buChar char="•"/>
            </a:pPr>
            <a:r>
              <a:rPr lang="en-US" dirty="0">
                <a:latin typeface="Century Gothic" panose="020B0502020202020204" pitchFamily="34" charset="0"/>
                <a:cs typeface="Arial" panose="020B0604020202020204" pitchFamily="34" charset="0"/>
              </a:rPr>
              <a:t>Develop and agree upon the intervention goals</a:t>
            </a:r>
          </a:p>
          <a:p>
            <a:pPr marL="342900" indent="-342900">
              <a:buFont typeface="Arial" panose="020B0604020202020204" pitchFamily="34" charset="0"/>
              <a:buChar char="•"/>
            </a:pPr>
            <a:r>
              <a:rPr lang="en-US" dirty="0">
                <a:latin typeface="Century Gothic" panose="020B0502020202020204" pitchFamily="34" charset="0"/>
                <a:cs typeface="Arial" panose="020B0604020202020204" pitchFamily="34" charset="0"/>
              </a:rPr>
              <a:t>Agree upon the structure, frequency, duration, timing, place and mode of delivery of psychotherapy </a:t>
            </a:r>
          </a:p>
          <a:p>
            <a:pPr marL="342900" indent="-342900">
              <a:buFont typeface="Arial" panose="020B0604020202020204" pitchFamily="34" charset="0"/>
              <a:buChar char="•"/>
            </a:pPr>
            <a:r>
              <a:rPr lang="en-US" dirty="0">
                <a:latin typeface="Century Gothic" panose="020B0502020202020204" pitchFamily="34" charset="0"/>
                <a:cs typeface="Arial" panose="020B0604020202020204" pitchFamily="34" charset="0"/>
              </a:rPr>
              <a:t>How will the person get to appointments; consider transportation or escort to in-person sessions</a:t>
            </a:r>
          </a:p>
          <a:p>
            <a:pPr marL="342900" indent="-342900">
              <a:buFont typeface="Arial" panose="020B0604020202020204" pitchFamily="34" charset="0"/>
              <a:buChar char="•"/>
            </a:pPr>
            <a:r>
              <a:rPr lang="en-US" dirty="0">
                <a:latin typeface="Century Gothic" panose="020B0502020202020204" pitchFamily="34" charset="0"/>
                <a:cs typeface="Arial" panose="020B0604020202020204" pitchFamily="34" charset="0"/>
              </a:rPr>
              <a:t>Agree about the role(s) of the person served, support staff and family members in between session such as collection of data, support for homework assignment, providing reminders and supporting practice of new skills</a:t>
            </a:r>
          </a:p>
          <a:p>
            <a:endParaRPr lang="en-US" dirty="0"/>
          </a:p>
        </p:txBody>
      </p:sp>
      <p:sp>
        <p:nvSpPr>
          <p:cNvPr id="4" name="Slide Number Placeholder 3">
            <a:extLst>
              <a:ext uri="{FF2B5EF4-FFF2-40B4-BE49-F238E27FC236}">
                <a16:creationId xmlns:a16="http://schemas.microsoft.com/office/drawing/2014/main" id="{99CD377D-0B6B-78D5-5A86-6217115487AB}"/>
              </a:ext>
            </a:extLst>
          </p:cNvPr>
          <p:cNvSpPr>
            <a:spLocks noGrp="1"/>
          </p:cNvSpPr>
          <p:nvPr>
            <p:ph type="sldNum" sz="quarter" idx="12"/>
          </p:nvPr>
        </p:nvSpPr>
        <p:spPr/>
        <p:txBody>
          <a:bodyPr/>
          <a:lstStyle/>
          <a:p>
            <a:fld id="{AE22BCAE-92F7-455E-8399-F46D81AA5664}" type="slidenum">
              <a:rPr lang="en-US" smtClean="0">
                <a:solidFill>
                  <a:schemeClr val="bg1"/>
                </a:solidFill>
              </a:rPr>
              <a:t>19</a:t>
            </a:fld>
            <a:endParaRPr lang="en-US" dirty="0">
              <a:solidFill>
                <a:schemeClr val="bg1"/>
              </a:solidFill>
            </a:endParaRPr>
          </a:p>
        </p:txBody>
      </p:sp>
    </p:spTree>
    <p:extLst>
      <p:ext uri="{BB962C8B-B14F-4D97-AF65-F5344CB8AC3E}">
        <p14:creationId xmlns:p14="http://schemas.microsoft.com/office/powerpoint/2010/main" val="156082466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CF2B8-372B-79F2-13B3-1D4E2ACB8A57}"/>
              </a:ext>
            </a:extLst>
          </p:cNvPr>
          <p:cNvSpPr>
            <a:spLocks noGrp="1"/>
          </p:cNvSpPr>
          <p:nvPr>
            <p:ph type="title"/>
          </p:nvPr>
        </p:nvSpPr>
        <p:spPr>
          <a:xfrm>
            <a:off x="648930" y="629266"/>
            <a:ext cx="9252154" cy="1223983"/>
          </a:xfrm>
        </p:spPr>
        <p:txBody>
          <a:bodyPr>
            <a:normAutofit/>
          </a:bodyPr>
          <a:lstStyle/>
          <a:p>
            <a:r>
              <a:rPr lang="en-US" sz="3600" b="1" dirty="0"/>
              <a:t>Disclaimer</a:t>
            </a:r>
          </a:p>
        </p:txBody>
      </p:sp>
      <p:pic>
        <p:nvPicPr>
          <p:cNvPr id="5" name="Content Placeholder 4" descr="A picture containing text&#10;&#10;Description automatically generated">
            <a:extLst>
              <a:ext uri="{FF2B5EF4-FFF2-40B4-BE49-F238E27FC236}">
                <a16:creationId xmlns:a16="http://schemas.microsoft.com/office/drawing/2014/main" id="{3393DA9F-F2CB-5A7F-7BC7-95370F1CF02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6915" y="2487559"/>
            <a:ext cx="5451627" cy="3325492"/>
          </a:xfrm>
          <a:prstGeom prst="rect">
            <a:avLst/>
          </a:prstGeom>
          <a:effectLst>
            <a:outerShdw blurRad="50800" dist="38100" dir="5400000" algn="t" rotWithShape="0">
              <a:prstClr val="black">
                <a:alpha val="43000"/>
              </a:prstClr>
            </a:outerShdw>
          </a:effectLst>
        </p:spPr>
      </p:pic>
      <p:sp>
        <p:nvSpPr>
          <p:cNvPr id="9" name="Content Placeholder 8">
            <a:extLst>
              <a:ext uri="{FF2B5EF4-FFF2-40B4-BE49-F238E27FC236}">
                <a16:creationId xmlns:a16="http://schemas.microsoft.com/office/drawing/2014/main" id="{6B3143C6-CDB8-35F7-6481-9B8846D03739}"/>
              </a:ext>
            </a:extLst>
          </p:cNvPr>
          <p:cNvSpPr>
            <a:spLocks noGrp="1"/>
          </p:cNvSpPr>
          <p:nvPr>
            <p:ph idx="1"/>
          </p:nvPr>
        </p:nvSpPr>
        <p:spPr>
          <a:xfrm>
            <a:off x="6575729" y="1178560"/>
            <a:ext cx="4415293" cy="5069839"/>
          </a:xfrm>
        </p:spPr>
        <p:txBody>
          <a:bodyPr>
            <a:noAutofit/>
          </a:bodyPr>
          <a:lstStyle/>
          <a:p>
            <a:r>
              <a:rPr lang="en-US" dirty="0"/>
              <a:t>The contents of this presentation reflect the training and experience of the presenter and do not reflect any position of the agencies or organizations with which the presenter is affiliated.</a:t>
            </a:r>
          </a:p>
          <a:p>
            <a:r>
              <a:rPr lang="en-US" dirty="0"/>
              <a:t>This presentation reflects a non-medical perspective on co-occurring IDD and mental health issues.</a:t>
            </a:r>
          </a:p>
          <a:p>
            <a:r>
              <a:rPr lang="en-US" dirty="0"/>
              <a:t>This webinar is intended to provide considerations about mental health issues and does not take the place of individualized mental health services and consultation.</a:t>
            </a:r>
          </a:p>
        </p:txBody>
      </p:sp>
      <p:sp>
        <p:nvSpPr>
          <p:cNvPr id="3" name="Slide Number Placeholder 2">
            <a:extLst>
              <a:ext uri="{FF2B5EF4-FFF2-40B4-BE49-F238E27FC236}">
                <a16:creationId xmlns:a16="http://schemas.microsoft.com/office/drawing/2014/main" id="{BC6E12A8-FD1C-0CE0-1D61-2C555BF8427A}"/>
              </a:ext>
            </a:extLst>
          </p:cNvPr>
          <p:cNvSpPr>
            <a:spLocks noGrp="1"/>
          </p:cNvSpPr>
          <p:nvPr>
            <p:ph type="sldNum" sz="quarter" idx="12"/>
          </p:nvPr>
        </p:nvSpPr>
        <p:spPr/>
        <p:txBody>
          <a:bodyPr/>
          <a:lstStyle/>
          <a:p>
            <a:fld id="{AE22BCAE-92F7-455E-8399-F46D81AA5664}" type="slidenum">
              <a:rPr lang="en-US" smtClean="0"/>
              <a:t>2</a:t>
            </a:fld>
            <a:endParaRPr lang="en-US"/>
          </a:p>
        </p:txBody>
      </p:sp>
    </p:spTree>
    <p:extLst>
      <p:ext uri="{BB962C8B-B14F-4D97-AF65-F5344CB8AC3E}">
        <p14:creationId xmlns:p14="http://schemas.microsoft.com/office/powerpoint/2010/main" val="2444295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05D74-404E-6B17-CD71-B51D4F7EF417}"/>
              </a:ext>
            </a:extLst>
          </p:cNvPr>
          <p:cNvSpPr>
            <a:spLocks noGrp="1"/>
          </p:cNvSpPr>
          <p:nvPr>
            <p:ph type="title"/>
          </p:nvPr>
        </p:nvSpPr>
        <p:spPr/>
        <p:txBody>
          <a:bodyPr/>
          <a:lstStyle/>
          <a:p>
            <a:r>
              <a:rPr lang="en-US" sz="3600" b="1" dirty="0"/>
              <a:t>Visiting the Medical Provider</a:t>
            </a:r>
          </a:p>
        </p:txBody>
      </p:sp>
      <p:sp>
        <p:nvSpPr>
          <p:cNvPr id="3" name="Content Placeholder 2">
            <a:extLst>
              <a:ext uri="{FF2B5EF4-FFF2-40B4-BE49-F238E27FC236}">
                <a16:creationId xmlns:a16="http://schemas.microsoft.com/office/drawing/2014/main" id="{2704924A-8776-AAAA-7F8D-115B0E279D41}"/>
              </a:ext>
            </a:extLst>
          </p:cNvPr>
          <p:cNvSpPr>
            <a:spLocks noGrp="1"/>
          </p:cNvSpPr>
          <p:nvPr>
            <p:ph idx="1"/>
          </p:nvPr>
        </p:nvSpPr>
        <p:spPr/>
        <p:txBody>
          <a:bodyPr>
            <a:normAutofit fontScale="92500" lnSpcReduction="20000"/>
          </a:bodyPr>
          <a:lstStyle/>
          <a:p>
            <a:r>
              <a:rPr lang="en-US" dirty="0"/>
              <a:t>This presentation does not cover the medical management of mental health conditions</a:t>
            </a:r>
          </a:p>
          <a:p>
            <a:r>
              <a:rPr lang="en-US" dirty="0"/>
              <a:t>The first step when someone is displaying signs of behavior changes or verbalizing distress that are unusual to them (not their baseline) is to bring the person to their PCP to rule out medical conditions that may be contributing to current problems</a:t>
            </a:r>
          </a:p>
          <a:p>
            <a:r>
              <a:rPr lang="en-US" dirty="0"/>
              <a:t>If there are no physical conditions and the provider is suspects the likelihood of a mental health issue, seek a mental health work-up  (psychiatrist, APN, psychologist, LCSW)</a:t>
            </a:r>
          </a:p>
          <a:p>
            <a:r>
              <a:rPr lang="en-US" dirty="0"/>
              <a:t>If medications are indicated for treatment, these can be prescribed by a PCP, Psychiatrist or Advanced Nurse Practitioner</a:t>
            </a:r>
          </a:p>
          <a:p>
            <a:r>
              <a:rPr lang="en-US" dirty="0"/>
              <a:t>It is preferable to have the person consult with a psychiatrist or APN who has a background in prescribing for individuals with IDD who have co-occurring mental health conditions </a:t>
            </a:r>
          </a:p>
        </p:txBody>
      </p:sp>
      <p:sp>
        <p:nvSpPr>
          <p:cNvPr id="4" name="Slide Number Placeholder 3">
            <a:extLst>
              <a:ext uri="{FF2B5EF4-FFF2-40B4-BE49-F238E27FC236}">
                <a16:creationId xmlns:a16="http://schemas.microsoft.com/office/drawing/2014/main" id="{06DAF15E-D798-11AD-CA31-3B94893F5128}"/>
              </a:ext>
            </a:extLst>
          </p:cNvPr>
          <p:cNvSpPr>
            <a:spLocks noGrp="1"/>
          </p:cNvSpPr>
          <p:nvPr>
            <p:ph type="sldNum" sz="quarter" idx="12"/>
          </p:nvPr>
        </p:nvSpPr>
        <p:spPr/>
        <p:txBody>
          <a:bodyPr/>
          <a:lstStyle/>
          <a:p>
            <a:fld id="{AE22BCAE-92F7-455E-8399-F46D81AA5664}" type="slidenum">
              <a:rPr lang="en-US" smtClean="0"/>
              <a:t>20</a:t>
            </a:fld>
            <a:endParaRPr lang="en-US"/>
          </a:p>
        </p:txBody>
      </p:sp>
    </p:spTree>
    <p:extLst>
      <p:ext uri="{BB962C8B-B14F-4D97-AF65-F5344CB8AC3E}">
        <p14:creationId xmlns:p14="http://schemas.microsoft.com/office/powerpoint/2010/main" val="1747004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CB01709-88E4-24AA-9513-FEF35064F6D0}"/>
              </a:ext>
            </a:extLst>
          </p:cNvPr>
          <p:cNvSpPr>
            <a:spLocks noGrp="1"/>
          </p:cNvSpPr>
          <p:nvPr>
            <p:ph type="title"/>
          </p:nvPr>
        </p:nvSpPr>
        <p:spPr>
          <a:xfrm>
            <a:off x="648930" y="629267"/>
            <a:ext cx="9252154" cy="1016654"/>
          </a:xfrm>
        </p:spPr>
        <p:txBody>
          <a:bodyPr>
            <a:noAutofit/>
          </a:bodyPr>
          <a:lstStyle/>
          <a:p>
            <a:pPr>
              <a:lnSpc>
                <a:spcPct val="90000"/>
              </a:lnSpc>
            </a:pPr>
            <a:r>
              <a:rPr lang="en-US" sz="3600" b="1" dirty="0">
                <a:solidFill>
                  <a:srgbClr val="EBEBEB"/>
                </a:solidFill>
                <a:latin typeface="Century Gothic" panose="020B0502020202020204" pitchFamily="34" charset="0"/>
              </a:rPr>
              <a:t>Locating a Provider</a:t>
            </a:r>
            <a:br>
              <a:rPr kumimoji="0" lang="en-US" sz="3600" b="1" i="0" u="none" strike="noStrike" kern="1200" cap="none" spc="0" normalizeH="0" baseline="0" noProof="0" dirty="0">
                <a:ln>
                  <a:noFill/>
                </a:ln>
                <a:solidFill>
                  <a:srgbClr val="EBEBEB"/>
                </a:solidFill>
                <a:effectLst/>
                <a:uLnTx/>
                <a:uFillTx/>
                <a:latin typeface="Century Gothic" panose="020B0502020202020204" pitchFamily="34" charset="0"/>
                <a:ea typeface="+mn-ea"/>
                <a:cs typeface="+mn-cs"/>
              </a:rPr>
            </a:br>
            <a:endParaRPr lang="en-US" sz="3600" dirty="0">
              <a:solidFill>
                <a:srgbClr val="EBEBEB"/>
              </a:solidFill>
              <a:latin typeface="Century Gothic" panose="020B0502020202020204" pitchFamily="34" charset="0"/>
            </a:endParaRPr>
          </a:p>
        </p:txBody>
      </p:sp>
      <p:sp useBgFill="1">
        <p:nvSpPr>
          <p:cNvPr id="25" name="Freeform: Shape 2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FC99A615-0DA8-ED96-9BC1-491B5F5B59CB}"/>
              </a:ext>
            </a:extLst>
          </p:cNvPr>
          <p:cNvSpPr>
            <a:spLocks noGrp="1"/>
          </p:cNvSpPr>
          <p:nvPr>
            <p:ph idx="1"/>
          </p:nvPr>
        </p:nvSpPr>
        <p:spPr>
          <a:xfrm>
            <a:off x="648931" y="2548281"/>
            <a:ext cx="5169978" cy="3885770"/>
          </a:xfrm>
        </p:spPr>
        <p:txBody>
          <a:bodyPr>
            <a:normAutofit fontScale="85000" lnSpcReduction="20000"/>
          </a:bodyPr>
          <a:lstStyle/>
          <a:p>
            <a:pPr>
              <a:lnSpc>
                <a:spcPct val="90000"/>
              </a:lnSpc>
              <a:spcBef>
                <a:spcPts val="0"/>
              </a:spcBef>
            </a:pPr>
            <a:r>
              <a:rPr lang="en-US" sz="2400" dirty="0">
                <a:latin typeface="Century Gothic" panose="020B0502020202020204" pitchFamily="34" charset="0"/>
                <a:cs typeface="Arial" panose="020B0604020202020204" pitchFamily="34" charset="0"/>
              </a:rPr>
              <a:t>Psychotherapy is usually provided by the following licensed professionals:</a:t>
            </a:r>
          </a:p>
          <a:p>
            <a:pPr marL="342900" indent="-342900">
              <a:lnSpc>
                <a:spcPct val="90000"/>
              </a:lnSpc>
              <a:spcBef>
                <a:spcPts val="0"/>
              </a:spcBef>
              <a:buFont typeface="Arial" panose="020B0604020202020204" pitchFamily="34" charset="0"/>
              <a:buChar char="•"/>
            </a:pPr>
            <a:r>
              <a:rPr lang="en-US" sz="2400" dirty="0">
                <a:latin typeface="Century Gothic" panose="020B0502020202020204" pitchFamily="34" charset="0"/>
                <a:cs typeface="Arial" panose="020B0604020202020204" pitchFamily="34" charset="0"/>
              </a:rPr>
              <a:t>Psychologists (PhD, PsyD, EdD), Masters level Social Workers (LCSW), Licensed Professional Counselors (LPC)</a:t>
            </a:r>
          </a:p>
          <a:p>
            <a:pPr marL="342900" indent="-342900">
              <a:lnSpc>
                <a:spcPct val="90000"/>
              </a:lnSpc>
              <a:spcBef>
                <a:spcPts val="0"/>
              </a:spcBef>
              <a:buFont typeface="Arial" panose="020B0604020202020204" pitchFamily="34" charset="0"/>
              <a:buChar char="•"/>
            </a:pPr>
            <a:endParaRPr lang="en-US" sz="2400" dirty="0">
              <a:latin typeface="Century Gothic" panose="020B0502020202020204" pitchFamily="34" charset="0"/>
              <a:cs typeface="Arial" panose="020B0604020202020204" pitchFamily="34" charset="0"/>
            </a:endParaRPr>
          </a:p>
          <a:p>
            <a:pPr marL="342900" indent="-342900">
              <a:lnSpc>
                <a:spcPct val="90000"/>
              </a:lnSpc>
              <a:spcBef>
                <a:spcPts val="0"/>
              </a:spcBef>
              <a:buFont typeface="Arial" panose="020B0604020202020204" pitchFamily="34" charset="0"/>
              <a:buChar char="•"/>
            </a:pPr>
            <a:r>
              <a:rPr lang="en-US" sz="2400" dirty="0">
                <a:latin typeface="Century Gothic" panose="020B0502020202020204" pitchFamily="34" charset="0"/>
                <a:cs typeface="Arial" panose="020B0604020202020204" pitchFamily="34" charset="0"/>
              </a:rPr>
              <a:t>Occasionally Psychiatrists (MD) or Nurse Practitioners (APNs) may provide psychotherapy along with medication management</a:t>
            </a:r>
          </a:p>
          <a:p>
            <a:pPr marL="0" indent="0">
              <a:lnSpc>
                <a:spcPct val="90000"/>
              </a:lnSpc>
              <a:spcBef>
                <a:spcPts val="0"/>
              </a:spcBef>
              <a:buNone/>
            </a:pPr>
            <a:endParaRPr lang="en-US" sz="2400" dirty="0">
              <a:latin typeface="Century Gothic" panose="020B0502020202020204" pitchFamily="34" charset="0"/>
              <a:cs typeface="Arial" panose="020B0604020202020204" pitchFamily="34" charset="0"/>
            </a:endParaRPr>
          </a:p>
          <a:p>
            <a:pPr marL="342900" indent="-342900">
              <a:lnSpc>
                <a:spcPct val="90000"/>
              </a:lnSpc>
              <a:spcBef>
                <a:spcPts val="0"/>
              </a:spcBef>
              <a:buFont typeface="Arial" panose="020B0604020202020204" pitchFamily="34" charset="0"/>
              <a:buChar char="•"/>
            </a:pPr>
            <a:r>
              <a:rPr lang="en-US" sz="2400" dirty="0">
                <a:latin typeface="Century Gothic" panose="020B0502020202020204" pitchFamily="34" charset="0"/>
                <a:cs typeface="Arial" panose="020B0604020202020204" pitchFamily="34" charset="0"/>
              </a:rPr>
              <a:t>County Mental Health, insurance panels and local professional organizations may be sources for referrals to providers</a:t>
            </a:r>
          </a:p>
          <a:p>
            <a:pPr>
              <a:lnSpc>
                <a:spcPct val="90000"/>
              </a:lnSpc>
            </a:pPr>
            <a:endParaRPr lang="en-US" sz="1600" dirty="0"/>
          </a:p>
        </p:txBody>
      </p:sp>
      <p:pic>
        <p:nvPicPr>
          <p:cNvPr id="4" name="Picture 3">
            <a:extLst>
              <a:ext uri="{FF2B5EF4-FFF2-40B4-BE49-F238E27FC236}">
                <a16:creationId xmlns:a16="http://schemas.microsoft.com/office/drawing/2014/main" id="{3B501FC6-4CF2-D813-CA24-79316E352577}"/>
              </a:ext>
            </a:extLst>
          </p:cNvPr>
          <p:cNvPicPr>
            <a:picLocks noChangeAspect="1"/>
          </p:cNvPicPr>
          <p:nvPr/>
        </p:nvPicPr>
        <p:blipFill>
          <a:blip r:embed="rId2"/>
          <a:stretch>
            <a:fillRect/>
          </a:stretch>
        </p:blipFill>
        <p:spPr>
          <a:xfrm>
            <a:off x="6091916" y="2566624"/>
            <a:ext cx="5451627" cy="3625331"/>
          </a:xfrm>
          <a:prstGeom prst="rect">
            <a:avLst/>
          </a:prstGeom>
          <a:effectLst/>
        </p:spPr>
      </p:pic>
      <p:sp>
        <p:nvSpPr>
          <p:cNvPr id="5" name="Slide Number Placeholder 4">
            <a:extLst>
              <a:ext uri="{FF2B5EF4-FFF2-40B4-BE49-F238E27FC236}">
                <a16:creationId xmlns:a16="http://schemas.microsoft.com/office/drawing/2014/main" id="{5E77741D-9CB7-B0ED-29B3-B56BC3EB14A8}"/>
              </a:ext>
            </a:extLst>
          </p:cNvPr>
          <p:cNvSpPr>
            <a:spLocks noGrp="1"/>
          </p:cNvSpPr>
          <p:nvPr>
            <p:ph type="sldNum" sz="quarter" idx="12"/>
          </p:nvPr>
        </p:nvSpPr>
        <p:spPr/>
        <p:txBody>
          <a:bodyPr/>
          <a:lstStyle/>
          <a:p>
            <a:fld id="{AE22BCAE-92F7-455E-8399-F46D81AA5664}" type="slidenum">
              <a:rPr lang="en-US" smtClean="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85536582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60BB-E244-805A-7047-4CB7351E9F81}"/>
              </a:ext>
            </a:extLst>
          </p:cNvPr>
          <p:cNvSpPr>
            <a:spLocks noGrp="1"/>
          </p:cNvSpPr>
          <p:nvPr>
            <p:ph type="title"/>
          </p:nvPr>
        </p:nvSpPr>
        <p:spPr>
          <a:xfrm>
            <a:off x="646112" y="452718"/>
            <a:ext cx="4165580" cy="1400530"/>
          </a:xfrm>
        </p:spPr>
        <p:txBody>
          <a:bodyPr>
            <a:normAutofit/>
          </a:bodyPr>
          <a:lstStyle/>
          <a:p>
            <a:r>
              <a:rPr lang="en-US" sz="3600" b="1" i="1" dirty="0"/>
              <a:t>DSM-5,</a:t>
            </a:r>
            <a:r>
              <a:rPr lang="en-US" sz="3600" b="1" dirty="0"/>
              <a:t> DM-ID-2&amp; ICD-11</a:t>
            </a:r>
          </a:p>
        </p:txBody>
      </p:sp>
      <p:sp>
        <p:nvSpPr>
          <p:cNvPr id="15" name="Freeform: Shape 14">
            <a:extLst>
              <a:ext uri="{FF2B5EF4-FFF2-40B4-BE49-F238E27FC236}">
                <a16:creationId xmlns:a16="http://schemas.microsoft.com/office/drawing/2014/main" id="{01F06C3F-35EE-478B-B96B-1247519C7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7" name="Freeform 23">
            <a:extLst>
              <a:ext uri="{FF2B5EF4-FFF2-40B4-BE49-F238E27FC236}">
                <a16:creationId xmlns:a16="http://schemas.microsoft.com/office/drawing/2014/main" id="{72742D7C-18EF-4DDC-B3B1-7D394C348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descr="A blue book with white text">
            <a:extLst>
              <a:ext uri="{FF2B5EF4-FFF2-40B4-BE49-F238E27FC236}">
                <a16:creationId xmlns:a16="http://schemas.microsoft.com/office/drawing/2014/main" id="{0DFA4C74-0253-F00D-8591-05BDFAD047A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4410" y="736136"/>
            <a:ext cx="5449471" cy="3065327"/>
          </a:xfrm>
          <a:prstGeom prst="rect">
            <a:avLst/>
          </a:prstGeom>
          <a:effectLst/>
        </p:spPr>
      </p:pic>
      <p:sp>
        <p:nvSpPr>
          <p:cNvPr id="19" name="Rectangle 18">
            <a:extLst>
              <a:ext uri="{FF2B5EF4-FFF2-40B4-BE49-F238E27FC236}">
                <a16:creationId xmlns:a16="http://schemas.microsoft.com/office/drawing/2014/main" id="{5DFB004C-C794-45CE-846D-166C532D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0F3562A4-CF99-E0FB-0A5C-C7347F41DD26}"/>
              </a:ext>
            </a:extLst>
          </p:cNvPr>
          <p:cNvSpPr>
            <a:spLocks noGrp="1"/>
          </p:cNvSpPr>
          <p:nvPr>
            <p:ph type="sldNum" sz="quarter" idx="12"/>
          </p:nvPr>
        </p:nvSpPr>
        <p:spPr>
          <a:xfrm>
            <a:off x="10352540" y="295729"/>
            <a:ext cx="838199" cy="767687"/>
          </a:xfrm>
        </p:spPr>
        <p:txBody>
          <a:bodyPr>
            <a:normAutofit/>
          </a:bodyPr>
          <a:lstStyle/>
          <a:p>
            <a:pPr>
              <a:spcAft>
                <a:spcPts val="600"/>
              </a:spcAft>
            </a:pPr>
            <a:fld id="{AE22BCAE-92F7-455E-8399-F46D81AA5664}" type="slidenum">
              <a:rPr lang="en-US" smtClean="0"/>
              <a:pPr>
                <a:spcAft>
                  <a:spcPts val="600"/>
                </a:spcAft>
              </a:pPr>
              <a:t>22</a:t>
            </a:fld>
            <a:endParaRPr lang="en-US"/>
          </a:p>
        </p:txBody>
      </p:sp>
      <p:sp>
        <p:nvSpPr>
          <p:cNvPr id="10" name="Content Placeholder 9">
            <a:extLst>
              <a:ext uri="{FF2B5EF4-FFF2-40B4-BE49-F238E27FC236}">
                <a16:creationId xmlns:a16="http://schemas.microsoft.com/office/drawing/2014/main" id="{70A659EF-9593-92BA-B810-1CA2B7E419CE}"/>
              </a:ext>
            </a:extLst>
          </p:cNvPr>
          <p:cNvSpPr>
            <a:spLocks noGrp="1"/>
          </p:cNvSpPr>
          <p:nvPr>
            <p:ph idx="1"/>
          </p:nvPr>
        </p:nvSpPr>
        <p:spPr>
          <a:xfrm>
            <a:off x="646113" y="2052918"/>
            <a:ext cx="4165146" cy="4195481"/>
          </a:xfrm>
        </p:spPr>
        <p:txBody>
          <a:bodyPr>
            <a:noAutofit/>
          </a:bodyPr>
          <a:lstStyle/>
          <a:p>
            <a:r>
              <a:rPr lang="en-US" sz="2400" dirty="0">
                <a:latin typeface="Century Gothic" panose="020B0502020202020204" pitchFamily="34" charset="0"/>
                <a:cs typeface="Arial" panose="020B0604020202020204" pitchFamily="34" charset="0"/>
              </a:rPr>
              <a:t>Three manuals used for the diagnosis of mental health disorders </a:t>
            </a:r>
          </a:p>
          <a:p>
            <a:r>
              <a:rPr lang="en-US" sz="2400" dirty="0">
                <a:latin typeface="Century Gothic" panose="020B0502020202020204" pitchFamily="34" charset="0"/>
                <a:cs typeface="Arial" panose="020B0604020202020204" pitchFamily="34" charset="0"/>
              </a:rPr>
              <a:t>DM-ID-2 was especially designed for individuals with IDD</a:t>
            </a:r>
          </a:p>
          <a:p>
            <a:r>
              <a:rPr lang="en-US" sz="2400" dirty="0">
                <a:latin typeface="Century Gothic" panose="020B0502020202020204" pitchFamily="34" charset="0"/>
                <a:cs typeface="Arial" panose="020B0604020202020204" pitchFamily="34" charset="0"/>
              </a:rPr>
              <a:t>Many insurance companies now use the International Classification of Diseases ICD-11</a:t>
            </a:r>
          </a:p>
        </p:txBody>
      </p:sp>
      <p:pic>
        <p:nvPicPr>
          <p:cNvPr id="6" name="Picture 5" descr="A book cover with a silhouette of a person's head&#10;&#10;Description automatically generated">
            <a:extLst>
              <a:ext uri="{FF2B5EF4-FFF2-40B4-BE49-F238E27FC236}">
                <a16:creationId xmlns:a16="http://schemas.microsoft.com/office/drawing/2014/main" id="{D0A48F37-9CAE-EB82-D0F2-C50BC6B8623B}"/>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3363" r="-3" b="19102"/>
          <a:stretch/>
        </p:blipFill>
        <p:spPr>
          <a:xfrm>
            <a:off x="6351550" y="4085841"/>
            <a:ext cx="2113467" cy="2162557"/>
          </a:xfrm>
          <a:prstGeom prst="rect">
            <a:avLst/>
          </a:prstGeom>
          <a:effectLst/>
        </p:spPr>
      </p:pic>
      <p:pic>
        <p:nvPicPr>
          <p:cNvPr id="4" name="Content Placeholder 3" descr="A blue and white manual of mental disorders&#10;&#10;Description automatically generated">
            <a:extLst>
              <a:ext uri="{FF2B5EF4-FFF2-40B4-BE49-F238E27FC236}">
                <a16:creationId xmlns:a16="http://schemas.microsoft.com/office/drawing/2014/main" id="{334CF4CB-D16F-B049-96C2-CBC6723777C7}"/>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856" r="1415" b="1"/>
          <a:stretch/>
        </p:blipFill>
        <p:spPr>
          <a:xfrm>
            <a:off x="9173272" y="4085841"/>
            <a:ext cx="2113466" cy="2162557"/>
          </a:xfrm>
          <a:prstGeom prst="rect">
            <a:avLst/>
          </a:prstGeom>
          <a:effectLst/>
        </p:spPr>
      </p:pic>
    </p:spTree>
    <p:extLst>
      <p:ext uri="{BB962C8B-B14F-4D97-AF65-F5344CB8AC3E}">
        <p14:creationId xmlns:p14="http://schemas.microsoft.com/office/powerpoint/2010/main" val="4126780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rtlCol="0">
            <a:noAutofit/>
          </a:bodyPr>
          <a:lstStyle/>
          <a:p>
            <a:pPr marL="484632">
              <a:defRPr/>
            </a:pPr>
            <a:r>
              <a:rPr lang="en-US" sz="3600" b="1" dirty="0">
                <a:solidFill>
                  <a:schemeClr val="tx1"/>
                </a:solidFill>
                <a:latin typeface="Century Gothic" panose="020B0502020202020204" pitchFamily="34" charset="0"/>
                <a:cs typeface="Arial" panose="020B0604020202020204" pitchFamily="34" charset="0"/>
              </a:rPr>
              <a:t>DSM and ICD Equivalents</a:t>
            </a:r>
          </a:p>
        </p:txBody>
      </p:sp>
      <p:sp>
        <p:nvSpPr>
          <p:cNvPr id="12291" name="Rectangle 3"/>
          <p:cNvSpPr>
            <a:spLocks noGrp="1" noChangeArrowheads="1"/>
          </p:cNvSpPr>
          <p:nvPr>
            <p:ph idx="1"/>
          </p:nvPr>
        </p:nvSpPr>
        <p:spPr>
          <a:xfrm>
            <a:off x="1154954" y="1778925"/>
            <a:ext cx="9014282" cy="4788130"/>
          </a:xfrm>
        </p:spPr>
        <p:txBody>
          <a:bodyPr>
            <a:noAutofit/>
          </a:bodyPr>
          <a:lstStyle/>
          <a:p>
            <a:pPr marL="407987">
              <a:buFont typeface="Wingdings" panose="05000000000000000000" pitchFamily="2" charset="2"/>
              <a:buChar char="Ø"/>
            </a:pPr>
            <a:r>
              <a:rPr lang="en-US" altLang="en-US" sz="2400" dirty="0">
                <a:latin typeface="Century Gothic" panose="020B0502020202020204" pitchFamily="34" charset="0"/>
                <a:cs typeface="Arial" panose="020B0604020202020204" pitchFamily="34" charset="0"/>
              </a:rPr>
              <a:t>The criteria for mental health disorders listed in the DSM-5 and ICD-11 may need to be adjusted to the psychiatric presentation of individuals with IDD</a:t>
            </a:r>
          </a:p>
          <a:p>
            <a:pPr marL="407987">
              <a:buFont typeface="Wingdings" panose="05000000000000000000" pitchFamily="2" charset="2"/>
              <a:buChar char="Ø"/>
            </a:pPr>
            <a:r>
              <a:rPr lang="en-US" altLang="en-US" sz="2400" dirty="0">
                <a:latin typeface="Century Gothic" panose="020B0502020202020204" pitchFamily="34" charset="0"/>
                <a:cs typeface="Arial" panose="020B0604020202020204" pitchFamily="34" charset="0"/>
              </a:rPr>
              <a:t>S/S of mental health disorders or mental illness may include behavioral presentation (aggression, property destruction, self-injurious behavior) not typically seen in individuals with mental health concerns who are not intellectually disabled</a:t>
            </a:r>
          </a:p>
          <a:p>
            <a:pPr marL="407987">
              <a:buFont typeface="Wingdings" panose="05000000000000000000" pitchFamily="2" charset="2"/>
              <a:buChar char="Ø"/>
            </a:pPr>
            <a:r>
              <a:rPr lang="en-US" altLang="en-US" sz="2400" dirty="0">
                <a:latin typeface="Century Gothic" panose="020B0502020202020204" pitchFamily="34" charset="0"/>
                <a:cs typeface="Arial" panose="020B0604020202020204" pitchFamily="34" charset="0"/>
              </a:rPr>
              <a:t>The DSM-5 has a  companion volume for individuals with dual diagnosis (MI/DD):</a:t>
            </a:r>
            <a:r>
              <a:rPr lang="en-US" altLang="en-US" sz="2400" b="1" dirty="0">
                <a:latin typeface="Century Gothic" panose="020B0502020202020204" pitchFamily="34" charset="0"/>
                <a:cs typeface="Arial" panose="020B0604020202020204" pitchFamily="34" charset="0"/>
              </a:rPr>
              <a:t>  </a:t>
            </a:r>
            <a:r>
              <a:rPr lang="en-US" altLang="en-US" sz="2400" b="1" i="1" dirty="0">
                <a:latin typeface="Century Gothic" panose="020B0502020202020204" pitchFamily="34" charset="0"/>
                <a:cs typeface="Arial" panose="020B0604020202020204" pitchFamily="34" charset="0"/>
              </a:rPr>
              <a:t>DM-ID 2</a:t>
            </a:r>
          </a:p>
        </p:txBody>
      </p:sp>
      <p:sp>
        <p:nvSpPr>
          <p:cNvPr id="2" name="Slide Number Placeholder 1">
            <a:extLst>
              <a:ext uri="{FF2B5EF4-FFF2-40B4-BE49-F238E27FC236}">
                <a16:creationId xmlns:a16="http://schemas.microsoft.com/office/drawing/2014/main" id="{B62DE64F-614F-C3C1-3B99-6CBE78F48D44}"/>
              </a:ext>
            </a:extLst>
          </p:cNvPr>
          <p:cNvSpPr>
            <a:spLocks noGrp="1"/>
          </p:cNvSpPr>
          <p:nvPr>
            <p:ph type="sldNum" sz="quarter" idx="12"/>
          </p:nvPr>
        </p:nvSpPr>
        <p:spPr/>
        <p:txBody>
          <a:bodyPr/>
          <a:lstStyle/>
          <a:p>
            <a:fld id="{AE22BCAE-92F7-455E-8399-F46D81AA5664}" type="slidenum">
              <a:rPr lang="en-US" smtClean="0"/>
              <a:t>23</a:t>
            </a:fld>
            <a:endParaRPr lang="en-US"/>
          </a:p>
        </p:txBody>
      </p:sp>
    </p:spTree>
    <p:extLst>
      <p:ext uri="{BB962C8B-B14F-4D97-AF65-F5344CB8AC3E}">
        <p14:creationId xmlns:p14="http://schemas.microsoft.com/office/powerpoint/2010/main" val="2785995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29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29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2291">
                                            <p:txEl>
                                              <p:pRg st="0" end="0"/>
                                            </p:txEl>
                                          </p:spTgt>
                                        </p:tgtEl>
                                        <p:attrNameLst>
                                          <p:attrName>style.visibility</p:attrName>
                                        </p:attrNameLst>
                                      </p:cBhvr>
                                      <p:to>
                                        <p:strVal val="visible"/>
                                      </p:to>
                                    </p:set>
                                    <p:anim calcmode="lin" valueType="num">
                                      <p:cBhvr additive="base">
                                        <p:cTn id="15"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291">
                                            <p:txEl>
                                              <p:pRg st="1" end="1"/>
                                            </p:txEl>
                                          </p:spTgt>
                                        </p:tgtEl>
                                        <p:attrNameLst>
                                          <p:attrName>style.visibility</p:attrName>
                                        </p:attrNameLst>
                                      </p:cBhvr>
                                      <p:to>
                                        <p:strVal val="visible"/>
                                      </p:to>
                                    </p:set>
                                    <p:anim calcmode="lin" valueType="num">
                                      <p:cBhvr additive="base">
                                        <p:cTn id="21"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291">
                                            <p:txEl>
                                              <p:pRg st="2" end="2"/>
                                            </p:txEl>
                                          </p:spTgt>
                                        </p:tgtEl>
                                        <p:attrNameLst>
                                          <p:attrName>style.visibility</p:attrName>
                                        </p:attrNameLst>
                                      </p:cBhvr>
                                      <p:to>
                                        <p:strVal val="visible"/>
                                      </p:to>
                                    </p:set>
                                    <p:anim calcmode="lin" valueType="num">
                                      <p:cBhvr additive="base">
                                        <p:cTn id="27"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a:stretch>
            <a:fillRect/>
          </a:stretch>
        </p:blipFill>
        <p:spPr>
          <a:xfrm>
            <a:off x="2114064" y="645106"/>
            <a:ext cx="2514204" cy="5247747"/>
          </a:xfrm>
          <a:prstGeom prst="rect">
            <a:avLst/>
          </a:prstGeom>
        </p:spPr>
      </p:pic>
      <p:sp>
        <p:nvSpPr>
          <p:cNvPr id="2" name="Title 1"/>
          <p:cNvSpPr>
            <a:spLocks noGrp="1"/>
          </p:cNvSpPr>
          <p:nvPr>
            <p:ph type="title"/>
          </p:nvPr>
        </p:nvSpPr>
        <p:spPr>
          <a:xfrm>
            <a:off x="6400800" y="568345"/>
            <a:ext cx="5303471" cy="1560716"/>
          </a:xfrm>
        </p:spPr>
        <p:txBody>
          <a:bodyPr>
            <a:normAutofit/>
          </a:bodyPr>
          <a:lstStyle/>
          <a:p>
            <a:r>
              <a:rPr lang="en-US" sz="3600" b="1" dirty="0">
                <a:latin typeface="Century Gothic" panose="020B0502020202020204" pitchFamily="34" charset="0"/>
                <a:cs typeface="Arial" panose="020B0604020202020204" pitchFamily="34" charset="0"/>
              </a:rPr>
              <a:t>Depression</a:t>
            </a:r>
          </a:p>
        </p:txBody>
      </p:sp>
      <p:sp>
        <p:nvSpPr>
          <p:cNvPr id="8" name="Content Placeholder 7"/>
          <p:cNvSpPr>
            <a:spLocks noGrp="1"/>
          </p:cNvSpPr>
          <p:nvPr>
            <p:ph idx="1"/>
          </p:nvPr>
        </p:nvSpPr>
        <p:spPr>
          <a:xfrm>
            <a:off x="6400800" y="2438399"/>
            <a:ext cx="5428211" cy="4344785"/>
          </a:xfrm>
        </p:spPr>
        <p:txBody>
          <a:bodyPr>
            <a:noAutofit/>
          </a:bodyPr>
          <a:lstStyle/>
          <a:p>
            <a:pPr>
              <a:buFont typeface="Wingdings" panose="05000000000000000000" pitchFamily="2" charset="2"/>
              <a:buChar char="Ø"/>
            </a:pPr>
            <a:r>
              <a:rPr lang="en-US" sz="2400" dirty="0">
                <a:latin typeface="Century Gothic" panose="020B0502020202020204" pitchFamily="34" charset="0"/>
                <a:cs typeface="Arial" panose="020B0604020202020204" pitchFamily="34" charset="0"/>
              </a:rPr>
              <a:t>Sad</a:t>
            </a:r>
          </a:p>
          <a:p>
            <a:pPr>
              <a:buFont typeface="Wingdings" panose="05000000000000000000" pitchFamily="2" charset="2"/>
              <a:buChar char="Ø"/>
            </a:pPr>
            <a:r>
              <a:rPr lang="en-US" sz="2400" dirty="0">
                <a:latin typeface="Century Gothic" panose="020B0502020202020204" pitchFamily="34" charset="0"/>
                <a:cs typeface="Arial" panose="020B0604020202020204" pitchFamily="34" charset="0"/>
              </a:rPr>
              <a:t>Sleep and appetite disturbance</a:t>
            </a:r>
          </a:p>
          <a:p>
            <a:pPr>
              <a:buFont typeface="Wingdings" panose="05000000000000000000" pitchFamily="2" charset="2"/>
              <a:buChar char="Ø"/>
            </a:pPr>
            <a:r>
              <a:rPr lang="en-US" sz="2400" dirty="0">
                <a:latin typeface="Century Gothic" panose="020B0502020202020204" pitchFamily="34" charset="0"/>
                <a:cs typeface="Arial" panose="020B0604020202020204" pitchFamily="34" charset="0"/>
              </a:rPr>
              <a:t>Loss of interest in previous preferred activities</a:t>
            </a:r>
          </a:p>
          <a:p>
            <a:pPr>
              <a:buFont typeface="Wingdings" panose="05000000000000000000" pitchFamily="2" charset="2"/>
              <a:buChar char="Ø"/>
            </a:pPr>
            <a:r>
              <a:rPr lang="en-US" sz="2400" dirty="0">
                <a:latin typeface="Century Gothic" panose="020B0502020202020204" pitchFamily="34" charset="0"/>
                <a:cs typeface="Arial" panose="020B0604020202020204" pitchFamily="34" charset="0"/>
              </a:rPr>
              <a:t>Thoughts about death or self-harm</a:t>
            </a:r>
          </a:p>
          <a:p>
            <a:pPr>
              <a:buFont typeface="Wingdings" panose="05000000000000000000" pitchFamily="2" charset="2"/>
              <a:buChar char="Ø"/>
            </a:pPr>
            <a:r>
              <a:rPr lang="en-US" sz="2400" dirty="0">
                <a:latin typeface="Century Gothic" panose="020B0502020202020204" pitchFamily="34" charset="0"/>
                <a:cs typeface="Arial" panose="020B0604020202020204" pitchFamily="34" charset="0"/>
              </a:rPr>
              <a:t>Tendency to self-isolate</a:t>
            </a:r>
          </a:p>
          <a:p>
            <a:pPr>
              <a:buFont typeface="Wingdings" panose="05000000000000000000" pitchFamily="2" charset="2"/>
              <a:buChar char="Ø"/>
            </a:pPr>
            <a:r>
              <a:rPr lang="en-US" sz="2400" dirty="0">
                <a:latin typeface="Century Gothic" panose="020B0502020202020204" pitchFamily="34" charset="0"/>
                <a:cs typeface="Arial" panose="020B0604020202020204" pitchFamily="34" charset="0"/>
              </a:rPr>
              <a:t>Lessened productivity at work</a:t>
            </a:r>
          </a:p>
          <a:p>
            <a:pPr>
              <a:buFont typeface="Wingdings" panose="05000000000000000000" pitchFamily="2" charset="2"/>
              <a:buChar char="Ø"/>
            </a:pPr>
            <a:r>
              <a:rPr lang="en-US" sz="2400" dirty="0">
                <a:latin typeface="Century Gothic" panose="020B0502020202020204" pitchFamily="34" charset="0"/>
                <a:cs typeface="Arial" panose="020B0604020202020204" pitchFamily="34" charset="0"/>
              </a:rPr>
              <a:t>Increased irritability</a:t>
            </a:r>
          </a:p>
        </p:txBody>
      </p:sp>
      <p:sp>
        <p:nvSpPr>
          <p:cNvPr id="3" name="Slide Number Placeholder 2">
            <a:extLst>
              <a:ext uri="{FF2B5EF4-FFF2-40B4-BE49-F238E27FC236}">
                <a16:creationId xmlns:a16="http://schemas.microsoft.com/office/drawing/2014/main" id="{3F37C45C-1A89-6635-AE36-9C91B186765F}"/>
              </a:ext>
            </a:extLst>
          </p:cNvPr>
          <p:cNvSpPr>
            <a:spLocks noGrp="1"/>
          </p:cNvSpPr>
          <p:nvPr>
            <p:ph type="sldNum" sz="quarter" idx="12"/>
          </p:nvPr>
        </p:nvSpPr>
        <p:spPr/>
        <p:txBody>
          <a:bodyPr/>
          <a:lstStyle/>
          <a:p>
            <a:fld id="{AE22BCAE-92F7-455E-8399-F46D81AA5664}" type="slidenum">
              <a:rPr lang="en-US" smtClean="0"/>
              <a:t>24</a:t>
            </a:fld>
            <a:endParaRPr lang="en-US"/>
          </a:p>
        </p:txBody>
      </p:sp>
    </p:spTree>
    <p:extLst>
      <p:ext uri="{BB962C8B-B14F-4D97-AF65-F5344CB8AC3E}">
        <p14:creationId xmlns:p14="http://schemas.microsoft.com/office/powerpoint/2010/main" val="2740094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9"/>
          <p:cNvPicPr>
            <a:picLocks noChangeAspect="1"/>
          </p:cNvPicPr>
          <p:nvPr/>
        </p:nvPicPr>
        <p:blipFill rotWithShape="1">
          <a:blip r:embed="rId2"/>
          <a:srcRect l="30028" r="13153"/>
          <a:stretch/>
        </p:blipFill>
        <p:spPr>
          <a:xfrm>
            <a:off x="8770337" y="2555913"/>
            <a:ext cx="2933934" cy="3537069"/>
          </a:xfrm>
          <a:prstGeom prst="rect">
            <a:avLst/>
          </a:prstGeom>
        </p:spPr>
      </p:pic>
      <p:sp>
        <p:nvSpPr>
          <p:cNvPr id="2" name="Title 1"/>
          <p:cNvSpPr>
            <a:spLocks noGrp="1"/>
          </p:cNvSpPr>
          <p:nvPr>
            <p:ph type="title"/>
          </p:nvPr>
        </p:nvSpPr>
        <p:spPr/>
        <p:txBody>
          <a:bodyPr>
            <a:normAutofit/>
          </a:bodyPr>
          <a:lstStyle/>
          <a:p>
            <a:r>
              <a:rPr lang="en-US" sz="3600" b="1" dirty="0">
                <a:latin typeface="Century Gothic" panose="020B0502020202020204" pitchFamily="34" charset="0"/>
                <a:cs typeface="Arial" panose="020B0604020202020204" pitchFamily="34" charset="0"/>
              </a:rPr>
              <a:t>Anxiety</a:t>
            </a:r>
          </a:p>
        </p:txBody>
      </p:sp>
      <p:sp>
        <p:nvSpPr>
          <p:cNvPr id="19" name="Content Placeholder 18"/>
          <p:cNvSpPr>
            <a:spLocks noGrp="1"/>
          </p:cNvSpPr>
          <p:nvPr>
            <p:ph idx="1"/>
          </p:nvPr>
        </p:nvSpPr>
        <p:spPr>
          <a:xfrm>
            <a:off x="561975" y="2362200"/>
            <a:ext cx="7720633" cy="3727704"/>
          </a:xfrm>
        </p:spPr>
        <p:txBody>
          <a:bodyPr>
            <a:normAutofit/>
          </a:bodyPr>
          <a:lstStyle/>
          <a:p>
            <a:r>
              <a:rPr lang="en-US" sz="2400" dirty="0">
                <a:latin typeface="Century Gothic" panose="020B0502020202020204" pitchFamily="34" charset="0"/>
                <a:cs typeface="Arial" panose="020B0604020202020204" pitchFamily="34" charset="0"/>
              </a:rPr>
              <a:t>Excessive worry</a:t>
            </a:r>
          </a:p>
          <a:p>
            <a:r>
              <a:rPr lang="en-US" sz="2400" dirty="0">
                <a:latin typeface="Century Gothic" panose="020B0502020202020204" pitchFamily="34" charset="0"/>
                <a:cs typeface="Arial" panose="020B0604020202020204" pitchFamily="34" charset="0"/>
              </a:rPr>
              <a:t>Physiological discomfort </a:t>
            </a:r>
          </a:p>
          <a:p>
            <a:r>
              <a:rPr lang="en-US" sz="2400" dirty="0">
                <a:latin typeface="Century Gothic" panose="020B0502020202020204" pitchFamily="34" charset="0"/>
                <a:cs typeface="Arial" panose="020B0604020202020204" pitchFamily="34" charset="0"/>
              </a:rPr>
              <a:t>Fear</a:t>
            </a:r>
          </a:p>
          <a:p>
            <a:r>
              <a:rPr lang="en-US" sz="2400" dirty="0">
                <a:latin typeface="Century Gothic" panose="020B0502020202020204" pitchFamily="34" charset="0"/>
                <a:cs typeface="Arial" panose="020B0604020202020204" pitchFamily="34" charset="0"/>
              </a:rPr>
              <a:t>Avoidance of stressors</a:t>
            </a:r>
          </a:p>
          <a:p>
            <a:r>
              <a:rPr lang="en-US" sz="2400" dirty="0">
                <a:latin typeface="Century Gothic" panose="020B0502020202020204" pitchFamily="34" charset="0"/>
                <a:cs typeface="Arial" panose="020B0604020202020204" pitchFamily="34" charset="0"/>
              </a:rPr>
              <a:t>Sleep disturbance</a:t>
            </a:r>
          </a:p>
        </p:txBody>
      </p:sp>
      <p:sp>
        <p:nvSpPr>
          <p:cNvPr id="3" name="Slide Number Placeholder 2">
            <a:extLst>
              <a:ext uri="{FF2B5EF4-FFF2-40B4-BE49-F238E27FC236}">
                <a16:creationId xmlns:a16="http://schemas.microsoft.com/office/drawing/2014/main" id="{2C6F03FE-DA32-A528-00B8-228BE000E29F}"/>
              </a:ext>
            </a:extLst>
          </p:cNvPr>
          <p:cNvSpPr>
            <a:spLocks noGrp="1"/>
          </p:cNvSpPr>
          <p:nvPr>
            <p:ph type="sldNum" sz="quarter" idx="12"/>
          </p:nvPr>
        </p:nvSpPr>
        <p:spPr/>
        <p:txBody>
          <a:bodyPr/>
          <a:lstStyle/>
          <a:p>
            <a:fld id="{AE22BCAE-92F7-455E-8399-F46D81AA5664}" type="slidenum">
              <a:rPr lang="en-US" smtClean="0"/>
              <a:t>25</a:t>
            </a:fld>
            <a:endParaRPr lang="en-US"/>
          </a:p>
        </p:txBody>
      </p:sp>
    </p:spTree>
    <p:extLst>
      <p:ext uri="{BB962C8B-B14F-4D97-AF65-F5344CB8AC3E}">
        <p14:creationId xmlns:p14="http://schemas.microsoft.com/office/powerpoint/2010/main" val="1167932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ppy Face Sad Face - Free High Resolution Photo - Dimensions: 3888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398" y="2471960"/>
            <a:ext cx="5553950" cy="3707262"/>
          </a:xfrm>
          <a:prstGeom prst="rect">
            <a:avLst/>
          </a:prstGeom>
        </p:spPr>
      </p:pic>
      <p:sp>
        <p:nvSpPr>
          <p:cNvPr id="51203" name="Title 2"/>
          <p:cNvSpPr>
            <a:spLocks noGrp="1"/>
          </p:cNvSpPr>
          <p:nvPr>
            <p:ph type="title"/>
          </p:nvPr>
        </p:nvSpPr>
        <p:spPr>
          <a:xfrm>
            <a:off x="428626" y="200025"/>
            <a:ext cx="11275646" cy="1929036"/>
          </a:xfrm>
        </p:spPr>
        <p:txBody>
          <a:bodyPr>
            <a:normAutofit/>
          </a:bodyPr>
          <a:lstStyle/>
          <a:p>
            <a:r>
              <a:rPr lang="en-US" altLang="en-US" sz="3600" b="1" dirty="0">
                <a:latin typeface="Arial" panose="020B0604020202020204" pitchFamily="34" charset="0"/>
                <a:cs typeface="Arial" panose="020B0604020202020204" pitchFamily="34" charset="0"/>
              </a:rPr>
              <a:t>Bipolar Disorder</a:t>
            </a:r>
          </a:p>
        </p:txBody>
      </p:sp>
      <p:sp>
        <p:nvSpPr>
          <p:cNvPr id="51202" name="Content Placeholder 1"/>
          <p:cNvSpPr>
            <a:spLocks noGrp="1"/>
          </p:cNvSpPr>
          <p:nvPr>
            <p:ph idx="1"/>
          </p:nvPr>
        </p:nvSpPr>
        <p:spPr>
          <a:xfrm>
            <a:off x="7618176" y="2061902"/>
            <a:ext cx="3877757" cy="3870305"/>
          </a:xfrm>
        </p:spPr>
        <p:txBody>
          <a:bodyPr>
            <a:noAutofit/>
          </a:bodyPr>
          <a:lstStyle/>
          <a:p>
            <a:pPr>
              <a:lnSpc>
                <a:spcPct val="91000"/>
              </a:lnSpc>
            </a:pPr>
            <a:r>
              <a:rPr lang="en-US" altLang="en-US" sz="2000" dirty="0">
                <a:latin typeface="Century Gothic" panose="020B0502020202020204" pitchFamily="34" charset="0"/>
                <a:cs typeface="Arial" panose="020B0604020202020204" pitchFamily="34" charset="0"/>
              </a:rPr>
              <a:t>Cyclic mood disorder characterized by depressed and manic phases</a:t>
            </a:r>
          </a:p>
          <a:p>
            <a:pPr>
              <a:lnSpc>
                <a:spcPct val="91000"/>
              </a:lnSpc>
            </a:pPr>
            <a:r>
              <a:rPr lang="en-US" altLang="en-US" sz="2000" dirty="0">
                <a:latin typeface="Century Gothic" panose="020B0502020202020204" pitchFamily="34" charset="0"/>
                <a:cs typeface="Arial" panose="020B0604020202020204" pitchFamily="34" charset="0"/>
              </a:rPr>
              <a:t>Bipolar I disorder may be associated with psychotic features</a:t>
            </a:r>
          </a:p>
          <a:p>
            <a:pPr>
              <a:lnSpc>
                <a:spcPct val="91000"/>
              </a:lnSpc>
            </a:pPr>
            <a:r>
              <a:rPr lang="en-US" altLang="en-US" sz="2000" dirty="0">
                <a:latin typeface="Century Gothic" panose="020B0502020202020204" pitchFamily="34" charset="0"/>
                <a:cs typeface="Arial" panose="020B0604020202020204" pitchFamily="34" charset="0"/>
              </a:rPr>
              <a:t>Bipolar II disorder may include hypomanic episodes and not full-blown mania</a:t>
            </a:r>
          </a:p>
          <a:p>
            <a:pPr>
              <a:lnSpc>
                <a:spcPct val="91000"/>
              </a:lnSpc>
            </a:pPr>
            <a:r>
              <a:rPr lang="en-US" altLang="en-US" sz="2000" dirty="0">
                <a:latin typeface="Century Gothic" panose="020B0502020202020204" pitchFamily="34" charset="0"/>
                <a:cs typeface="Arial" panose="020B0604020202020204" pitchFamily="34" charset="0"/>
              </a:rPr>
              <a:t>Disturbance in sleep, appetite and energy level prominent in active phases</a:t>
            </a:r>
          </a:p>
        </p:txBody>
      </p:sp>
      <p:sp>
        <p:nvSpPr>
          <p:cNvPr id="3" name="Slide Number Placeholder 2">
            <a:extLst>
              <a:ext uri="{FF2B5EF4-FFF2-40B4-BE49-F238E27FC236}">
                <a16:creationId xmlns:a16="http://schemas.microsoft.com/office/drawing/2014/main" id="{B5D420AE-F3DE-88C7-C7DB-E4EAB09AAFDC}"/>
              </a:ext>
            </a:extLst>
          </p:cNvPr>
          <p:cNvSpPr>
            <a:spLocks noGrp="1"/>
          </p:cNvSpPr>
          <p:nvPr>
            <p:ph type="sldNum" sz="quarter" idx="12"/>
          </p:nvPr>
        </p:nvSpPr>
        <p:spPr/>
        <p:txBody>
          <a:bodyPr/>
          <a:lstStyle/>
          <a:p>
            <a:fld id="{AE22BCAE-92F7-455E-8399-F46D81AA5664}" type="slidenum">
              <a:rPr lang="en-US" smtClean="0"/>
              <a:t>26</a:t>
            </a:fld>
            <a:endParaRPr lang="en-US"/>
          </a:p>
        </p:txBody>
      </p:sp>
    </p:spTree>
    <p:extLst>
      <p:ext uri="{BB962C8B-B14F-4D97-AF65-F5344CB8AC3E}">
        <p14:creationId xmlns:p14="http://schemas.microsoft.com/office/powerpoint/2010/main" val="3778095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p:cNvSpPr>
            <a:spLocks noGrp="1"/>
          </p:cNvSpPr>
          <p:nvPr>
            <p:ph type="title"/>
          </p:nvPr>
        </p:nvSpPr>
        <p:spPr/>
        <p:txBody>
          <a:bodyPr/>
          <a:lstStyle/>
          <a:p>
            <a:pPr eaLnBrk="1" hangingPunct="1"/>
            <a:r>
              <a:rPr lang="en-US" altLang="en-US" sz="3600" b="1" dirty="0">
                <a:latin typeface="Century Gothic" panose="020B0502020202020204" pitchFamily="34" charset="0"/>
                <a:cs typeface="Arial" panose="020B0604020202020204" pitchFamily="34" charset="0"/>
              </a:rPr>
              <a:t>Thought Disorder</a:t>
            </a:r>
          </a:p>
        </p:txBody>
      </p:sp>
      <p:sp>
        <p:nvSpPr>
          <p:cNvPr id="51203" name="Rectangle 3"/>
          <p:cNvSpPr>
            <a:spLocks noGrp="1" noChangeArrowheads="1"/>
          </p:cNvSpPr>
          <p:nvPr>
            <p:ph idx="1"/>
          </p:nvPr>
        </p:nvSpPr>
        <p:spPr>
          <a:xfrm>
            <a:off x="1154954" y="2044931"/>
            <a:ext cx="8932021" cy="4908319"/>
          </a:xfrm>
        </p:spPr>
        <p:txBody>
          <a:bodyPr rtlCol="0">
            <a:noAutofit/>
          </a:bodyPr>
          <a:lstStyle/>
          <a:p>
            <a:pPr marL="64008" indent="0">
              <a:lnSpc>
                <a:spcPct val="80000"/>
              </a:lnSpc>
              <a:buNone/>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Problems with reality-based thinking</a:t>
            </a:r>
          </a:p>
          <a:p>
            <a:pPr lvl="1">
              <a:lnSpc>
                <a:spcPct val="80000"/>
              </a:lnSpc>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Hallucinations, most likely auditory</a:t>
            </a:r>
          </a:p>
          <a:p>
            <a:pPr lvl="1">
              <a:lnSpc>
                <a:spcPct val="80000"/>
              </a:lnSpc>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Delusions: grandeur, persecution, etc.  </a:t>
            </a:r>
          </a:p>
          <a:p>
            <a:pPr lvl="1">
              <a:lnSpc>
                <a:spcPct val="80000"/>
              </a:lnSpc>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Poor reality testing</a:t>
            </a:r>
          </a:p>
          <a:p>
            <a:pPr lvl="1">
              <a:lnSpc>
                <a:spcPct val="80000"/>
              </a:lnSpc>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Schizophrenia, Schizoaffective Disorder, Psychotic Disorder, NOS</a:t>
            </a:r>
          </a:p>
          <a:p>
            <a:pPr marL="448056" indent="-384048">
              <a:lnSpc>
                <a:spcPct val="80000"/>
              </a:lnSpc>
              <a:buClr>
                <a:schemeClr val="tx1"/>
              </a:buClr>
              <a:buFontTx/>
              <a:buChar char="•"/>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Schizophrenia and other thought disorders (psychosis) are not frequently occurring problems among individuals with IDD</a:t>
            </a:r>
          </a:p>
          <a:p>
            <a:pPr marL="448056" indent="-384048">
              <a:lnSpc>
                <a:spcPct val="80000"/>
              </a:lnSpc>
              <a:buClr>
                <a:schemeClr val="tx1"/>
              </a:buClr>
              <a:buFontTx/>
              <a:buChar char="•"/>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Concern regarding misdiagnosis and effects associated with the long-term use of psychoactive medication</a:t>
            </a:r>
          </a:p>
        </p:txBody>
      </p:sp>
      <p:sp>
        <p:nvSpPr>
          <p:cNvPr id="2" name="Slide Number Placeholder 1">
            <a:extLst>
              <a:ext uri="{FF2B5EF4-FFF2-40B4-BE49-F238E27FC236}">
                <a16:creationId xmlns:a16="http://schemas.microsoft.com/office/drawing/2014/main" id="{4D3DF013-392C-87B0-73C4-38D4CAD22D72}"/>
              </a:ext>
            </a:extLst>
          </p:cNvPr>
          <p:cNvSpPr>
            <a:spLocks noGrp="1"/>
          </p:cNvSpPr>
          <p:nvPr>
            <p:ph type="sldNum" sz="quarter" idx="12"/>
          </p:nvPr>
        </p:nvSpPr>
        <p:spPr/>
        <p:txBody>
          <a:bodyPr/>
          <a:lstStyle/>
          <a:p>
            <a:fld id="{AE22BCAE-92F7-455E-8399-F46D81AA5664}" type="slidenum">
              <a:rPr lang="en-US" smtClean="0"/>
              <a:t>27</a:t>
            </a:fld>
            <a:endParaRPr lang="en-US"/>
          </a:p>
        </p:txBody>
      </p:sp>
    </p:spTree>
    <p:extLst>
      <p:ext uri="{BB962C8B-B14F-4D97-AF65-F5344CB8AC3E}">
        <p14:creationId xmlns:p14="http://schemas.microsoft.com/office/powerpoint/2010/main" val="353192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0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0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0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2228A-D95A-6B76-028D-A0D4D760EA63}"/>
              </a:ext>
            </a:extLst>
          </p:cNvPr>
          <p:cNvSpPr>
            <a:spLocks noGrp="1"/>
          </p:cNvSpPr>
          <p:nvPr>
            <p:ph type="title"/>
          </p:nvPr>
        </p:nvSpPr>
        <p:spPr>
          <a:xfrm>
            <a:off x="648930" y="629266"/>
            <a:ext cx="5445480" cy="1641987"/>
          </a:xfrm>
        </p:spPr>
        <p:txBody>
          <a:bodyPr vert="horz" lIns="91440" tIns="45720" rIns="91440" bIns="45720" rtlCol="0">
            <a:normAutofit/>
          </a:bodyPr>
          <a:lstStyle/>
          <a:p>
            <a:r>
              <a:rPr lang="en-US" sz="3600" b="1" dirty="0">
                <a:solidFill>
                  <a:schemeClr val="tx1"/>
                </a:solidFill>
                <a:latin typeface="Century Gothic" panose="020B0502020202020204" pitchFamily="34" charset="0"/>
                <a:cs typeface="Arial" panose="020B0604020202020204" pitchFamily="34" charset="0"/>
              </a:rPr>
              <a:t>Recognizing Trauma</a:t>
            </a:r>
          </a:p>
        </p:txBody>
      </p:sp>
      <p:sp>
        <p:nvSpPr>
          <p:cNvPr id="30" name="Content Placeholder 29">
            <a:extLst>
              <a:ext uri="{FF2B5EF4-FFF2-40B4-BE49-F238E27FC236}">
                <a16:creationId xmlns:a16="http://schemas.microsoft.com/office/drawing/2014/main" id="{B6492594-F634-ED25-417F-A0BF0FBFDC26}"/>
              </a:ext>
            </a:extLst>
          </p:cNvPr>
          <p:cNvSpPr>
            <a:spLocks noGrp="1"/>
          </p:cNvSpPr>
          <p:nvPr>
            <p:ph idx="1"/>
          </p:nvPr>
        </p:nvSpPr>
        <p:spPr>
          <a:xfrm>
            <a:off x="647701" y="2438401"/>
            <a:ext cx="4797256" cy="3809998"/>
          </a:xfrm>
        </p:spPr>
        <p:txBody>
          <a:bodyPr>
            <a:normAutofit/>
          </a:bodyPr>
          <a:lstStyle/>
          <a:p>
            <a:r>
              <a:rPr lang="en-US" sz="2400" dirty="0">
                <a:latin typeface="Century Gothic" panose="020B0502020202020204" pitchFamily="34" charset="0"/>
                <a:cs typeface="Arial" panose="020B0604020202020204" pitchFamily="34" charset="0"/>
              </a:rPr>
              <a:t>Individuals with disabilities are more likely to be victims of crime, abuse or neglect than individuals without disabilities </a:t>
            </a:r>
          </a:p>
          <a:p>
            <a:r>
              <a:rPr lang="en-US" sz="2400" dirty="0">
                <a:latin typeface="Century Gothic" panose="020B0502020202020204" pitchFamily="34" charset="0"/>
                <a:cs typeface="Arial" panose="020B0604020202020204" pitchFamily="34" charset="0"/>
              </a:rPr>
              <a:t>Individuals with disabilities are more likely to be sexually abused than those without disabilities</a:t>
            </a:r>
          </a:p>
          <a:p>
            <a:endParaRPr lang="en-US" dirty="0"/>
          </a:p>
        </p:txBody>
      </p:sp>
      <p:pic>
        <p:nvPicPr>
          <p:cNvPr id="5" name="Content Placeholder 4" descr="Text&#10;&#10;Description automatically generated">
            <a:extLst>
              <a:ext uri="{FF2B5EF4-FFF2-40B4-BE49-F238E27FC236}">
                <a16:creationId xmlns:a16="http://schemas.microsoft.com/office/drawing/2014/main" id="{77E7B480-5046-2742-5ACC-1C63D5BD161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3350"/>
          <a:stretch/>
        </p:blipFill>
        <p:spPr>
          <a:xfrm>
            <a:off x="5903218" y="1296785"/>
            <a:ext cx="5224338" cy="5405428"/>
          </a:xfrm>
          <a:prstGeom prst="rect">
            <a:avLst/>
          </a:prstGeom>
          <a:effectLst>
            <a:outerShdw blurRad="50800" dist="38100" dir="5400000" algn="t" rotWithShape="0">
              <a:prstClr val="black">
                <a:alpha val="43000"/>
              </a:prstClr>
            </a:outerShdw>
          </a:effectLst>
        </p:spPr>
      </p:pic>
      <p:sp>
        <p:nvSpPr>
          <p:cNvPr id="3" name="Slide Number Placeholder 2">
            <a:extLst>
              <a:ext uri="{FF2B5EF4-FFF2-40B4-BE49-F238E27FC236}">
                <a16:creationId xmlns:a16="http://schemas.microsoft.com/office/drawing/2014/main" id="{7773AA3F-2432-A625-8D22-A6C8B4D256EC}"/>
              </a:ext>
            </a:extLst>
          </p:cNvPr>
          <p:cNvSpPr>
            <a:spLocks noGrp="1"/>
          </p:cNvSpPr>
          <p:nvPr>
            <p:ph type="sldNum" sz="quarter" idx="12"/>
          </p:nvPr>
        </p:nvSpPr>
        <p:spPr/>
        <p:txBody>
          <a:bodyPr/>
          <a:lstStyle/>
          <a:p>
            <a:fld id="{AE22BCAE-92F7-455E-8399-F46D81AA5664}" type="slidenum">
              <a:rPr lang="en-US" smtClean="0"/>
              <a:t>28</a:t>
            </a:fld>
            <a:endParaRPr lang="en-US"/>
          </a:p>
        </p:txBody>
      </p:sp>
    </p:spTree>
    <p:extLst>
      <p:ext uri="{BB962C8B-B14F-4D97-AF65-F5344CB8AC3E}">
        <p14:creationId xmlns:p14="http://schemas.microsoft.com/office/powerpoint/2010/main" val="137339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BB27-3710-EEC2-C4F4-36D7B5F26AD2}"/>
              </a:ext>
            </a:extLst>
          </p:cNvPr>
          <p:cNvSpPr>
            <a:spLocks noGrp="1"/>
          </p:cNvSpPr>
          <p:nvPr>
            <p:ph type="title"/>
          </p:nvPr>
        </p:nvSpPr>
        <p:spPr/>
        <p:txBody>
          <a:bodyPr/>
          <a:lstStyle/>
          <a:p>
            <a:r>
              <a:rPr lang="en-US" sz="3600" b="1" dirty="0">
                <a:solidFill>
                  <a:prstClr val="white"/>
                </a:solidFill>
              </a:rPr>
              <a:t>Trauma-Informed Therapies </a:t>
            </a:r>
            <a:r>
              <a:rPr lang="en-US" sz="3600" dirty="0">
                <a:solidFill>
                  <a:prstClr val="white"/>
                </a:solidFill>
              </a:rPr>
              <a:t>for Individuals with IDD</a:t>
            </a:r>
            <a:br>
              <a:rPr kumimoji="0" lang="en-US" sz="3600" i="0" u="none" strike="noStrike" kern="1200" cap="none" spc="0" normalizeH="0" baseline="0" noProof="0" dirty="0">
                <a:ln>
                  <a:noFill/>
                </a:ln>
                <a:solidFill>
                  <a:prstClr val="white"/>
                </a:solidFill>
                <a:effectLst/>
                <a:uLnTx/>
                <a:uFillTx/>
                <a:ea typeface="+mn-ea"/>
                <a:cs typeface="+mn-cs"/>
              </a:rPr>
            </a:br>
            <a:endParaRPr lang="en-US" sz="3600" dirty="0"/>
          </a:p>
        </p:txBody>
      </p:sp>
      <p:sp>
        <p:nvSpPr>
          <p:cNvPr id="3" name="Content Placeholder 2">
            <a:extLst>
              <a:ext uri="{FF2B5EF4-FFF2-40B4-BE49-F238E27FC236}">
                <a16:creationId xmlns:a16="http://schemas.microsoft.com/office/drawing/2014/main" id="{27DEA1E3-BA07-24A2-42BE-7E09F2A1E36F}"/>
              </a:ext>
            </a:extLst>
          </p:cNvPr>
          <p:cNvSpPr>
            <a:spLocks noGrp="1"/>
          </p:cNvSpPr>
          <p:nvPr>
            <p:ph idx="1"/>
          </p:nvPr>
        </p:nvSpPr>
        <p:spPr/>
        <p:txBody>
          <a:bodyPr>
            <a:normAutofit/>
          </a:bodyPr>
          <a:lstStyle/>
          <a:p>
            <a:r>
              <a:rPr lang="en-US" sz="2400" dirty="0">
                <a:latin typeface="Century Gothic" panose="020B0502020202020204" pitchFamily="34" charset="0"/>
                <a:cs typeface="Arial" panose="020B0604020202020204" pitchFamily="34" charset="0"/>
              </a:rPr>
              <a:t>People affected by trauma can feel physically and emotionally unsafe or mistrustful in their relationships</a:t>
            </a:r>
          </a:p>
          <a:p>
            <a:r>
              <a:rPr lang="en-US" sz="2400" b="1" dirty="0">
                <a:latin typeface="Century Gothic" panose="020B0502020202020204" pitchFamily="34" charset="0"/>
                <a:cs typeface="Arial" panose="020B0604020202020204" pitchFamily="34" charset="0"/>
              </a:rPr>
              <a:t>Promising interventions for individuals with IDD and trauma exposure include</a:t>
            </a:r>
            <a:r>
              <a:rPr lang="en-US" sz="2400" dirty="0">
                <a:latin typeface="Century Gothic" panose="020B0502020202020204" pitchFamily="34" charset="0"/>
                <a:cs typeface="Arial" panose="020B0604020202020204" pitchFamily="34" charset="0"/>
              </a:rPr>
              <a:t>:</a:t>
            </a:r>
          </a:p>
          <a:p>
            <a:pPr marL="342900" indent="-342900">
              <a:buFont typeface="Arial" panose="020B0604020202020204" pitchFamily="34" charset="0"/>
              <a:buChar char="•"/>
            </a:pPr>
            <a:r>
              <a:rPr lang="en-US" sz="2400" dirty="0">
                <a:latin typeface="Century Gothic" panose="020B0502020202020204" pitchFamily="34" charset="0"/>
                <a:cs typeface="Arial" panose="020B0604020202020204" pitchFamily="34" charset="0"/>
              </a:rPr>
              <a:t>Eye Movement Desensitization and Reprocessing (EMDR)</a:t>
            </a:r>
          </a:p>
          <a:p>
            <a:pPr marL="342900" indent="-342900">
              <a:buFont typeface="Arial" panose="020B0604020202020204" pitchFamily="34" charset="0"/>
              <a:buChar char="•"/>
            </a:pPr>
            <a:r>
              <a:rPr lang="en-US" sz="2400" dirty="0">
                <a:latin typeface="Century Gothic" panose="020B0502020202020204" pitchFamily="34" charset="0"/>
                <a:cs typeface="Arial" panose="020B0604020202020204" pitchFamily="34" charset="0"/>
              </a:rPr>
              <a:t>Positive Identify Development (Karyn Harvey, PhD)</a:t>
            </a:r>
          </a:p>
          <a:p>
            <a:pPr marL="342900" indent="-342900">
              <a:buFont typeface="Arial" panose="020B0604020202020204" pitchFamily="34" charset="0"/>
              <a:buChar char="•"/>
            </a:pPr>
            <a:r>
              <a:rPr lang="en-US" sz="2400" dirty="0">
                <a:latin typeface="Century Gothic" panose="020B0502020202020204" pitchFamily="34" charset="0"/>
                <a:cs typeface="Arial" panose="020B0604020202020204" pitchFamily="34" charset="0"/>
              </a:rPr>
              <a:t>Adapted Trauma-Focused Cognitive Behavior Therapy (Brian </a:t>
            </a:r>
            <a:r>
              <a:rPr lang="en-US" sz="2400" dirty="0" err="1">
                <a:latin typeface="Century Gothic" panose="020B0502020202020204" pitchFamily="34" charset="0"/>
                <a:cs typeface="Arial" panose="020B0604020202020204" pitchFamily="34" charset="0"/>
              </a:rPr>
              <a:t>Tallant</a:t>
            </a:r>
            <a:r>
              <a:rPr lang="en-US" sz="2400" dirty="0">
                <a:latin typeface="Century Gothic" panose="020B0502020202020204" pitchFamily="34" charset="0"/>
                <a:cs typeface="Arial" panose="020B0604020202020204" pitchFamily="34" charset="0"/>
              </a:rPr>
              <a:t>, LPC)</a:t>
            </a:r>
            <a:endParaRPr lang="en-US" sz="24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79EDD82E-EA04-C518-4E16-CE8C26794B13}"/>
              </a:ext>
            </a:extLst>
          </p:cNvPr>
          <p:cNvSpPr>
            <a:spLocks noGrp="1"/>
          </p:cNvSpPr>
          <p:nvPr>
            <p:ph type="sldNum" sz="quarter" idx="12"/>
          </p:nvPr>
        </p:nvSpPr>
        <p:spPr/>
        <p:txBody>
          <a:bodyPr/>
          <a:lstStyle/>
          <a:p>
            <a:fld id="{AE22BCAE-92F7-455E-8399-F46D81AA5664}" type="slidenum">
              <a:rPr lang="en-US" smtClean="0"/>
              <a:t>29</a:t>
            </a:fld>
            <a:endParaRPr lang="en-US"/>
          </a:p>
        </p:txBody>
      </p:sp>
    </p:spTree>
    <p:extLst>
      <p:ext uri="{BB962C8B-B14F-4D97-AF65-F5344CB8AC3E}">
        <p14:creationId xmlns:p14="http://schemas.microsoft.com/office/powerpoint/2010/main" val="2102081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8F7C26-6A92-F8BE-ACF8-D0C9B36D5877}"/>
              </a:ext>
            </a:extLst>
          </p:cNvPr>
          <p:cNvSpPr>
            <a:spLocks noGrp="1"/>
          </p:cNvSpPr>
          <p:nvPr>
            <p:ph type="title"/>
          </p:nvPr>
        </p:nvSpPr>
        <p:spPr>
          <a:xfrm>
            <a:off x="648929" y="1063417"/>
            <a:ext cx="3505495" cy="4675396"/>
          </a:xfrm>
        </p:spPr>
        <p:txBody>
          <a:bodyPr anchor="ctr">
            <a:normAutofit/>
          </a:bodyPr>
          <a:lstStyle/>
          <a:p>
            <a:r>
              <a:rPr lang="en-US" b="1">
                <a:solidFill>
                  <a:srgbClr val="F2F2F2"/>
                </a:solidFill>
              </a:rPr>
              <a:t>Objectives for Today’s Webinar</a:t>
            </a:r>
          </a:p>
        </p:txBody>
      </p:sp>
      <p:sp>
        <p:nvSpPr>
          <p:cNvPr id="33" name="Rectangle 32">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11F8B04C-D509-CD9A-5978-EBE65A606B57}"/>
              </a:ext>
            </a:extLst>
          </p:cNvPr>
          <p:cNvSpPr>
            <a:spLocks noGrp="1"/>
          </p:cNvSpPr>
          <p:nvPr>
            <p:ph type="sldNum" sz="quarter" idx="12"/>
          </p:nvPr>
        </p:nvSpPr>
        <p:spPr>
          <a:xfrm>
            <a:off x="10352540" y="295729"/>
            <a:ext cx="838199" cy="767687"/>
          </a:xfrm>
        </p:spPr>
        <p:txBody>
          <a:bodyPr>
            <a:normAutofit/>
          </a:bodyPr>
          <a:lstStyle/>
          <a:p>
            <a:pPr>
              <a:spcAft>
                <a:spcPts val="600"/>
              </a:spcAft>
            </a:pPr>
            <a:fld id="{AE22BCAE-92F7-455E-8399-F46D81AA5664}" type="slidenum">
              <a:rPr lang="en-US">
                <a:solidFill>
                  <a:srgbClr val="FFFFFF"/>
                </a:solidFill>
              </a:rPr>
              <a:pPr>
                <a:spcAft>
                  <a:spcPts val="600"/>
                </a:spcAft>
              </a:pPr>
              <a:t>3</a:t>
            </a:fld>
            <a:endParaRPr lang="en-US">
              <a:solidFill>
                <a:srgbClr val="FFFFFF"/>
              </a:solidFill>
            </a:endParaRPr>
          </a:p>
        </p:txBody>
      </p:sp>
      <p:graphicFrame>
        <p:nvGraphicFramePr>
          <p:cNvPr id="16" name="Content Placeholder 2">
            <a:extLst>
              <a:ext uri="{FF2B5EF4-FFF2-40B4-BE49-F238E27FC236}">
                <a16:creationId xmlns:a16="http://schemas.microsoft.com/office/drawing/2014/main" id="{6592600C-BDA0-788D-130F-4BDE9162EE8F}"/>
              </a:ext>
            </a:extLst>
          </p:cNvPr>
          <p:cNvGraphicFramePr>
            <a:graphicFrameLocks noGrp="1"/>
          </p:cNvGraphicFramePr>
          <p:nvPr>
            <p:ph idx="1"/>
            <p:extLst>
              <p:ext uri="{D42A27DB-BD31-4B8C-83A1-F6EECF244321}">
                <p14:modId xmlns:p14="http://schemas.microsoft.com/office/powerpoint/2010/main" val="3448839552"/>
              </p:ext>
            </p:extLst>
          </p:nvPr>
        </p:nvGraphicFramePr>
        <p:xfrm>
          <a:off x="5513261" y="1252319"/>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534514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610183-DB57-7F10-2465-5388B6E5C49A}"/>
              </a:ext>
            </a:extLst>
          </p:cNvPr>
          <p:cNvSpPr>
            <a:spLocks noGrp="1"/>
          </p:cNvSpPr>
          <p:nvPr>
            <p:ph type="title"/>
          </p:nvPr>
        </p:nvSpPr>
        <p:spPr/>
        <p:txBody>
          <a:bodyPr/>
          <a:lstStyle/>
          <a:p>
            <a:r>
              <a:rPr lang="en-US" sz="3600" b="1" dirty="0"/>
              <a:t>Psychotherapeutic Approaches</a:t>
            </a:r>
          </a:p>
        </p:txBody>
      </p:sp>
      <p:sp>
        <p:nvSpPr>
          <p:cNvPr id="5" name="Text Placeholder 4">
            <a:extLst>
              <a:ext uri="{FF2B5EF4-FFF2-40B4-BE49-F238E27FC236}">
                <a16:creationId xmlns:a16="http://schemas.microsoft.com/office/drawing/2014/main" id="{568B6529-C4A4-E2CE-A3BA-1E8DBF7B3CC8}"/>
              </a:ext>
            </a:extLst>
          </p:cNvPr>
          <p:cNvSpPr>
            <a:spLocks noGrp="1"/>
          </p:cNvSpPr>
          <p:nvPr>
            <p:ph type="body" idx="1"/>
          </p:nvPr>
        </p:nvSpPr>
        <p:spPr/>
        <p:txBody>
          <a:bodyPr>
            <a:normAutofit/>
          </a:bodyPr>
          <a:lstStyle/>
          <a:p>
            <a:pPr algn="ctr"/>
            <a:r>
              <a:rPr lang="en-US" sz="2400" dirty="0"/>
              <a:t>Common Approaches taken with individuals with IDD and mental health concerns</a:t>
            </a:r>
          </a:p>
        </p:txBody>
      </p:sp>
      <p:sp>
        <p:nvSpPr>
          <p:cNvPr id="6" name="Slide Number Placeholder 5">
            <a:extLst>
              <a:ext uri="{FF2B5EF4-FFF2-40B4-BE49-F238E27FC236}">
                <a16:creationId xmlns:a16="http://schemas.microsoft.com/office/drawing/2014/main" id="{CC4D1A2A-1EE1-05BA-39A5-3D6B424C7F51}"/>
              </a:ext>
            </a:extLst>
          </p:cNvPr>
          <p:cNvSpPr>
            <a:spLocks noGrp="1"/>
          </p:cNvSpPr>
          <p:nvPr>
            <p:ph type="sldNum" sz="quarter" idx="12"/>
          </p:nvPr>
        </p:nvSpPr>
        <p:spPr/>
        <p:txBody>
          <a:bodyPr/>
          <a:lstStyle/>
          <a:p>
            <a:fld id="{AE22BCAE-92F7-455E-8399-F46D81AA5664}" type="slidenum">
              <a:rPr lang="en-US" smtClean="0"/>
              <a:t>30</a:t>
            </a:fld>
            <a:endParaRPr lang="en-US"/>
          </a:p>
        </p:txBody>
      </p:sp>
    </p:spTree>
    <p:extLst>
      <p:ext uri="{BB962C8B-B14F-4D97-AF65-F5344CB8AC3E}">
        <p14:creationId xmlns:p14="http://schemas.microsoft.com/office/powerpoint/2010/main" val="4209960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Rectangle 20">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5" name="Freeform: Shape 24">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1494BB0E-5858-2159-06EE-2EA2A4784098}"/>
              </a:ext>
            </a:extLst>
          </p:cNvPr>
          <p:cNvSpPr>
            <a:spLocks noGrp="1"/>
          </p:cNvSpPr>
          <p:nvPr>
            <p:ph type="title"/>
          </p:nvPr>
        </p:nvSpPr>
        <p:spPr>
          <a:xfrm>
            <a:off x="1103312" y="452718"/>
            <a:ext cx="8947522" cy="1400530"/>
          </a:xfrm>
        </p:spPr>
        <p:txBody>
          <a:bodyPr anchor="ctr">
            <a:normAutofit/>
          </a:bodyPr>
          <a:lstStyle/>
          <a:p>
            <a:pPr>
              <a:lnSpc>
                <a:spcPct val="90000"/>
              </a:lnSpc>
            </a:pPr>
            <a:r>
              <a:rPr lang="en-US" sz="3600" b="1" dirty="0">
                <a:solidFill>
                  <a:srgbClr val="FFFFFF"/>
                </a:solidFill>
              </a:rPr>
              <a:t>Who Can Benefit From Psychotherapy?</a:t>
            </a:r>
            <a:br>
              <a:rPr kumimoji="0" lang="en-US" sz="3600" b="1" i="0" u="none" strike="noStrike" kern="1200" cap="none" spc="0" normalizeH="0" baseline="0" noProof="0" dirty="0">
                <a:ln>
                  <a:noFill/>
                </a:ln>
                <a:solidFill>
                  <a:srgbClr val="FFFFFF"/>
                </a:solidFill>
                <a:effectLst/>
                <a:uLnTx/>
                <a:uFillTx/>
                <a:ea typeface="+mn-ea"/>
                <a:cs typeface="+mn-cs"/>
              </a:rPr>
            </a:br>
            <a:endParaRPr lang="en-US" sz="3600" dirty="0">
              <a:solidFill>
                <a:srgbClr val="FFFFFF"/>
              </a:solidFill>
            </a:endParaRPr>
          </a:p>
        </p:txBody>
      </p:sp>
      <p:sp>
        <p:nvSpPr>
          <p:cNvPr id="3" name="Content Placeholder 2">
            <a:extLst>
              <a:ext uri="{FF2B5EF4-FFF2-40B4-BE49-F238E27FC236}">
                <a16:creationId xmlns:a16="http://schemas.microsoft.com/office/drawing/2014/main" id="{23CAD51D-305C-01FF-9634-BEE8FCF23071}"/>
              </a:ext>
            </a:extLst>
          </p:cNvPr>
          <p:cNvSpPr>
            <a:spLocks noGrp="1"/>
          </p:cNvSpPr>
          <p:nvPr>
            <p:ph idx="1"/>
          </p:nvPr>
        </p:nvSpPr>
        <p:spPr>
          <a:xfrm>
            <a:off x="1103312" y="2763520"/>
            <a:ext cx="8946541" cy="3484879"/>
          </a:xfrm>
        </p:spPr>
        <p:txBody>
          <a:bodyPr>
            <a:normAutofit lnSpcReduction="10000"/>
          </a:bodyPr>
          <a:lstStyle/>
          <a:p>
            <a:r>
              <a:rPr lang="en-US" sz="2400" dirty="0">
                <a:latin typeface="Century Gothic" panose="020B0502020202020204" pitchFamily="34" charset="0"/>
                <a:cs typeface="Arial" panose="020B0604020202020204" pitchFamily="34" charset="0"/>
              </a:rPr>
              <a:t>Psychotherapy is a non-medical treatment for individuals who are depressed, anxious, have mood disorders, personality style issues and/or have been trauma exposed.</a:t>
            </a:r>
          </a:p>
          <a:p>
            <a:endParaRPr lang="en-US" sz="2400" dirty="0">
              <a:latin typeface="Century Gothic" panose="020B0502020202020204" pitchFamily="34" charset="0"/>
              <a:cs typeface="Arial" panose="020B0604020202020204" pitchFamily="34" charset="0"/>
            </a:endParaRPr>
          </a:p>
          <a:p>
            <a:r>
              <a:rPr lang="en-US" sz="2400" dirty="0">
                <a:latin typeface="Century Gothic" panose="020B0502020202020204" pitchFamily="34" charset="0"/>
                <a:cs typeface="Arial" panose="020B0604020202020204" pitchFamily="34" charset="0"/>
              </a:rPr>
              <a:t>Individuals who are most likely to benefit from this form of treatment are verbal, motivated to change, and are capable to follow through on skills learned within sessions.</a:t>
            </a:r>
          </a:p>
          <a:p>
            <a:endParaRPr lang="en-US" dirty="0"/>
          </a:p>
        </p:txBody>
      </p:sp>
      <p:sp>
        <p:nvSpPr>
          <p:cNvPr id="4" name="Slide Number Placeholder 3">
            <a:extLst>
              <a:ext uri="{FF2B5EF4-FFF2-40B4-BE49-F238E27FC236}">
                <a16:creationId xmlns:a16="http://schemas.microsoft.com/office/drawing/2014/main" id="{4E3E300B-AD0B-882B-9007-416978D2E738}"/>
              </a:ext>
            </a:extLst>
          </p:cNvPr>
          <p:cNvSpPr>
            <a:spLocks noGrp="1"/>
          </p:cNvSpPr>
          <p:nvPr>
            <p:ph type="sldNum" sz="quarter" idx="12"/>
          </p:nvPr>
        </p:nvSpPr>
        <p:spPr/>
        <p:txBody>
          <a:bodyPr/>
          <a:lstStyle/>
          <a:p>
            <a:fld id="{AE22BCAE-92F7-455E-8399-F46D81AA5664}" type="slidenum">
              <a:rPr lang="en-US" smtClean="0">
                <a:solidFill>
                  <a:schemeClr val="bg1"/>
                </a:solidFill>
              </a:rPr>
              <a:t>31</a:t>
            </a:fld>
            <a:endParaRPr lang="en-US" dirty="0">
              <a:solidFill>
                <a:schemeClr val="bg1"/>
              </a:solidFill>
            </a:endParaRPr>
          </a:p>
        </p:txBody>
      </p:sp>
    </p:spTree>
    <p:extLst>
      <p:ext uri="{BB962C8B-B14F-4D97-AF65-F5344CB8AC3E}">
        <p14:creationId xmlns:p14="http://schemas.microsoft.com/office/powerpoint/2010/main" val="353699743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A02B5D-D36A-F76E-A5D8-64C2C259A809}"/>
              </a:ext>
            </a:extLst>
          </p:cNvPr>
          <p:cNvSpPr>
            <a:spLocks noGrp="1"/>
          </p:cNvSpPr>
          <p:nvPr>
            <p:ph type="title"/>
          </p:nvPr>
        </p:nvSpPr>
        <p:spPr/>
        <p:txBody>
          <a:bodyPr>
            <a:noAutofit/>
          </a:bodyPr>
          <a:lstStyle/>
          <a:p>
            <a:r>
              <a:rPr lang="en-US" sz="3600" b="1" dirty="0">
                <a:solidFill>
                  <a:prstClr val="white"/>
                </a:solidFill>
              </a:rPr>
              <a:t>Instructional Support for Adapting Psychotherapy </a:t>
            </a:r>
            <a:r>
              <a:rPr lang="en-US" sz="3600" dirty="0">
                <a:solidFill>
                  <a:prstClr val="white"/>
                </a:solidFill>
              </a:rPr>
              <a:t>for Individuals with IDD</a:t>
            </a:r>
            <a:br>
              <a:rPr kumimoji="0" lang="en-US" sz="3600" i="0" u="none" strike="noStrike" kern="1200" cap="none" spc="0" normalizeH="0" baseline="0" noProof="0" dirty="0">
                <a:ln>
                  <a:noFill/>
                </a:ln>
                <a:solidFill>
                  <a:prstClr val="white"/>
                </a:solidFill>
                <a:effectLst/>
                <a:uLnTx/>
                <a:uFillTx/>
                <a:latin typeface="Arial 2"/>
                <a:ea typeface="+mn-ea"/>
                <a:cs typeface="+mn-cs"/>
              </a:rPr>
            </a:br>
            <a:endParaRPr lang="en-US" sz="3600" dirty="0"/>
          </a:p>
        </p:txBody>
      </p:sp>
      <p:sp>
        <p:nvSpPr>
          <p:cNvPr id="6" name="Content Placeholder 5">
            <a:extLst>
              <a:ext uri="{FF2B5EF4-FFF2-40B4-BE49-F238E27FC236}">
                <a16:creationId xmlns:a16="http://schemas.microsoft.com/office/drawing/2014/main" id="{72C1EF59-5FF4-C99C-A638-6E8417CC3B61}"/>
              </a:ext>
            </a:extLst>
          </p:cNvPr>
          <p:cNvSpPr>
            <a:spLocks noGrp="1"/>
          </p:cNvSpPr>
          <p:nvPr>
            <p:ph sz="half" idx="2"/>
          </p:nvPr>
        </p:nvSpPr>
        <p:spPr>
          <a:xfrm>
            <a:off x="1103312" y="2514600"/>
            <a:ext cx="4396339" cy="4110644"/>
          </a:xfrm>
        </p:spPr>
        <p:txBody>
          <a:bodyPr>
            <a:normAutofit fontScale="40000" lnSpcReduction="20000"/>
          </a:bodyPr>
          <a:lstStyle/>
          <a:p>
            <a:pPr>
              <a:spcBef>
                <a:spcPts val="751"/>
              </a:spcBef>
              <a:spcAft>
                <a:spcPts val="800"/>
              </a:spcAft>
              <a:buSzPts val="1000"/>
              <a:tabLst>
                <a:tab pos="457200" algn="l"/>
              </a:tabLst>
            </a:pPr>
            <a:r>
              <a:rPr lang="en-US" sz="3400" kern="0" dirty="0">
                <a:latin typeface="Century Gothic" panose="020B0502020202020204" pitchFamily="34" charset="0"/>
                <a:cs typeface="Arial" panose="020B0604020202020204" pitchFamily="34" charset="0"/>
              </a:rPr>
              <a:t>Utilize</a:t>
            </a:r>
            <a:r>
              <a:rPr lang="en-US" sz="3400" kern="0" dirty="0">
                <a:effectLst/>
                <a:latin typeface="Century Gothic" panose="020B0502020202020204" pitchFamily="34" charset="0"/>
                <a:cs typeface="Arial" panose="020B0604020202020204" pitchFamily="34" charset="0"/>
              </a:rPr>
              <a:t> concrete language and approaches</a:t>
            </a:r>
          </a:p>
          <a:p>
            <a:pPr>
              <a:spcBef>
                <a:spcPts val="751"/>
              </a:spcBef>
              <a:spcAft>
                <a:spcPts val="800"/>
              </a:spcAft>
              <a:buSzPts val="1000"/>
              <a:tabLst>
                <a:tab pos="457200" algn="l"/>
              </a:tabLst>
            </a:pPr>
            <a:r>
              <a:rPr lang="en-US" sz="3400" kern="0" dirty="0">
                <a:effectLst/>
                <a:latin typeface="Century Gothic" panose="020B0502020202020204" pitchFamily="34" charset="0"/>
                <a:cs typeface="Arial" panose="020B0604020202020204" pitchFamily="34" charset="0"/>
              </a:rPr>
              <a:t>Include multimodal teaching strategies</a:t>
            </a:r>
            <a:endParaRPr lang="en-US" sz="3400" kern="100" dirty="0">
              <a:latin typeface="Century Gothic" panose="020B0502020202020204" pitchFamily="34" charset="0"/>
              <a:cs typeface="Arial" panose="020B0604020202020204" pitchFamily="34" charset="0"/>
            </a:endParaRPr>
          </a:p>
          <a:p>
            <a:pPr>
              <a:spcBef>
                <a:spcPts val="751"/>
              </a:spcBef>
              <a:spcAft>
                <a:spcPts val="800"/>
              </a:spcAft>
              <a:buSzPts val="1000"/>
              <a:tabLst>
                <a:tab pos="457200" algn="l"/>
              </a:tabLst>
            </a:pPr>
            <a:r>
              <a:rPr lang="en-US" sz="3400" kern="0" dirty="0">
                <a:latin typeface="Century Gothic" panose="020B0502020202020204" pitchFamily="34" charset="0"/>
                <a:cs typeface="Arial" panose="020B0604020202020204" pitchFamily="34" charset="0"/>
              </a:rPr>
              <a:t>C</a:t>
            </a:r>
            <a:r>
              <a:rPr lang="en-US" sz="3400" kern="0" dirty="0">
                <a:effectLst/>
                <a:latin typeface="Century Gothic" panose="020B0502020202020204" pitchFamily="34" charset="0"/>
                <a:cs typeface="Arial" panose="020B0604020202020204" pitchFamily="34" charset="0"/>
              </a:rPr>
              <a:t>hunk information, providing visual organizers for planning, providing breaks to help with sustaining attention, and using visual reminders to recall information.</a:t>
            </a:r>
            <a:endParaRPr lang="en-US" sz="3400" kern="100" dirty="0">
              <a:latin typeface="Century Gothic" panose="020B0502020202020204" pitchFamily="34" charset="0"/>
              <a:cs typeface="Arial" panose="020B0604020202020204" pitchFamily="34" charset="0"/>
            </a:endParaRPr>
          </a:p>
          <a:p>
            <a:pPr>
              <a:spcBef>
                <a:spcPts val="751"/>
              </a:spcBef>
              <a:spcAft>
                <a:spcPts val="800"/>
              </a:spcAft>
              <a:buSzPts val="1000"/>
              <a:tabLst>
                <a:tab pos="457200" algn="l"/>
              </a:tabLst>
            </a:pPr>
            <a:r>
              <a:rPr lang="en-US" sz="3400" kern="100" dirty="0">
                <a:effectLst/>
                <a:latin typeface="Century Gothic" panose="020B0502020202020204" pitchFamily="34" charset="0"/>
                <a:cs typeface="Arial" panose="020B0604020202020204" pitchFamily="34" charset="0"/>
              </a:rPr>
              <a:t>Involve caregivers</a:t>
            </a:r>
          </a:p>
          <a:p>
            <a:pPr>
              <a:spcBef>
                <a:spcPts val="751"/>
              </a:spcBef>
              <a:spcAft>
                <a:spcPts val="800"/>
              </a:spcAft>
              <a:buSzPts val="1000"/>
              <a:tabLst>
                <a:tab pos="457200" algn="l"/>
              </a:tabLst>
            </a:pPr>
            <a:r>
              <a:rPr lang="en-US" sz="3400" kern="0" dirty="0">
                <a:latin typeface="Century Gothic" panose="020B0502020202020204" pitchFamily="34" charset="0"/>
                <a:cs typeface="Arial" panose="020B0604020202020204" pitchFamily="34" charset="0"/>
              </a:rPr>
              <a:t>Use</a:t>
            </a:r>
            <a:r>
              <a:rPr lang="en-US" sz="3400" kern="0" dirty="0">
                <a:effectLst/>
                <a:latin typeface="Century Gothic" panose="020B0502020202020204" pitchFamily="34" charset="0"/>
                <a:cs typeface="Arial" panose="020B0604020202020204" pitchFamily="34" charset="0"/>
              </a:rPr>
              <a:t> activities and illustrations to make abstract topics more easily understood</a:t>
            </a:r>
            <a:endParaRPr lang="en-US" sz="3400" kern="100" dirty="0">
              <a:effectLst/>
              <a:latin typeface="Century Gothic" panose="020B0502020202020204" pitchFamily="34" charset="0"/>
              <a:cs typeface="Arial" panose="020B0604020202020204" pitchFamily="34" charset="0"/>
            </a:endParaRPr>
          </a:p>
          <a:p>
            <a:endParaRPr lang="en-US" dirty="0"/>
          </a:p>
        </p:txBody>
      </p:sp>
      <p:sp>
        <p:nvSpPr>
          <p:cNvPr id="8" name="Content Placeholder 7">
            <a:extLst>
              <a:ext uri="{FF2B5EF4-FFF2-40B4-BE49-F238E27FC236}">
                <a16:creationId xmlns:a16="http://schemas.microsoft.com/office/drawing/2014/main" id="{19D8B27B-98A6-31E6-9416-6AE6076C6700}"/>
              </a:ext>
            </a:extLst>
          </p:cNvPr>
          <p:cNvSpPr>
            <a:spLocks noGrp="1"/>
          </p:cNvSpPr>
          <p:nvPr>
            <p:ph sz="quarter" idx="4"/>
          </p:nvPr>
        </p:nvSpPr>
        <p:spPr>
          <a:xfrm>
            <a:off x="5654495" y="2514600"/>
            <a:ext cx="4396339" cy="3890682"/>
          </a:xfrm>
        </p:spPr>
        <p:txBody>
          <a:bodyPr>
            <a:normAutofit fontScale="40000" lnSpcReduction="20000"/>
          </a:bodyPr>
          <a:lstStyle/>
          <a:p>
            <a:pPr>
              <a:lnSpc>
                <a:spcPct val="100000"/>
              </a:lnSpc>
              <a:buSzPts val="1000"/>
              <a:tabLst>
                <a:tab pos="457200" algn="l"/>
              </a:tabLst>
            </a:pPr>
            <a:r>
              <a:rPr lang="en-US" sz="3400" kern="0" dirty="0">
                <a:effectLst/>
                <a:latin typeface="Century Gothic" panose="020B0502020202020204" pitchFamily="34" charset="0"/>
                <a:cs typeface="Arial" panose="020B0604020202020204" pitchFamily="34" charset="0"/>
              </a:rPr>
              <a:t>Plan for shorter, more frequent therapy sessions or a longer course of treatment</a:t>
            </a:r>
            <a:endParaRPr lang="en-US" sz="3400" kern="100" dirty="0">
              <a:latin typeface="Century Gothic" panose="020B0502020202020204" pitchFamily="34" charset="0"/>
              <a:cs typeface="Arial" panose="020B0604020202020204" pitchFamily="34" charset="0"/>
            </a:endParaRPr>
          </a:p>
          <a:p>
            <a:pPr>
              <a:lnSpc>
                <a:spcPct val="100000"/>
              </a:lnSpc>
              <a:buSzPts val="1000"/>
              <a:tabLst>
                <a:tab pos="457200" algn="l"/>
              </a:tabLst>
            </a:pPr>
            <a:r>
              <a:rPr lang="en-US" sz="3400" kern="0" dirty="0">
                <a:effectLst/>
                <a:latin typeface="Century Gothic" panose="020B0502020202020204" pitchFamily="34" charset="0"/>
                <a:cs typeface="Arial" panose="020B0604020202020204" pitchFamily="34" charset="0"/>
              </a:rPr>
              <a:t>Use of positive behavior supports can enhance participation and skills practice in sessions</a:t>
            </a:r>
            <a:endParaRPr lang="en-US" sz="3400" kern="100" dirty="0">
              <a:latin typeface="Century Gothic" panose="020B0502020202020204" pitchFamily="34" charset="0"/>
              <a:cs typeface="Arial" panose="020B0604020202020204" pitchFamily="34" charset="0"/>
            </a:endParaRPr>
          </a:p>
          <a:p>
            <a:pPr>
              <a:lnSpc>
                <a:spcPct val="100000"/>
              </a:lnSpc>
              <a:buSzPts val="1000"/>
              <a:tabLst>
                <a:tab pos="457200" algn="l"/>
              </a:tabLst>
            </a:pPr>
            <a:r>
              <a:rPr lang="en-US" sz="3400" kern="0" dirty="0">
                <a:latin typeface="Century Gothic" panose="020B0502020202020204" pitchFamily="34" charset="0"/>
                <a:cs typeface="Arial" panose="020B0604020202020204" pitchFamily="34" charset="0"/>
              </a:rPr>
              <a:t>I</a:t>
            </a:r>
            <a:r>
              <a:rPr lang="en-US" sz="3400" kern="0" dirty="0">
                <a:effectLst/>
                <a:latin typeface="Century Gothic" panose="020B0502020202020204" pitchFamily="34" charset="0"/>
                <a:cs typeface="Arial" panose="020B0604020202020204" pitchFamily="34" charset="0"/>
              </a:rPr>
              <a:t>ncorporate the person’s special interests in content and use them to reinforce skills practice</a:t>
            </a:r>
            <a:endParaRPr lang="en-US" sz="3400" kern="100" dirty="0">
              <a:latin typeface="Century Gothic" panose="020B0502020202020204" pitchFamily="34" charset="0"/>
              <a:cs typeface="Arial" panose="020B0604020202020204" pitchFamily="34" charset="0"/>
            </a:endParaRPr>
          </a:p>
          <a:p>
            <a:pPr>
              <a:lnSpc>
                <a:spcPct val="100000"/>
              </a:lnSpc>
              <a:buSzPts val="1000"/>
              <a:tabLst>
                <a:tab pos="457200" algn="l"/>
              </a:tabLst>
            </a:pPr>
            <a:r>
              <a:rPr lang="en-US" sz="3400" kern="0" dirty="0">
                <a:latin typeface="Century Gothic" panose="020B0502020202020204" pitchFamily="34" charset="0"/>
                <a:cs typeface="Arial" panose="020B0604020202020204" pitchFamily="34" charset="0"/>
              </a:rPr>
              <a:t>U</a:t>
            </a:r>
            <a:r>
              <a:rPr lang="en-US" sz="3400" kern="0" dirty="0">
                <a:effectLst/>
                <a:latin typeface="Century Gothic" panose="020B0502020202020204" pitchFamily="34" charset="0"/>
                <a:cs typeface="Arial" panose="020B0604020202020204" pitchFamily="34" charset="0"/>
              </a:rPr>
              <a:t>se positive behavior support strategies to redirect challenging behavior and encourage other expected behaviors during the session</a:t>
            </a:r>
            <a:endParaRPr lang="en-US" sz="3400" kern="100" dirty="0">
              <a:latin typeface="Century Gothic" panose="020B0502020202020204" pitchFamily="34" charset="0"/>
              <a:cs typeface="Arial" panose="020B0604020202020204" pitchFamily="34" charset="0"/>
            </a:endParaRPr>
          </a:p>
          <a:p>
            <a:pPr>
              <a:lnSpc>
                <a:spcPct val="100000"/>
              </a:lnSpc>
              <a:buSzPts val="1000"/>
              <a:tabLst>
                <a:tab pos="457200" algn="l"/>
              </a:tabLst>
            </a:pPr>
            <a:r>
              <a:rPr lang="en-US" sz="3400" kern="0" dirty="0">
                <a:latin typeface="Century Gothic" panose="020B0502020202020204" pitchFamily="34" charset="0"/>
                <a:cs typeface="Arial" panose="020B0604020202020204" pitchFamily="34" charset="0"/>
              </a:rPr>
              <a:t>U</a:t>
            </a:r>
            <a:r>
              <a:rPr lang="en-US" sz="3400" kern="0" dirty="0">
                <a:effectLst/>
                <a:latin typeface="Century Gothic" panose="020B0502020202020204" pitchFamily="34" charset="0"/>
                <a:cs typeface="Arial" panose="020B0604020202020204" pitchFamily="34" charset="0"/>
              </a:rPr>
              <a:t>se environmental supports such as visual schedules, checklists, and timers to create appropriate structure and routine during the session.</a:t>
            </a:r>
            <a:endParaRPr lang="en-US" sz="3400" kern="100" dirty="0">
              <a:effectLst/>
              <a:latin typeface="Century Gothic" panose="020B0502020202020204" pitchFamily="34" charset="0"/>
              <a:cs typeface="Arial" panose="020B0604020202020204" pitchFamily="34" charset="0"/>
            </a:endParaRPr>
          </a:p>
          <a:p>
            <a:endParaRPr lang="en-US" dirty="0"/>
          </a:p>
        </p:txBody>
      </p:sp>
      <p:sp>
        <p:nvSpPr>
          <p:cNvPr id="2" name="Slide Number Placeholder 1">
            <a:extLst>
              <a:ext uri="{FF2B5EF4-FFF2-40B4-BE49-F238E27FC236}">
                <a16:creationId xmlns:a16="http://schemas.microsoft.com/office/drawing/2014/main" id="{907BA6C0-161A-9AB5-AFDC-03AF61D9F815}"/>
              </a:ext>
            </a:extLst>
          </p:cNvPr>
          <p:cNvSpPr>
            <a:spLocks noGrp="1"/>
          </p:cNvSpPr>
          <p:nvPr>
            <p:ph type="sldNum" sz="quarter" idx="12"/>
          </p:nvPr>
        </p:nvSpPr>
        <p:spPr/>
        <p:txBody>
          <a:bodyPr/>
          <a:lstStyle/>
          <a:p>
            <a:fld id="{AE22BCAE-92F7-455E-8399-F46D81AA5664}" type="slidenum">
              <a:rPr lang="en-US" smtClean="0"/>
              <a:t>32</a:t>
            </a:fld>
            <a:endParaRPr lang="en-US"/>
          </a:p>
        </p:txBody>
      </p:sp>
    </p:spTree>
    <p:extLst>
      <p:ext uri="{BB962C8B-B14F-4D97-AF65-F5344CB8AC3E}">
        <p14:creationId xmlns:p14="http://schemas.microsoft.com/office/powerpoint/2010/main" val="2708474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38AA8-C38B-64A6-F1CD-A1C79F843DA5}"/>
              </a:ext>
            </a:extLst>
          </p:cNvPr>
          <p:cNvSpPr>
            <a:spLocks noGrp="1"/>
          </p:cNvSpPr>
          <p:nvPr>
            <p:ph type="title"/>
          </p:nvPr>
        </p:nvSpPr>
        <p:spPr/>
        <p:txBody>
          <a:bodyPr/>
          <a:lstStyle/>
          <a:p>
            <a:r>
              <a:rPr lang="en-US" sz="3600" b="1" dirty="0">
                <a:solidFill>
                  <a:prstClr val="white"/>
                </a:solidFill>
              </a:rPr>
              <a:t>Adaptations to Therapy: </a:t>
            </a:r>
            <a:r>
              <a:rPr lang="en-US" sz="3600" dirty="0">
                <a:solidFill>
                  <a:prstClr val="white"/>
                </a:solidFill>
              </a:rPr>
              <a:t>Behavioral Skills</a:t>
            </a:r>
            <a:br>
              <a:rPr kumimoji="0" lang="en-US" sz="4400" i="0" u="none" strike="noStrike" kern="1200" cap="none" spc="0" normalizeH="0" baseline="0" noProof="0" dirty="0">
                <a:ln>
                  <a:noFill/>
                </a:ln>
                <a:solidFill>
                  <a:prstClr val="white"/>
                </a:solidFill>
                <a:effectLst/>
                <a:uLnTx/>
                <a:uFillTx/>
                <a:latin typeface="Arial 2"/>
                <a:ea typeface="+mn-ea"/>
                <a:cs typeface="+mn-cs"/>
              </a:rPr>
            </a:br>
            <a:endParaRPr lang="en-US" dirty="0"/>
          </a:p>
        </p:txBody>
      </p:sp>
      <p:sp>
        <p:nvSpPr>
          <p:cNvPr id="6" name="Content Placeholder 5">
            <a:extLst>
              <a:ext uri="{FF2B5EF4-FFF2-40B4-BE49-F238E27FC236}">
                <a16:creationId xmlns:a16="http://schemas.microsoft.com/office/drawing/2014/main" id="{E6113B65-CCC8-FB85-562D-64AECE7828D0}"/>
              </a:ext>
            </a:extLst>
          </p:cNvPr>
          <p:cNvSpPr>
            <a:spLocks noGrp="1"/>
          </p:cNvSpPr>
          <p:nvPr>
            <p:ph sz="half" idx="2"/>
          </p:nvPr>
        </p:nvSpPr>
        <p:spPr>
          <a:xfrm>
            <a:off x="1119937" y="2514600"/>
            <a:ext cx="4396339" cy="3741738"/>
          </a:xfrm>
        </p:spPr>
        <p:txBody>
          <a:bodyPr>
            <a:normAutofit fontScale="47500" lnSpcReduction="20000"/>
          </a:bodyPr>
          <a:lstStyle/>
          <a:p>
            <a:pPr>
              <a:lnSpc>
                <a:spcPct val="107000"/>
              </a:lnSpc>
              <a:spcBef>
                <a:spcPts val="0"/>
              </a:spcBef>
              <a:spcAft>
                <a:spcPts val="800"/>
              </a:spcAft>
            </a:pPr>
            <a:r>
              <a:rPr lang="en-US" sz="2900" kern="100" dirty="0">
                <a:effectLst/>
                <a:latin typeface="Century Gothic" panose="020B0502020202020204" pitchFamily="34" charset="0"/>
                <a:cs typeface="Arial"/>
              </a:rPr>
              <a:t>Understand differences between developmental and chronological ages</a:t>
            </a:r>
          </a:p>
          <a:p>
            <a:pPr>
              <a:lnSpc>
                <a:spcPct val="107000"/>
              </a:lnSpc>
              <a:spcBef>
                <a:spcPts val="0"/>
              </a:spcBef>
              <a:spcAft>
                <a:spcPts val="800"/>
              </a:spcAft>
            </a:pPr>
            <a:r>
              <a:rPr lang="en-US" sz="2900" kern="100" dirty="0">
                <a:effectLst/>
                <a:latin typeface="Century Gothic" panose="020B0502020202020204" pitchFamily="34" charset="0"/>
                <a:cs typeface="Arial"/>
              </a:rPr>
              <a:t>Speak slowly and clearly</a:t>
            </a:r>
          </a:p>
          <a:p>
            <a:pPr>
              <a:lnSpc>
                <a:spcPct val="107000"/>
              </a:lnSpc>
              <a:spcBef>
                <a:spcPts val="0"/>
              </a:spcBef>
              <a:spcAft>
                <a:spcPts val="800"/>
              </a:spcAft>
            </a:pPr>
            <a:r>
              <a:rPr lang="en-US" sz="2900" kern="100" dirty="0">
                <a:effectLst/>
                <a:latin typeface="Century Gothic" panose="020B0502020202020204" pitchFamily="34" charset="0"/>
                <a:cs typeface="Arial"/>
              </a:rPr>
              <a:t>Introduce tasks, information, and skills one at </a:t>
            </a:r>
            <a:r>
              <a:rPr lang="en-US" sz="2900" kern="100" dirty="0">
                <a:latin typeface="Century Gothic" panose="020B0502020202020204" pitchFamily="34" charset="0"/>
                <a:cs typeface="Arial"/>
              </a:rPr>
              <a:t>    </a:t>
            </a:r>
            <a:r>
              <a:rPr lang="en-US" sz="2900" kern="100" dirty="0">
                <a:effectLst/>
                <a:latin typeface="Century Gothic" panose="020B0502020202020204" pitchFamily="34" charset="0"/>
                <a:cs typeface="Arial"/>
              </a:rPr>
              <a:t>a time and avoid compound statements</a:t>
            </a:r>
            <a:r>
              <a:rPr lang="en-US" sz="2900" kern="100" dirty="0">
                <a:latin typeface="Century Gothic" panose="020B0502020202020204" pitchFamily="34" charset="0"/>
                <a:cs typeface="Arial"/>
              </a:rPr>
              <a:t> </a:t>
            </a:r>
            <a:endParaRPr lang="en-US" sz="2900" kern="100" dirty="0">
              <a:latin typeface="Century Gothic" panose="020B0502020202020204" pitchFamily="34" charset="0"/>
              <a:cs typeface="Arial" panose="020B0604020202020204" pitchFamily="34" charset="0"/>
            </a:endParaRPr>
          </a:p>
          <a:p>
            <a:pPr>
              <a:lnSpc>
                <a:spcPct val="107000"/>
              </a:lnSpc>
              <a:spcBef>
                <a:spcPts val="0"/>
              </a:spcBef>
              <a:spcAft>
                <a:spcPts val="800"/>
              </a:spcAft>
            </a:pPr>
            <a:r>
              <a:rPr lang="en-US" sz="2900" kern="100" dirty="0">
                <a:effectLst/>
                <a:latin typeface="Century Gothic" panose="020B0502020202020204" pitchFamily="34" charset="0"/>
                <a:cs typeface="Arial"/>
              </a:rPr>
              <a:t>Allow time for practicing skills, which may take time before competency is met</a:t>
            </a:r>
          </a:p>
          <a:p>
            <a:pPr>
              <a:lnSpc>
                <a:spcPct val="107000"/>
              </a:lnSpc>
              <a:spcBef>
                <a:spcPts val="0"/>
              </a:spcBef>
              <a:spcAft>
                <a:spcPts val="800"/>
              </a:spcAft>
            </a:pPr>
            <a:r>
              <a:rPr lang="en-US" sz="2900" kern="100" dirty="0">
                <a:effectLst/>
                <a:latin typeface="Century Gothic" panose="020B0502020202020204" pitchFamily="34" charset="0"/>
                <a:cs typeface="Arial"/>
              </a:rPr>
              <a:t>Utilize caregivers in treatment to assist with coaching and skills practice outside session</a:t>
            </a:r>
          </a:p>
          <a:p>
            <a:pPr>
              <a:lnSpc>
                <a:spcPct val="107000"/>
              </a:lnSpc>
              <a:spcBef>
                <a:spcPts val="0"/>
              </a:spcBef>
              <a:spcAft>
                <a:spcPts val="800"/>
              </a:spcAft>
            </a:pPr>
            <a:r>
              <a:rPr lang="en-US" sz="2900" kern="0" dirty="0">
                <a:latin typeface="Century Gothic" panose="020B0502020202020204" pitchFamily="34" charset="0"/>
                <a:cs typeface="Arial"/>
              </a:rPr>
              <a:t>Use</a:t>
            </a:r>
            <a:r>
              <a:rPr lang="en-US" sz="2900" kern="0" dirty="0">
                <a:effectLst/>
                <a:latin typeface="Century Gothic" panose="020B0502020202020204" pitchFamily="34" charset="0"/>
                <a:cs typeface="Arial"/>
              </a:rPr>
              <a:t> reinforcement and motivating factors to encourage participation</a:t>
            </a:r>
            <a:endParaRPr lang="en-US" sz="2900" kern="100" dirty="0">
              <a:effectLst/>
              <a:latin typeface="Century Gothic" panose="020B0502020202020204" pitchFamily="34" charset="0"/>
              <a:cs typeface="Arial" panose="020B0604020202020204" pitchFamily="34" charset="0"/>
            </a:endParaRPr>
          </a:p>
          <a:p>
            <a:endParaRPr lang="en-US" dirty="0"/>
          </a:p>
        </p:txBody>
      </p:sp>
      <p:sp>
        <p:nvSpPr>
          <p:cNvPr id="8" name="Content Placeholder 7">
            <a:extLst>
              <a:ext uri="{FF2B5EF4-FFF2-40B4-BE49-F238E27FC236}">
                <a16:creationId xmlns:a16="http://schemas.microsoft.com/office/drawing/2014/main" id="{E3C7FE60-E6F5-9183-6F71-32E662541842}"/>
              </a:ext>
            </a:extLst>
          </p:cNvPr>
          <p:cNvSpPr>
            <a:spLocks noGrp="1"/>
          </p:cNvSpPr>
          <p:nvPr>
            <p:ph sz="quarter" idx="4"/>
          </p:nvPr>
        </p:nvSpPr>
        <p:spPr/>
        <p:txBody>
          <a:bodyPr>
            <a:normAutofit fontScale="47500" lnSpcReduction="20000"/>
          </a:bodyPr>
          <a:lstStyle/>
          <a:p>
            <a:pPr>
              <a:lnSpc>
                <a:spcPct val="107000"/>
              </a:lnSpc>
              <a:spcBef>
                <a:spcPts val="0"/>
              </a:spcBef>
              <a:spcAft>
                <a:spcPts val="800"/>
              </a:spcAft>
            </a:pPr>
            <a:r>
              <a:rPr lang="en-US" sz="2900" kern="100" dirty="0">
                <a:effectLst/>
                <a:latin typeface="Century Gothic" panose="020B0502020202020204" pitchFamily="34" charset="0"/>
                <a:cs typeface="Arial"/>
              </a:rPr>
              <a:t>Avoid assumptions in comprehension. The individual may say “yes” or nod even when they don’t </a:t>
            </a:r>
            <a:r>
              <a:rPr lang="en-US" sz="2900" kern="100" dirty="0">
                <a:latin typeface="Century Gothic" panose="020B0502020202020204" pitchFamily="34" charset="0"/>
                <a:cs typeface="Arial"/>
              </a:rPr>
              <a:t>what is being said</a:t>
            </a:r>
            <a:endParaRPr lang="en-US" sz="2900" kern="100" dirty="0">
              <a:effectLst/>
              <a:latin typeface="Century Gothic" panose="020B0502020202020204" pitchFamily="34" charset="0"/>
              <a:cs typeface="Arial"/>
            </a:endParaRPr>
          </a:p>
          <a:p>
            <a:pPr>
              <a:lnSpc>
                <a:spcPct val="107000"/>
              </a:lnSpc>
              <a:spcBef>
                <a:spcPts val="0"/>
              </a:spcBef>
              <a:spcAft>
                <a:spcPts val="800"/>
              </a:spcAft>
            </a:pPr>
            <a:r>
              <a:rPr lang="en-US" sz="2900" kern="100" dirty="0">
                <a:effectLst/>
                <a:latin typeface="Century Gothic" panose="020B0502020202020204" pitchFamily="34" charset="0"/>
                <a:cs typeface="Arial"/>
              </a:rPr>
              <a:t>Utilize repetition in unique and creative ways</a:t>
            </a:r>
            <a:r>
              <a:rPr lang="en-US" sz="2900" kern="100" dirty="0">
                <a:latin typeface="Century Gothic" panose="020B0502020202020204" pitchFamily="34" charset="0"/>
                <a:cs typeface="Arial"/>
              </a:rPr>
              <a:t> </a:t>
            </a:r>
            <a:endParaRPr lang="en-US" sz="2900" kern="100" dirty="0">
              <a:effectLst/>
              <a:latin typeface="Century Gothic" panose="020B0502020202020204" pitchFamily="34" charset="0"/>
              <a:cs typeface="Arial" panose="020B0604020202020204" pitchFamily="34" charset="0"/>
            </a:endParaRPr>
          </a:p>
          <a:p>
            <a:pPr>
              <a:lnSpc>
                <a:spcPct val="107000"/>
              </a:lnSpc>
              <a:spcBef>
                <a:spcPts val="0"/>
              </a:spcBef>
              <a:spcAft>
                <a:spcPts val="800"/>
              </a:spcAft>
            </a:pPr>
            <a:r>
              <a:rPr lang="en-US" sz="2900" kern="100" dirty="0">
                <a:effectLst/>
                <a:latin typeface="Century Gothic" panose="020B0502020202020204" pitchFamily="34" charset="0"/>
                <a:cs typeface="Arial"/>
              </a:rPr>
              <a:t>Increase </a:t>
            </a:r>
            <a:r>
              <a:rPr lang="en-US" sz="2900" kern="100" dirty="0">
                <a:latin typeface="Century Gothic" panose="020B0502020202020204" pitchFamily="34" charset="0"/>
                <a:cs typeface="Arial"/>
              </a:rPr>
              <a:t>support providers</a:t>
            </a:r>
            <a:r>
              <a:rPr lang="en-US" sz="2900" kern="100" dirty="0">
                <a:effectLst/>
                <a:latin typeface="Century Gothic" panose="020B0502020202020204" pitchFamily="34" charset="0"/>
                <a:cs typeface="Arial"/>
              </a:rPr>
              <a:t> education about behavioral issues as well IDD</a:t>
            </a:r>
            <a:r>
              <a:rPr lang="en-US" sz="2900" kern="100" dirty="0">
                <a:latin typeface="Century Gothic" panose="020B0502020202020204" pitchFamily="34" charset="0"/>
                <a:cs typeface="Arial"/>
              </a:rPr>
              <a:t> </a:t>
            </a:r>
            <a:endParaRPr lang="en-US" sz="2900" kern="100" dirty="0">
              <a:effectLst/>
              <a:latin typeface="Century Gothic" panose="020B0502020202020204" pitchFamily="34" charset="0"/>
              <a:cs typeface="Arial" panose="020B0604020202020204" pitchFamily="34" charset="0"/>
            </a:endParaRPr>
          </a:p>
          <a:p>
            <a:pPr>
              <a:lnSpc>
                <a:spcPct val="107000"/>
              </a:lnSpc>
              <a:spcBef>
                <a:spcPts val="0"/>
              </a:spcBef>
              <a:spcAft>
                <a:spcPts val="800"/>
              </a:spcAft>
            </a:pPr>
            <a:r>
              <a:rPr lang="en-US" sz="2900" kern="0" dirty="0">
                <a:latin typeface="Century Gothic" panose="020B0502020202020204" pitchFamily="34" charset="0"/>
                <a:cs typeface="Arial"/>
              </a:rPr>
              <a:t>Use</a:t>
            </a:r>
            <a:r>
              <a:rPr lang="en-US" sz="2900" kern="0" dirty="0">
                <a:effectLst/>
                <a:latin typeface="Century Gothic" panose="020B0502020202020204" pitchFamily="34" charset="0"/>
                <a:cs typeface="Arial"/>
              </a:rPr>
              <a:t> concrete examples to teach therapeutic </a:t>
            </a:r>
            <a:r>
              <a:rPr lang="en-US" sz="2900" kern="0" dirty="0">
                <a:latin typeface="Century Gothic" panose="020B0502020202020204" pitchFamily="34" charset="0"/>
                <a:cs typeface="Arial"/>
              </a:rPr>
              <a:t>tools</a:t>
            </a:r>
            <a:endParaRPr lang="en-US" sz="2900" kern="100" dirty="0">
              <a:latin typeface="Century Gothic" panose="020B0502020202020204" pitchFamily="34" charset="0"/>
              <a:cs typeface="Arial"/>
            </a:endParaRPr>
          </a:p>
          <a:p>
            <a:pPr>
              <a:lnSpc>
                <a:spcPct val="107000"/>
              </a:lnSpc>
              <a:spcBef>
                <a:spcPts val="0"/>
              </a:spcBef>
              <a:spcAft>
                <a:spcPts val="800"/>
              </a:spcAft>
            </a:pPr>
            <a:r>
              <a:rPr lang="en-US" sz="2900" kern="0" dirty="0">
                <a:latin typeface="Century Gothic" panose="020B0502020202020204" pitchFamily="34" charset="0"/>
                <a:cs typeface="Arial"/>
              </a:rPr>
              <a:t>Tailor</a:t>
            </a:r>
            <a:r>
              <a:rPr lang="en-US" sz="2900" kern="0" dirty="0">
                <a:effectLst/>
                <a:latin typeface="Century Gothic" panose="020B0502020202020204" pitchFamily="34" charset="0"/>
                <a:cs typeface="Arial"/>
              </a:rPr>
              <a:t> teaching strategies to the person’s developmental level</a:t>
            </a:r>
            <a:endParaRPr lang="en-US" sz="2900" kern="100" dirty="0">
              <a:latin typeface="Century Gothic" panose="020B0502020202020204" pitchFamily="34" charset="0"/>
              <a:cs typeface="Arial"/>
            </a:endParaRPr>
          </a:p>
          <a:p>
            <a:pPr>
              <a:lnSpc>
                <a:spcPct val="107000"/>
              </a:lnSpc>
              <a:spcBef>
                <a:spcPts val="0"/>
              </a:spcBef>
              <a:spcAft>
                <a:spcPts val="800"/>
              </a:spcAft>
            </a:pPr>
            <a:r>
              <a:rPr lang="en-US" sz="2900" kern="0" dirty="0">
                <a:latin typeface="Century Gothic" panose="020B0502020202020204" pitchFamily="34" charset="0"/>
                <a:cs typeface="Arial"/>
              </a:rPr>
              <a:t>Incorporate</a:t>
            </a:r>
            <a:r>
              <a:rPr lang="en-US" sz="2900" kern="0" dirty="0">
                <a:effectLst/>
                <a:latin typeface="Century Gothic" panose="020B0502020202020204" pitchFamily="34" charset="0"/>
                <a:cs typeface="Arial"/>
              </a:rPr>
              <a:t> skill building/lessons into developmentally appropriate, regular activities and routines</a:t>
            </a:r>
            <a:endParaRPr lang="en-US" sz="2900" b="1" dirty="0">
              <a:latin typeface="Century Gothic" panose="020B0502020202020204" pitchFamily="34" charset="0"/>
              <a:cs typeface="Arial"/>
            </a:endParaRPr>
          </a:p>
          <a:p>
            <a:endParaRPr lang="en-US" dirty="0"/>
          </a:p>
        </p:txBody>
      </p:sp>
      <p:sp>
        <p:nvSpPr>
          <p:cNvPr id="2" name="Slide Number Placeholder 1">
            <a:extLst>
              <a:ext uri="{FF2B5EF4-FFF2-40B4-BE49-F238E27FC236}">
                <a16:creationId xmlns:a16="http://schemas.microsoft.com/office/drawing/2014/main" id="{E5BC1DD5-5216-1BEA-099B-FA1422EFD249}"/>
              </a:ext>
            </a:extLst>
          </p:cNvPr>
          <p:cNvSpPr>
            <a:spLocks noGrp="1"/>
          </p:cNvSpPr>
          <p:nvPr>
            <p:ph type="sldNum" sz="quarter" idx="12"/>
          </p:nvPr>
        </p:nvSpPr>
        <p:spPr/>
        <p:txBody>
          <a:bodyPr/>
          <a:lstStyle/>
          <a:p>
            <a:fld id="{AE22BCAE-92F7-455E-8399-F46D81AA5664}" type="slidenum">
              <a:rPr lang="en-US" smtClean="0"/>
              <a:t>33</a:t>
            </a:fld>
            <a:endParaRPr lang="en-US"/>
          </a:p>
        </p:txBody>
      </p:sp>
    </p:spTree>
    <p:extLst>
      <p:ext uri="{BB962C8B-B14F-4D97-AF65-F5344CB8AC3E}">
        <p14:creationId xmlns:p14="http://schemas.microsoft.com/office/powerpoint/2010/main" val="318434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1"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2"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3"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4"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5"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6" name="Rectangle 21">
            <a:extLst>
              <a:ext uri="{FF2B5EF4-FFF2-40B4-BE49-F238E27FC236}">
                <a16:creationId xmlns:a16="http://schemas.microsoft.com/office/drawing/2014/main" id="{49076D5E-68ED-4CD1-A04F-E7934EBFA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093E93FB-FDDB-96DB-600B-87BAF652B765}"/>
              </a:ext>
            </a:extLst>
          </p:cNvPr>
          <p:cNvSpPr txBox="1">
            <a:spLocks/>
          </p:cNvSpPr>
          <p:nvPr/>
        </p:nvSpPr>
        <p:spPr>
          <a:xfrm>
            <a:off x="648929" y="629266"/>
            <a:ext cx="3505495" cy="1622321"/>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lang="en-US" sz="3600" b="1" i="0" kern="1200" dirty="0">
                <a:solidFill>
                  <a:srgbClr val="EBEBEB"/>
                </a:solidFill>
                <a:latin typeface="+mj-lt"/>
                <a:ea typeface="+mj-ea"/>
                <a:cs typeface="+mj-cs"/>
              </a:rPr>
              <a:t>Cognitive Behavior Therapy (CBT</a:t>
            </a:r>
            <a:r>
              <a:rPr lang="en-US" sz="3600" b="0" i="0" kern="1200" dirty="0">
                <a:solidFill>
                  <a:srgbClr val="EBEBEB"/>
                </a:solidFill>
                <a:latin typeface="+mj-lt"/>
                <a:ea typeface="+mj-ea"/>
                <a:cs typeface="+mj-cs"/>
              </a:rPr>
              <a:t>)</a:t>
            </a:r>
            <a:endParaRPr kumimoji="0" lang="en-US" sz="3600" b="0" i="0" u="none" strike="noStrike" kern="1200" cap="none" spc="0" normalizeH="0" baseline="0" noProof="0" dirty="0">
              <a:ln>
                <a:noFill/>
              </a:ln>
              <a:solidFill>
                <a:srgbClr val="EBEBEB"/>
              </a:solidFill>
              <a:effectLst/>
              <a:uLnTx/>
              <a:uFillTx/>
              <a:latin typeface="+mj-lt"/>
              <a:ea typeface="+mj-ea"/>
              <a:cs typeface="+mj-cs"/>
            </a:endParaRPr>
          </a:p>
        </p:txBody>
      </p:sp>
      <p:sp>
        <p:nvSpPr>
          <p:cNvPr id="37" name="Rectangle 23">
            <a:extLst>
              <a:ext uri="{FF2B5EF4-FFF2-40B4-BE49-F238E27FC236}">
                <a16:creationId xmlns:a16="http://schemas.microsoft.com/office/drawing/2014/main" id="{21BE0A6B-EBF8-4301-B1AE-F6A1C4003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ounded Rectangle 9">
            <a:extLst>
              <a:ext uri="{FF2B5EF4-FFF2-40B4-BE49-F238E27FC236}">
                <a16:creationId xmlns:a16="http://schemas.microsoft.com/office/drawing/2014/main" id="{03C06118-B3FE-4B51-80A1-B82C2E9F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1802F515-B149-86BC-1275-C145F15AB7F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608319" y="1773218"/>
            <a:ext cx="5614835" cy="3158344"/>
          </a:xfrm>
          <a:prstGeom prst="rect">
            <a:avLst/>
          </a:prstGeom>
          <a:effectLst/>
        </p:spPr>
      </p:pic>
      <p:sp>
        <p:nvSpPr>
          <p:cNvPr id="39" name="Rectangle 27">
            <a:extLst>
              <a:ext uri="{FF2B5EF4-FFF2-40B4-BE49-F238E27FC236}">
                <a16:creationId xmlns:a16="http://schemas.microsoft.com/office/drawing/2014/main" id="{172BE3F8-96D6-4535-9AE4-694DC4F5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AD200528-A486-9E61-6080-883AF5A20CB0}"/>
              </a:ext>
            </a:extLst>
          </p:cNvPr>
          <p:cNvSpPr>
            <a:spLocks noGrp="1"/>
          </p:cNvSpPr>
          <p:nvPr>
            <p:ph type="body" sz="quarter" idx="30"/>
          </p:nvPr>
        </p:nvSpPr>
        <p:spPr>
          <a:xfrm>
            <a:off x="648931" y="2438400"/>
            <a:ext cx="3505494" cy="3785419"/>
          </a:xfrm>
        </p:spPr>
        <p:txBody>
          <a:bodyPr vert="horz" lIns="91440" tIns="45720" rIns="91440" bIns="45720" rtlCol="0">
            <a:normAutofit/>
          </a:bodyPr>
          <a:lstStyle/>
          <a:p>
            <a:pPr>
              <a:buFont typeface="Wingdings 3" charset="2"/>
              <a:buChar char=""/>
            </a:pPr>
            <a:r>
              <a:rPr lang="en-US" sz="1800" dirty="0">
                <a:solidFill>
                  <a:srgbClr val="FFFFFF"/>
                </a:solidFill>
                <a:latin typeface="+mj-lt"/>
                <a:ea typeface="+mj-ea"/>
                <a:cs typeface="+mj-cs"/>
              </a:rPr>
              <a:t>CBT is an evidence-based therapy for anxiety, depression, insomnia</a:t>
            </a:r>
          </a:p>
          <a:p>
            <a:pPr>
              <a:buFont typeface="Wingdings 3" charset="2"/>
              <a:buChar char=""/>
            </a:pPr>
            <a:endParaRPr lang="en-US" dirty="0">
              <a:solidFill>
                <a:srgbClr val="FFFFFF"/>
              </a:solidFill>
              <a:latin typeface="+mj-lt"/>
              <a:ea typeface="+mj-ea"/>
              <a:cs typeface="+mj-cs"/>
            </a:endParaRPr>
          </a:p>
        </p:txBody>
      </p:sp>
    </p:spTree>
    <p:extLst>
      <p:ext uri="{BB962C8B-B14F-4D97-AF65-F5344CB8AC3E}">
        <p14:creationId xmlns:p14="http://schemas.microsoft.com/office/powerpoint/2010/main" val="4017266020"/>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7" name="Picture 16">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9" name="Oval 18">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3" name="Picture 22">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5" name="Rectangle 24">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9" name="Rectangle 28">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1"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33" name="Freeform: Shape 32">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10" name="Text Placeholder 2">
            <a:extLst>
              <a:ext uri="{FF2B5EF4-FFF2-40B4-BE49-F238E27FC236}">
                <a16:creationId xmlns:a16="http://schemas.microsoft.com/office/drawing/2014/main" id="{2E4CCEBC-8668-036D-FD54-CBEE85D156BD}"/>
              </a:ext>
            </a:extLst>
          </p:cNvPr>
          <p:cNvSpPr txBox="1">
            <a:spLocks/>
          </p:cNvSpPr>
          <p:nvPr/>
        </p:nvSpPr>
        <p:spPr>
          <a:xfrm>
            <a:off x="1103312" y="452718"/>
            <a:ext cx="8947522" cy="140053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lang="en-US" sz="3600" b="1" i="0" kern="1200" dirty="0">
                <a:solidFill>
                  <a:srgbClr val="FFFFFF"/>
                </a:solidFill>
                <a:latin typeface="+mj-lt"/>
                <a:ea typeface="+mj-ea"/>
                <a:cs typeface="+mj-cs"/>
              </a:rPr>
              <a:t>Cognitive Behavior Therapy (CBT)</a:t>
            </a:r>
            <a:endParaRPr kumimoji="0" lang="en-US" sz="3600" b="1" i="0" u="none" strike="noStrike" kern="1200" cap="none" spc="0" normalizeH="0" baseline="0" noProof="0" dirty="0">
              <a:ln>
                <a:noFill/>
              </a:ln>
              <a:solidFill>
                <a:srgbClr val="FFFFFF"/>
              </a:solidFill>
              <a:effectLst/>
              <a:uLnTx/>
              <a:uFillTx/>
              <a:latin typeface="+mj-lt"/>
              <a:ea typeface="+mj-ea"/>
              <a:cs typeface="+mj-cs"/>
            </a:endParaRPr>
          </a:p>
        </p:txBody>
      </p:sp>
      <p:sp>
        <p:nvSpPr>
          <p:cNvPr id="3" name="Text Placeholder 2">
            <a:extLst>
              <a:ext uri="{FF2B5EF4-FFF2-40B4-BE49-F238E27FC236}">
                <a16:creationId xmlns:a16="http://schemas.microsoft.com/office/drawing/2014/main" id="{8B05E11E-953E-8A32-F108-79521B006651}"/>
              </a:ext>
            </a:extLst>
          </p:cNvPr>
          <p:cNvSpPr>
            <a:spLocks noGrp="1"/>
          </p:cNvSpPr>
          <p:nvPr>
            <p:ph type="body" sz="quarter" idx="30"/>
          </p:nvPr>
        </p:nvSpPr>
        <p:spPr>
          <a:xfrm>
            <a:off x="1103312" y="2763520"/>
            <a:ext cx="8946541" cy="3484879"/>
          </a:xfrm>
        </p:spPr>
        <p:txBody>
          <a:bodyPr vert="horz" lIns="91440" tIns="45720" rIns="91440" bIns="45720" rtlCol="0">
            <a:normAutofit lnSpcReduction="10000"/>
          </a:bodyPr>
          <a:lstStyle/>
          <a:p>
            <a:pPr marL="0" marR="0" lvl="0" indent="0" fontAlgn="base">
              <a:buFont typeface="Wingdings 3" charset="2"/>
              <a:buChar char=""/>
              <a:tabLst/>
            </a:pPr>
            <a:r>
              <a:rPr kumimoji="0" lang="en-US" altLang="en-US" sz="2000" u="none" strike="noStrike" cap="none" normalizeH="0" baseline="0" dirty="0">
                <a:ln>
                  <a:noFill/>
                </a:ln>
                <a:solidFill>
                  <a:schemeClr val="tx1"/>
                </a:solidFill>
                <a:effectLst/>
                <a:latin typeface="+mj-lt"/>
                <a:ea typeface="+mj-ea"/>
                <a:cs typeface="+mj-cs"/>
              </a:rPr>
              <a:t>By monitoring and recording thoughts </a:t>
            </a:r>
            <a:r>
              <a:rPr lang="en-US" altLang="en-US" sz="2000" dirty="0">
                <a:solidFill>
                  <a:schemeClr val="tx1"/>
                </a:solidFill>
                <a:latin typeface="+mj-lt"/>
                <a:ea typeface="+mj-ea"/>
                <a:cs typeface="+mj-cs"/>
              </a:rPr>
              <a:t>associated with</a:t>
            </a:r>
            <a:r>
              <a:rPr kumimoji="0" lang="en-US" altLang="en-US" sz="2000" u="none" strike="noStrike" cap="none" normalizeH="0" baseline="0" dirty="0">
                <a:ln>
                  <a:noFill/>
                </a:ln>
                <a:solidFill>
                  <a:schemeClr val="tx1"/>
                </a:solidFill>
                <a:effectLst/>
                <a:latin typeface="+mj-lt"/>
                <a:ea typeface="+mj-ea"/>
                <a:cs typeface="+mj-cs"/>
              </a:rPr>
              <a:t> emotional upset, </a:t>
            </a:r>
            <a:r>
              <a:rPr lang="en-US" altLang="en-US" sz="2000" dirty="0">
                <a:solidFill>
                  <a:schemeClr val="tx1"/>
                </a:solidFill>
                <a:latin typeface="+mj-lt"/>
                <a:ea typeface="+mj-ea"/>
                <a:cs typeface="+mj-cs"/>
              </a:rPr>
              <a:t>an individual can</a:t>
            </a:r>
            <a:r>
              <a:rPr kumimoji="0" lang="en-US" altLang="en-US" sz="2000" u="none" strike="noStrike" cap="none" normalizeH="0" baseline="0" dirty="0">
                <a:ln>
                  <a:noFill/>
                </a:ln>
                <a:solidFill>
                  <a:schemeClr val="tx1"/>
                </a:solidFill>
                <a:effectLst/>
                <a:latin typeface="+mj-lt"/>
                <a:ea typeface="+mj-ea"/>
                <a:cs typeface="+mj-cs"/>
              </a:rPr>
              <a:t> learn that the way you think can contribute to emotional problems such as depression and anxiety. </a:t>
            </a:r>
          </a:p>
          <a:p>
            <a:pPr marL="0" marR="0" lvl="0" indent="0" fontAlgn="base">
              <a:buFont typeface="Wingdings 3" charset="2"/>
              <a:buChar char=""/>
              <a:tabLst/>
            </a:pPr>
            <a:endParaRPr kumimoji="0" lang="en-US" altLang="en-US" sz="2000" u="none" strike="noStrike" cap="none" normalizeH="0" baseline="0" dirty="0">
              <a:ln>
                <a:noFill/>
              </a:ln>
              <a:solidFill>
                <a:schemeClr val="tx1"/>
              </a:solidFill>
              <a:effectLst/>
              <a:latin typeface="+mj-lt"/>
              <a:ea typeface="+mj-ea"/>
              <a:cs typeface="+mj-cs"/>
            </a:endParaRPr>
          </a:p>
          <a:p>
            <a:pPr marL="0" marR="0" lvl="0" indent="0" fontAlgn="base">
              <a:buFont typeface="Wingdings 3" charset="2"/>
              <a:buChar char=""/>
              <a:tabLst/>
            </a:pPr>
            <a:r>
              <a:rPr lang="en-US" altLang="en-US" sz="2000" dirty="0">
                <a:solidFill>
                  <a:schemeClr val="tx1"/>
                </a:solidFill>
                <a:latin typeface="+mj-lt"/>
                <a:ea typeface="+mj-ea"/>
                <a:cs typeface="+mj-cs"/>
              </a:rPr>
              <a:t>The individual in CBT can</a:t>
            </a:r>
            <a:r>
              <a:rPr kumimoji="0" lang="en-US" altLang="en-US" sz="2000" u="none" strike="noStrike" cap="none" normalizeH="0" baseline="0" dirty="0">
                <a:ln>
                  <a:noFill/>
                </a:ln>
                <a:solidFill>
                  <a:schemeClr val="tx1"/>
                </a:solidFill>
                <a:effectLst/>
                <a:latin typeface="+mj-lt"/>
                <a:ea typeface="+mj-ea"/>
                <a:cs typeface="+mj-cs"/>
              </a:rPr>
              <a:t> learn to reduce their emotional problems by:</a:t>
            </a:r>
          </a:p>
          <a:p>
            <a:pPr marL="342900" marR="0" lvl="0" indent="-342900" fontAlgn="base">
              <a:buFont typeface="Wingdings 3" charset="2"/>
              <a:buChar char=""/>
              <a:tabLst/>
            </a:pPr>
            <a:r>
              <a:rPr lang="en-US" altLang="en-US" sz="2000" dirty="0">
                <a:solidFill>
                  <a:schemeClr val="tx1"/>
                </a:solidFill>
                <a:latin typeface="+mj-lt"/>
                <a:ea typeface="+mj-ea"/>
                <a:cs typeface="+mj-cs"/>
              </a:rPr>
              <a:t>I</a:t>
            </a:r>
            <a:r>
              <a:rPr kumimoji="0" lang="en-US" altLang="en-US" sz="2000" u="none" strike="noStrike" cap="none" normalizeH="0" baseline="0" dirty="0">
                <a:ln>
                  <a:noFill/>
                </a:ln>
                <a:solidFill>
                  <a:schemeClr val="tx1"/>
                </a:solidFill>
                <a:effectLst/>
                <a:latin typeface="+mj-lt"/>
                <a:ea typeface="+mj-ea"/>
                <a:cs typeface="+mj-cs"/>
              </a:rPr>
              <a:t>dentifying distortions in </a:t>
            </a:r>
            <a:r>
              <a:rPr lang="en-US" altLang="en-US" sz="2000" dirty="0">
                <a:solidFill>
                  <a:schemeClr val="tx1"/>
                </a:solidFill>
                <a:latin typeface="+mj-lt"/>
                <a:ea typeface="+mj-ea"/>
                <a:cs typeface="+mj-cs"/>
              </a:rPr>
              <a:t>their</a:t>
            </a:r>
            <a:r>
              <a:rPr kumimoji="0" lang="en-US" altLang="en-US" sz="2000" u="none" strike="noStrike" cap="none" normalizeH="0" baseline="0" dirty="0">
                <a:ln>
                  <a:noFill/>
                </a:ln>
                <a:solidFill>
                  <a:schemeClr val="tx1"/>
                </a:solidFill>
                <a:effectLst/>
                <a:latin typeface="+mj-lt"/>
                <a:ea typeface="+mj-ea"/>
                <a:cs typeface="+mj-cs"/>
              </a:rPr>
              <a:t> thinking </a:t>
            </a:r>
          </a:p>
          <a:p>
            <a:pPr marL="342900" marR="0" lvl="0" indent="-342900" fontAlgn="base">
              <a:buFont typeface="Wingdings 3" charset="2"/>
              <a:buChar char=""/>
              <a:tabLst/>
            </a:pPr>
            <a:r>
              <a:rPr lang="en-US" altLang="en-US" sz="2000" dirty="0">
                <a:solidFill>
                  <a:schemeClr val="tx1"/>
                </a:solidFill>
                <a:latin typeface="+mj-lt"/>
                <a:ea typeface="+mj-ea"/>
                <a:cs typeface="+mj-cs"/>
              </a:rPr>
              <a:t>S</a:t>
            </a:r>
            <a:r>
              <a:rPr kumimoji="0" lang="en-US" altLang="en-US" sz="2000" u="none" strike="noStrike" cap="none" normalizeH="0" baseline="0" dirty="0">
                <a:ln>
                  <a:noFill/>
                </a:ln>
                <a:solidFill>
                  <a:schemeClr val="tx1"/>
                </a:solidFill>
                <a:effectLst/>
                <a:latin typeface="+mj-lt"/>
                <a:ea typeface="+mj-ea"/>
                <a:cs typeface="+mj-cs"/>
              </a:rPr>
              <a:t>eeing thoughts as ideas about what is going on rather than as facts </a:t>
            </a:r>
          </a:p>
          <a:p>
            <a:pPr marL="342900" marR="0" lvl="0" indent="-342900" fontAlgn="base">
              <a:buFont typeface="Wingdings 3" charset="2"/>
              <a:buChar char=""/>
              <a:tabLst/>
            </a:pPr>
            <a:r>
              <a:rPr lang="en-US" altLang="en-US" sz="2000" dirty="0">
                <a:solidFill>
                  <a:schemeClr val="tx1"/>
                </a:solidFill>
                <a:latin typeface="+mj-lt"/>
                <a:ea typeface="+mj-ea"/>
                <a:cs typeface="+mj-cs"/>
              </a:rPr>
              <a:t>“S</a:t>
            </a:r>
            <a:r>
              <a:rPr kumimoji="0" lang="en-US" altLang="en-US" sz="2000" u="none" strike="noStrike" cap="none" normalizeH="0" baseline="0" dirty="0">
                <a:ln>
                  <a:noFill/>
                </a:ln>
                <a:solidFill>
                  <a:schemeClr val="tx1"/>
                </a:solidFill>
                <a:effectLst/>
                <a:latin typeface="+mj-lt"/>
                <a:ea typeface="+mj-ea"/>
                <a:cs typeface="+mj-cs"/>
              </a:rPr>
              <a:t>tanding back” from </a:t>
            </a:r>
            <a:r>
              <a:rPr lang="en-US" altLang="en-US" sz="2000" dirty="0">
                <a:solidFill>
                  <a:schemeClr val="tx1"/>
                </a:solidFill>
                <a:latin typeface="+mj-lt"/>
                <a:ea typeface="+mj-ea"/>
                <a:cs typeface="+mj-cs"/>
              </a:rPr>
              <a:t>one’s</a:t>
            </a:r>
            <a:r>
              <a:rPr kumimoji="0" lang="en-US" altLang="en-US" sz="2000" u="none" strike="noStrike" cap="none" normalizeH="0" baseline="0" dirty="0">
                <a:ln>
                  <a:noFill/>
                </a:ln>
                <a:solidFill>
                  <a:schemeClr val="tx1"/>
                </a:solidFill>
                <a:effectLst/>
                <a:latin typeface="+mj-lt"/>
                <a:ea typeface="+mj-ea"/>
                <a:cs typeface="+mj-cs"/>
              </a:rPr>
              <a:t> thinking to consider situations from different viewpoints </a:t>
            </a:r>
          </a:p>
          <a:p>
            <a:pPr>
              <a:buFont typeface="Wingdings 3" charset="2"/>
              <a:buChar char=""/>
            </a:pPr>
            <a:endParaRPr lang="en-US" dirty="0">
              <a:solidFill>
                <a:schemeClr val="tx1"/>
              </a:solidFill>
              <a:latin typeface="+mj-lt"/>
              <a:ea typeface="+mj-ea"/>
              <a:cs typeface="+mj-cs"/>
            </a:endParaRPr>
          </a:p>
        </p:txBody>
      </p:sp>
    </p:spTree>
    <p:extLst>
      <p:ext uri="{BB962C8B-B14F-4D97-AF65-F5344CB8AC3E}">
        <p14:creationId xmlns:p14="http://schemas.microsoft.com/office/powerpoint/2010/main" val="3145101987"/>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1477EFC-6F2A-D2F0-8D13-AC59790F499A}"/>
              </a:ext>
            </a:extLst>
          </p:cNvPr>
          <p:cNvSpPr>
            <a:spLocks noGrp="1"/>
          </p:cNvSpPr>
          <p:nvPr>
            <p:ph type="title"/>
          </p:nvPr>
        </p:nvSpPr>
        <p:spPr>
          <a:xfrm>
            <a:off x="648930" y="629267"/>
            <a:ext cx="9252154" cy="1016654"/>
          </a:xfrm>
        </p:spPr>
        <p:txBody>
          <a:bodyPr>
            <a:noAutofit/>
          </a:bodyPr>
          <a:lstStyle/>
          <a:p>
            <a:pPr>
              <a:lnSpc>
                <a:spcPct val="90000"/>
              </a:lnSpc>
            </a:pPr>
            <a:r>
              <a:rPr kumimoji="0" lang="en-US" sz="3600" b="1" i="0" u="none" strike="noStrike" kern="1200" cap="none" spc="0" normalizeH="0" baseline="0" noProof="0" dirty="0">
                <a:ln>
                  <a:noFill/>
                </a:ln>
                <a:solidFill>
                  <a:srgbClr val="EBEBEB"/>
                </a:solidFill>
                <a:effectLst/>
                <a:uLnTx/>
                <a:uFillTx/>
                <a:ea typeface="+mn-ea"/>
                <a:cs typeface="Arial" panose="020B0604020202020204" pitchFamily="34" charset="0"/>
              </a:rPr>
              <a:t>Cognitive Behavior Therapy is:</a:t>
            </a:r>
            <a:br>
              <a:rPr kumimoji="0" lang="en-US" sz="3600" b="1" i="0" u="none" strike="noStrike" kern="1200" cap="none" spc="0" normalizeH="0" baseline="0" noProof="0" dirty="0">
                <a:ln>
                  <a:noFill/>
                </a:ln>
                <a:solidFill>
                  <a:srgbClr val="EBEBEB"/>
                </a:solidFill>
                <a:effectLst/>
                <a:uLnTx/>
                <a:uFillTx/>
                <a:ea typeface="+mn-ea"/>
                <a:cs typeface="Arial" panose="020B0604020202020204" pitchFamily="34" charset="0"/>
              </a:rPr>
            </a:br>
            <a:endParaRPr lang="en-US" sz="3600" dirty="0">
              <a:solidFill>
                <a:srgbClr val="EBEBEB"/>
              </a:solidFill>
              <a:cs typeface="Arial" panose="020B0604020202020204" pitchFamily="34" charset="0"/>
            </a:endParaRPr>
          </a:p>
        </p:txBody>
      </p:sp>
      <p:sp useBgFill="1">
        <p:nvSpPr>
          <p:cNvPr id="15" name="Freeform: Shape 1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31C17EA3-2479-C166-10C2-B6AEFAB52CE9}"/>
              </a:ext>
            </a:extLst>
          </p:cNvPr>
          <p:cNvSpPr>
            <a:spLocks noGrp="1"/>
          </p:cNvSpPr>
          <p:nvPr>
            <p:ph idx="1"/>
          </p:nvPr>
        </p:nvSpPr>
        <p:spPr>
          <a:xfrm>
            <a:off x="648931" y="2548281"/>
            <a:ext cx="5122606" cy="3658689"/>
          </a:xfrm>
        </p:spPr>
        <p:txBody>
          <a:bodyPr>
            <a:normAutofit lnSpcReduction="10000"/>
          </a:bodyPr>
          <a:lstStyle/>
          <a:p>
            <a:pPr marL="342900" indent="-342900">
              <a:lnSpc>
                <a:spcPct val="90000"/>
              </a:lnSpc>
              <a:buFont typeface="Wingdings" panose="05000000000000000000" pitchFamily="2" charset="2"/>
              <a:buChar char="ü"/>
            </a:pPr>
            <a:r>
              <a:rPr lang="en-US" dirty="0">
                <a:latin typeface="Century Gothic" panose="020B0502020202020204" pitchFamily="34" charset="0"/>
                <a:cs typeface="Arial" panose="020B0604020202020204" pitchFamily="34" charset="0"/>
              </a:rPr>
              <a:t>Time limited (10-15 sessions- although individuals with IDD may need longer time in treatment)</a:t>
            </a:r>
          </a:p>
          <a:p>
            <a:pPr marL="342900" indent="-342900">
              <a:lnSpc>
                <a:spcPct val="90000"/>
              </a:lnSpc>
              <a:buFont typeface="Wingdings" panose="05000000000000000000" pitchFamily="2" charset="2"/>
              <a:buChar char="ü"/>
            </a:pPr>
            <a:r>
              <a:rPr lang="en-US" dirty="0">
                <a:latin typeface="Century Gothic" panose="020B0502020202020204" pitchFamily="34" charset="0"/>
                <a:cs typeface="Arial" panose="020B0604020202020204" pitchFamily="34" charset="0"/>
              </a:rPr>
              <a:t>Evidence based</a:t>
            </a:r>
          </a:p>
          <a:p>
            <a:pPr marL="342900" indent="-342900">
              <a:lnSpc>
                <a:spcPct val="90000"/>
              </a:lnSpc>
              <a:buFont typeface="Wingdings" panose="05000000000000000000" pitchFamily="2" charset="2"/>
              <a:buChar char="ü"/>
            </a:pPr>
            <a:r>
              <a:rPr lang="en-US" dirty="0">
                <a:latin typeface="Century Gothic" panose="020B0502020202020204" pitchFamily="34" charset="0"/>
                <a:cs typeface="Arial" panose="020B0604020202020204" pitchFamily="34" charset="0"/>
              </a:rPr>
              <a:t>Collaborative</a:t>
            </a:r>
          </a:p>
          <a:p>
            <a:pPr marL="342900" indent="-342900">
              <a:lnSpc>
                <a:spcPct val="90000"/>
              </a:lnSpc>
              <a:buFont typeface="Wingdings" panose="05000000000000000000" pitchFamily="2" charset="2"/>
              <a:buChar char="ü"/>
            </a:pPr>
            <a:r>
              <a:rPr lang="en-US" dirty="0">
                <a:latin typeface="Century Gothic" panose="020B0502020202020204" pitchFamily="34" charset="0"/>
                <a:cs typeface="Arial" panose="020B0604020202020204" pitchFamily="34" charset="0"/>
              </a:rPr>
              <a:t>Skills oriented (self-management/coping skills)</a:t>
            </a:r>
          </a:p>
          <a:p>
            <a:pPr marL="342900" indent="-342900">
              <a:lnSpc>
                <a:spcPct val="90000"/>
              </a:lnSpc>
              <a:buFont typeface="Wingdings" panose="05000000000000000000" pitchFamily="2" charset="2"/>
              <a:buChar char="ü"/>
            </a:pPr>
            <a:r>
              <a:rPr lang="en-US" dirty="0">
                <a:latin typeface="Century Gothic" panose="020B0502020202020204" pitchFamily="34" charset="0"/>
                <a:cs typeface="Arial" panose="020B0604020202020204" pitchFamily="34" charset="0"/>
              </a:rPr>
              <a:t>Refers to a group of therapies including Exposure Response Prevention (ERP), Prolonged Exposure Therapy (PET) and Dialectic Behavior Therapy (DBT)</a:t>
            </a:r>
          </a:p>
          <a:p>
            <a:pPr marL="342900" indent="-342900">
              <a:lnSpc>
                <a:spcPct val="90000"/>
              </a:lnSpc>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a:lnSpc>
                <a:spcPct val="90000"/>
              </a:lnSpc>
            </a:pPr>
            <a:endParaRPr lang="en-US" dirty="0"/>
          </a:p>
        </p:txBody>
      </p:sp>
      <p:pic>
        <p:nvPicPr>
          <p:cNvPr id="4" name="Picture Placeholder 7" descr="A picture containing diagram">
            <a:extLst>
              <a:ext uri="{FF2B5EF4-FFF2-40B4-BE49-F238E27FC236}">
                <a16:creationId xmlns:a16="http://schemas.microsoft.com/office/drawing/2014/main" id="{0B1A1B6C-C4C3-A47B-8DDC-8F9D2A3D49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0" b="270"/>
          <a:stretch>
            <a:fillRect/>
          </a:stretch>
        </p:blipFill>
        <p:spPr>
          <a:xfrm>
            <a:off x="6091916" y="2617079"/>
            <a:ext cx="5451627" cy="3524422"/>
          </a:xfrm>
          <a:prstGeom prst="rect">
            <a:avLst/>
          </a:prstGeom>
          <a:solidFill>
            <a:srgbClr val="FFFFFF">
              <a:shade val="85000"/>
            </a:srgbClr>
          </a:solidFill>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811D6B0E-6D5C-5494-D116-7C390C6AC2FF}"/>
              </a:ext>
            </a:extLst>
          </p:cNvPr>
          <p:cNvSpPr>
            <a:spLocks noGrp="1"/>
          </p:cNvSpPr>
          <p:nvPr>
            <p:ph type="sldNum" sz="quarter" idx="12"/>
          </p:nvPr>
        </p:nvSpPr>
        <p:spPr/>
        <p:txBody>
          <a:bodyPr/>
          <a:lstStyle/>
          <a:p>
            <a:fld id="{AE22BCAE-92F7-455E-8399-F46D81AA5664}" type="slidenum">
              <a:rPr lang="en-US" smtClean="0">
                <a:solidFill>
                  <a:schemeClr val="bg1"/>
                </a:solidFill>
              </a:rPr>
              <a:t>36</a:t>
            </a:fld>
            <a:endParaRPr lang="en-US" dirty="0">
              <a:solidFill>
                <a:schemeClr val="bg1"/>
              </a:solidFill>
            </a:endParaRPr>
          </a:p>
        </p:txBody>
      </p:sp>
    </p:spTree>
    <p:extLst>
      <p:ext uri="{BB962C8B-B14F-4D97-AF65-F5344CB8AC3E}">
        <p14:creationId xmlns:p14="http://schemas.microsoft.com/office/powerpoint/2010/main" val="1633989058"/>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C6FCA-F016-4CF7-9F13-018CB5612B0B}"/>
              </a:ext>
            </a:extLst>
          </p:cNvPr>
          <p:cNvSpPr>
            <a:spLocks noGrp="1"/>
          </p:cNvSpPr>
          <p:nvPr>
            <p:ph type="title"/>
          </p:nvPr>
        </p:nvSpPr>
        <p:spPr/>
        <p:txBody>
          <a:bodyPr/>
          <a:lstStyle/>
          <a:p>
            <a:r>
              <a:rPr lang="en-US" sz="3600" b="1" dirty="0">
                <a:solidFill>
                  <a:prstClr val="white"/>
                </a:solidFill>
              </a:rPr>
              <a:t>Cognitive Behavior Therapy (CBT)</a:t>
            </a:r>
            <a:br>
              <a:rPr kumimoji="0" lang="en-US" sz="3600" i="0" u="none" strike="noStrike" kern="1200" cap="none" spc="0" normalizeH="0" baseline="0" noProof="0" dirty="0">
                <a:ln>
                  <a:noFill/>
                </a:ln>
                <a:solidFill>
                  <a:prstClr val="white"/>
                </a:solidFill>
                <a:effectLst/>
                <a:uLnTx/>
                <a:uFillTx/>
                <a:ea typeface="+mn-ea"/>
                <a:cs typeface="+mn-cs"/>
              </a:rPr>
            </a:br>
            <a:r>
              <a:rPr kumimoji="0" lang="en-US" sz="3600" b="1" i="0" u="none" strike="noStrike" kern="1200" cap="none" spc="0" normalizeH="0" baseline="0" noProof="0" dirty="0">
                <a:ln>
                  <a:noFill/>
                </a:ln>
                <a:solidFill>
                  <a:schemeClr val="tx1"/>
                </a:solidFill>
                <a:effectLst/>
                <a:uLnTx/>
                <a:uFillTx/>
                <a:ea typeface="+mn-ea"/>
                <a:cs typeface="+mn-cs"/>
              </a:rPr>
              <a:t>Who Can benefit From CBT?</a:t>
            </a:r>
            <a:br>
              <a:rPr kumimoji="0" lang="en-US" sz="3600" b="1" i="0" u="none" strike="noStrike" kern="1200" cap="none" spc="0" normalizeH="0" baseline="0" noProof="0" dirty="0">
                <a:ln>
                  <a:noFill/>
                </a:ln>
                <a:solidFill>
                  <a:schemeClr val="tx1"/>
                </a:solidFill>
                <a:effectLst/>
                <a:uLnTx/>
                <a:uFillTx/>
                <a:ea typeface="+mn-ea"/>
                <a:cs typeface="+mn-cs"/>
              </a:rPr>
            </a:br>
            <a:endParaRPr lang="en-US" sz="3600" dirty="0">
              <a:solidFill>
                <a:schemeClr val="tx1"/>
              </a:solidFill>
            </a:endParaRPr>
          </a:p>
        </p:txBody>
      </p:sp>
      <p:sp>
        <p:nvSpPr>
          <p:cNvPr id="3" name="Content Placeholder 2">
            <a:extLst>
              <a:ext uri="{FF2B5EF4-FFF2-40B4-BE49-F238E27FC236}">
                <a16:creationId xmlns:a16="http://schemas.microsoft.com/office/drawing/2014/main" id="{50F2A1B8-BA88-8A5A-06A8-49F2824994B8}"/>
              </a:ext>
            </a:extLst>
          </p:cNvPr>
          <p:cNvSpPr>
            <a:spLocks noGrp="1"/>
          </p:cNvSpPr>
          <p:nvPr>
            <p:ph idx="1"/>
          </p:nvPr>
        </p:nvSpPr>
        <p:spPr/>
        <p:txBody>
          <a:bodyPr/>
          <a:lstStyle/>
          <a:p>
            <a:pPr algn="ctr"/>
            <a:r>
              <a:rPr lang="en-US" dirty="0">
                <a:latin typeface="Century Gothic" panose="020B0502020202020204" pitchFamily="34" charset="0"/>
                <a:cs typeface="Arial" panose="020B0604020202020204" pitchFamily="34" charset="0"/>
              </a:rPr>
              <a:t>In the general population, CBT has been found effective to treat a range of psychological and emotional problems.</a:t>
            </a:r>
          </a:p>
          <a:p>
            <a:pPr algn="ctr"/>
            <a:endParaRPr lang="en-US" dirty="0">
              <a:latin typeface="Century Gothic" panose="020B0502020202020204" pitchFamily="34" charset="0"/>
              <a:cs typeface="Arial" panose="020B0604020202020204" pitchFamily="34" charset="0"/>
            </a:endParaRPr>
          </a:p>
          <a:p>
            <a:pPr algn="ctr"/>
            <a:r>
              <a:rPr lang="en-US" dirty="0">
                <a:latin typeface="Century Gothic" panose="020B0502020202020204" pitchFamily="34" charset="0"/>
                <a:cs typeface="Arial" panose="020B0604020202020204" pitchFamily="34" charset="0"/>
              </a:rPr>
              <a:t>For individuals with IDD, CBT has been found help in the treatment of depression, anger issues particularly among those with Mild Intellectual Disability</a:t>
            </a:r>
          </a:p>
          <a:p>
            <a:pPr algn="ctr"/>
            <a:endParaRPr lang="en-US" dirty="0">
              <a:latin typeface="Century Gothic" panose="020B0502020202020204" pitchFamily="34" charset="0"/>
              <a:cs typeface="Arial" panose="020B0604020202020204" pitchFamily="34" charset="0"/>
            </a:endParaRPr>
          </a:p>
          <a:p>
            <a:pPr algn="ctr"/>
            <a:r>
              <a:rPr lang="en-US" dirty="0">
                <a:latin typeface="Century Gothic" panose="020B0502020202020204" pitchFamily="34" charset="0"/>
                <a:cs typeface="Arial" panose="020B0604020202020204" pitchFamily="34" charset="0"/>
              </a:rPr>
              <a:t>CBT works best when a person has sufficient verbal skills, is motivated to change their ineffective behaviors and can follow through on skills learned in session through homework and generalization of skills</a:t>
            </a:r>
          </a:p>
          <a:p>
            <a:endParaRPr lang="en-US" dirty="0"/>
          </a:p>
        </p:txBody>
      </p:sp>
      <p:sp>
        <p:nvSpPr>
          <p:cNvPr id="4" name="Slide Number Placeholder 3">
            <a:extLst>
              <a:ext uri="{FF2B5EF4-FFF2-40B4-BE49-F238E27FC236}">
                <a16:creationId xmlns:a16="http://schemas.microsoft.com/office/drawing/2014/main" id="{58687382-9446-7064-3172-46364CAE7E1D}"/>
              </a:ext>
            </a:extLst>
          </p:cNvPr>
          <p:cNvSpPr>
            <a:spLocks noGrp="1"/>
          </p:cNvSpPr>
          <p:nvPr>
            <p:ph type="sldNum" sz="quarter" idx="12"/>
          </p:nvPr>
        </p:nvSpPr>
        <p:spPr/>
        <p:txBody>
          <a:bodyPr/>
          <a:lstStyle/>
          <a:p>
            <a:fld id="{AE22BCAE-92F7-455E-8399-F46D81AA5664}" type="slidenum">
              <a:rPr lang="en-US" smtClean="0"/>
              <a:t>37</a:t>
            </a:fld>
            <a:endParaRPr lang="en-US"/>
          </a:p>
        </p:txBody>
      </p:sp>
    </p:spTree>
    <p:extLst>
      <p:ext uri="{BB962C8B-B14F-4D97-AF65-F5344CB8AC3E}">
        <p14:creationId xmlns:p14="http://schemas.microsoft.com/office/powerpoint/2010/main" val="3624166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AB6D-C8A4-4506-A715-0D9CCCC6AFB0}"/>
              </a:ext>
            </a:extLst>
          </p:cNvPr>
          <p:cNvSpPr>
            <a:spLocks noGrp="1"/>
          </p:cNvSpPr>
          <p:nvPr>
            <p:ph type="title"/>
          </p:nvPr>
        </p:nvSpPr>
        <p:spPr>
          <a:xfrm>
            <a:off x="648930" y="629266"/>
            <a:ext cx="9252154" cy="1223983"/>
          </a:xfrm>
        </p:spPr>
        <p:txBody>
          <a:bodyPr>
            <a:normAutofit/>
          </a:bodyPr>
          <a:lstStyle/>
          <a:p>
            <a:r>
              <a:rPr lang="en-US" sz="3600" b="1" dirty="0">
                <a:solidFill>
                  <a:prstClr val="white"/>
                </a:solidFill>
                <a:latin typeface="Century Gothic" panose="020B0502020202020204" pitchFamily="34" charset="0"/>
              </a:rPr>
              <a:t>Dialectical Behavior Therapy (DBT)</a:t>
            </a:r>
            <a:br>
              <a:rPr kumimoji="0" lang="en-US" sz="3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endParaRPr lang="en-US" sz="3600" dirty="0">
              <a:latin typeface="Century Gothic" panose="020B0502020202020204" pitchFamily="34" charset="0"/>
            </a:endParaRPr>
          </a:p>
        </p:txBody>
      </p:sp>
      <p:pic>
        <p:nvPicPr>
          <p:cNvPr id="4" name="Picture 3" descr="Text">
            <a:extLst>
              <a:ext uri="{FF2B5EF4-FFF2-40B4-BE49-F238E27FC236}">
                <a16:creationId xmlns:a16="http://schemas.microsoft.com/office/drawing/2014/main" id="{8ED4B334-25E4-4970-F0B2-1E4D7F82A13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6915" y="2787399"/>
            <a:ext cx="5451627" cy="2725813"/>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75A0D55C-7F57-3722-1A9D-EED853B52950}"/>
              </a:ext>
            </a:extLst>
          </p:cNvPr>
          <p:cNvSpPr>
            <a:spLocks noGrp="1"/>
          </p:cNvSpPr>
          <p:nvPr>
            <p:ph idx="1"/>
          </p:nvPr>
        </p:nvSpPr>
        <p:spPr>
          <a:xfrm>
            <a:off x="6575729" y="2052214"/>
            <a:ext cx="4415293" cy="4196185"/>
          </a:xfrm>
        </p:spPr>
        <p:txBody>
          <a:bodyPr>
            <a:normAutofit fontScale="85000" lnSpcReduction="20000"/>
          </a:bodyPr>
          <a:lstStyle/>
          <a:p>
            <a:pPr marL="342900" indent="-342900">
              <a:lnSpc>
                <a:spcPct val="90000"/>
              </a:lnSpc>
              <a:buFont typeface="Arial" panose="020B0604020202020204" pitchFamily="34" charset="0"/>
              <a:buChar char="•"/>
            </a:pPr>
            <a:r>
              <a:rPr lang="en-US" kern="100" dirty="0">
                <a:effectLst/>
                <a:latin typeface="Century Gothic" panose="020B0502020202020204" pitchFamily="34" charset="0"/>
                <a:ea typeface="Calibri" panose="020F0502020204030204" pitchFamily="34" charset="0"/>
                <a:cs typeface="Times New Roman" panose="02020603050405020304" pitchFamily="18" charset="0"/>
              </a:rPr>
              <a:t>Dialectical behavior therapy (DBT) is evidence-based therapy that is effective in treating multiple conditions: borderline personality disorder, substance abuse, eating disorders, ADHD, depression, anxiety, and PTSD (Behavioral Tech, 2019)</a:t>
            </a:r>
          </a:p>
          <a:p>
            <a:pPr marL="342900" indent="-342900">
              <a:lnSpc>
                <a:spcPct val="90000"/>
              </a:lnSpc>
              <a:buFont typeface="Arial" panose="020B0604020202020204" pitchFamily="34" charset="0"/>
              <a:buChar char="•"/>
            </a:pPr>
            <a:endParaRPr lang="en-US"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indent="-342900">
              <a:lnSpc>
                <a:spcPct val="9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rPr>
              <a:t>DBT focuses on helping someone cope with stress, manage emotions, and improve relationships with others by changing their behavior</a:t>
            </a:r>
          </a:p>
          <a:p>
            <a:pPr marL="342900" indent="-342900">
              <a:lnSpc>
                <a:spcPct val="90000"/>
              </a:lnSpc>
              <a:buFont typeface="Arial" panose="020B0604020202020204" pitchFamily="34" charset="0"/>
              <a:buChar char="•"/>
            </a:pPr>
            <a:endParaRPr lang="en-US" dirty="0">
              <a:latin typeface="Century Gothic" panose="020B0502020202020204" pitchFamily="34" charset="0"/>
              <a:ea typeface="Calibri" panose="020F0502020204030204" pitchFamily="34" charset="0"/>
            </a:endParaRPr>
          </a:p>
          <a:p>
            <a:pPr marL="342900" indent="-342900">
              <a:lnSpc>
                <a:spcPct val="9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rPr>
              <a:t>Clients can learn a variety of helpful skills including learning to accept their emotional states, emotional regulation, problem solving, ways to change their thinking and ways to be more helpful.</a:t>
            </a:r>
          </a:p>
          <a:p>
            <a:pPr>
              <a:lnSpc>
                <a:spcPct val="90000"/>
              </a:lnSpc>
            </a:pPr>
            <a:endParaRPr lang="en-US" sz="1400" kern="100" dirty="0">
              <a:latin typeface="Arial" panose="020B0604020202020204" pitchFamily="34" charset="0"/>
              <a:ea typeface="Calibri" panose="020F0502020204030204" pitchFamily="34" charset="0"/>
              <a:cs typeface="Times New Roman" panose="02020603050405020304" pitchFamily="18" charset="0"/>
            </a:endParaRPr>
          </a:p>
          <a:p>
            <a:pPr>
              <a:lnSpc>
                <a:spcPct val="90000"/>
              </a:lnSpc>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400" dirty="0"/>
          </a:p>
        </p:txBody>
      </p:sp>
      <p:sp>
        <p:nvSpPr>
          <p:cNvPr id="5" name="Slide Number Placeholder 4">
            <a:extLst>
              <a:ext uri="{FF2B5EF4-FFF2-40B4-BE49-F238E27FC236}">
                <a16:creationId xmlns:a16="http://schemas.microsoft.com/office/drawing/2014/main" id="{F9777BCB-13A3-8446-378D-2B53996CBACB}"/>
              </a:ext>
            </a:extLst>
          </p:cNvPr>
          <p:cNvSpPr>
            <a:spLocks noGrp="1"/>
          </p:cNvSpPr>
          <p:nvPr>
            <p:ph type="sldNum" sz="quarter" idx="12"/>
          </p:nvPr>
        </p:nvSpPr>
        <p:spPr/>
        <p:txBody>
          <a:bodyPr/>
          <a:lstStyle/>
          <a:p>
            <a:fld id="{AE22BCAE-92F7-455E-8399-F46D81AA5664}" type="slidenum">
              <a:rPr lang="en-US" smtClean="0"/>
              <a:t>38</a:t>
            </a:fld>
            <a:endParaRPr lang="en-US"/>
          </a:p>
        </p:txBody>
      </p:sp>
    </p:spTree>
    <p:extLst>
      <p:ext uri="{BB962C8B-B14F-4D97-AF65-F5344CB8AC3E}">
        <p14:creationId xmlns:p14="http://schemas.microsoft.com/office/powerpoint/2010/main" val="852028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51CA6-2827-A7D4-F7AA-BF8FD81E4F9A}"/>
              </a:ext>
            </a:extLst>
          </p:cNvPr>
          <p:cNvSpPr>
            <a:spLocks noGrp="1"/>
          </p:cNvSpPr>
          <p:nvPr>
            <p:ph type="title"/>
          </p:nvPr>
        </p:nvSpPr>
        <p:spPr/>
        <p:txBody>
          <a:bodyPr/>
          <a:lstStyle/>
          <a:p>
            <a:r>
              <a:rPr lang="en-US" sz="3600" b="1" dirty="0">
                <a:solidFill>
                  <a:prstClr val="white"/>
                </a:solidFill>
                <a:latin typeface="Century Gothic" panose="020B0502020202020204" pitchFamily="34" charset="0"/>
              </a:rPr>
              <a:t>Acceptance and Commitment Therapy (ACT)</a:t>
            </a:r>
            <a:br>
              <a:rPr kumimoji="0" lang="en-US" sz="3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endParaRPr lang="en-US" sz="36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43350ED0-BB22-DFB5-8F17-20C4607CDAC0}"/>
              </a:ext>
            </a:extLst>
          </p:cNvPr>
          <p:cNvSpPr>
            <a:spLocks noGrp="1"/>
          </p:cNvSpPr>
          <p:nvPr>
            <p:ph idx="1"/>
          </p:nvPr>
        </p:nvSpPr>
        <p:spPr/>
        <p:txBody>
          <a:bodyPr/>
          <a:lstStyle/>
          <a:p>
            <a:pPr marL="0" marR="0" algn="ctr">
              <a:lnSpc>
                <a:spcPct val="107000"/>
              </a:lnSpc>
              <a:spcBef>
                <a:spcPts val="0"/>
              </a:spcBef>
              <a:spcAft>
                <a:spcPts val="800"/>
              </a:spcAft>
            </a:pPr>
            <a:r>
              <a:rPr lang="en-US" sz="2000" kern="100" dirty="0">
                <a:effectLst/>
                <a:latin typeface="Century Gothic" panose="020B0502020202020204" pitchFamily="34" charset="0"/>
                <a:cs typeface="Arial" panose="020B0604020202020204" pitchFamily="34" charset="0"/>
              </a:rPr>
              <a:t>Acceptance and Commitment Therapy (ACT) is </a:t>
            </a:r>
            <a:r>
              <a:rPr lang="en-US" sz="2000" kern="100" dirty="0">
                <a:latin typeface="Century Gothic" panose="020B0502020202020204" pitchFamily="34" charset="0"/>
                <a:cs typeface="Arial" panose="020B0604020202020204" pitchFamily="34" charset="0"/>
              </a:rPr>
              <a:t>an evidenced based</a:t>
            </a:r>
            <a:r>
              <a:rPr lang="en-US" sz="2000" kern="100" dirty="0">
                <a:effectLst/>
                <a:latin typeface="Century Gothic" panose="020B0502020202020204" pitchFamily="34" charset="0"/>
                <a:cs typeface="Arial" panose="020B0604020202020204" pitchFamily="34" charset="0"/>
              </a:rPr>
              <a:t> psychological intervention that uses acceptance and mindfulness strategies, together with commitment and behavior change strategies, to increase psychological flexibility. </a:t>
            </a:r>
          </a:p>
          <a:p>
            <a:pPr marL="0" marR="0" indent="0" algn="ctr">
              <a:lnSpc>
                <a:spcPct val="107000"/>
              </a:lnSpc>
              <a:spcBef>
                <a:spcPts val="0"/>
              </a:spcBef>
              <a:spcAft>
                <a:spcPts val="800"/>
              </a:spcAft>
              <a:buNone/>
            </a:pPr>
            <a:r>
              <a:rPr lang="en-US" sz="2000" kern="100" dirty="0">
                <a:effectLst/>
                <a:latin typeface="Century Gothic" panose="020B0502020202020204" pitchFamily="34" charset="0"/>
                <a:cs typeface="Arial" panose="020B0604020202020204" pitchFamily="34" charset="0"/>
              </a:rPr>
              <a:t> </a:t>
            </a:r>
          </a:p>
          <a:p>
            <a:pPr marL="0" marR="0" algn="ctr">
              <a:lnSpc>
                <a:spcPct val="107000"/>
              </a:lnSpc>
              <a:spcBef>
                <a:spcPts val="0"/>
              </a:spcBef>
              <a:spcAft>
                <a:spcPts val="800"/>
              </a:spcAft>
            </a:pPr>
            <a:r>
              <a:rPr lang="en-US" sz="2000" kern="100" dirty="0">
                <a:effectLst/>
                <a:latin typeface="Century Gothic" panose="020B0502020202020204" pitchFamily="34" charset="0"/>
                <a:cs typeface="Arial" panose="020B0604020202020204" pitchFamily="34" charset="0"/>
              </a:rPr>
              <a:t>Psychological flexibility means contacting the present moment fully as a conscious human being, and based on what the situation affords, changing or persisting in behavior in the service of chosen values.</a:t>
            </a:r>
          </a:p>
          <a:p>
            <a:endParaRPr lang="en-US" dirty="0"/>
          </a:p>
        </p:txBody>
      </p:sp>
      <p:sp>
        <p:nvSpPr>
          <p:cNvPr id="4" name="Slide Number Placeholder 3">
            <a:extLst>
              <a:ext uri="{FF2B5EF4-FFF2-40B4-BE49-F238E27FC236}">
                <a16:creationId xmlns:a16="http://schemas.microsoft.com/office/drawing/2014/main" id="{A5607A3B-3BE0-7DF4-23AC-1884ECD6E385}"/>
              </a:ext>
            </a:extLst>
          </p:cNvPr>
          <p:cNvSpPr>
            <a:spLocks noGrp="1"/>
          </p:cNvSpPr>
          <p:nvPr>
            <p:ph type="sldNum" sz="quarter" idx="12"/>
          </p:nvPr>
        </p:nvSpPr>
        <p:spPr/>
        <p:txBody>
          <a:bodyPr/>
          <a:lstStyle/>
          <a:p>
            <a:fld id="{AE22BCAE-92F7-455E-8399-F46D81AA5664}" type="slidenum">
              <a:rPr lang="en-US" smtClean="0"/>
              <a:t>39</a:t>
            </a:fld>
            <a:endParaRPr lang="en-US"/>
          </a:p>
        </p:txBody>
      </p:sp>
    </p:spTree>
    <p:extLst>
      <p:ext uri="{BB962C8B-B14F-4D97-AF65-F5344CB8AC3E}">
        <p14:creationId xmlns:p14="http://schemas.microsoft.com/office/powerpoint/2010/main" val="64719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5918-18A8-D640-FDE0-B28DA6CC09DD}"/>
              </a:ext>
            </a:extLst>
          </p:cNvPr>
          <p:cNvSpPr>
            <a:spLocks noGrp="1"/>
          </p:cNvSpPr>
          <p:nvPr>
            <p:ph type="title"/>
          </p:nvPr>
        </p:nvSpPr>
        <p:spPr/>
        <p:txBody>
          <a:bodyPr/>
          <a:lstStyle/>
          <a:p>
            <a:r>
              <a:rPr lang="en-US" sz="3600" b="1" dirty="0"/>
              <a:t>Language considerations</a:t>
            </a:r>
          </a:p>
        </p:txBody>
      </p:sp>
      <p:sp>
        <p:nvSpPr>
          <p:cNvPr id="3" name="Content Placeholder 2">
            <a:extLst>
              <a:ext uri="{FF2B5EF4-FFF2-40B4-BE49-F238E27FC236}">
                <a16:creationId xmlns:a16="http://schemas.microsoft.com/office/drawing/2014/main" id="{EF547F51-6CEE-E4C0-D5E9-43AE3287013B}"/>
              </a:ext>
            </a:extLst>
          </p:cNvPr>
          <p:cNvSpPr>
            <a:spLocks noGrp="1"/>
          </p:cNvSpPr>
          <p:nvPr>
            <p:ph idx="1"/>
          </p:nvPr>
        </p:nvSpPr>
        <p:spPr/>
        <p:txBody>
          <a:bodyPr/>
          <a:lstStyle/>
          <a:p>
            <a:r>
              <a:rPr lang="en-US" dirty="0"/>
              <a:t>Throughout this presentation you will hear various terms used. The presenter is aware that others may choose to use different language to refer to the same situations</a:t>
            </a:r>
          </a:p>
          <a:p>
            <a:r>
              <a:rPr lang="en-US" b="1" dirty="0"/>
              <a:t>Person first language</a:t>
            </a:r>
          </a:p>
          <a:p>
            <a:pPr marL="0" indent="0">
              <a:buNone/>
            </a:pPr>
            <a:r>
              <a:rPr lang="en-US" dirty="0"/>
              <a:t>      individuals with intellectual and/or developmental disorders(IDD)</a:t>
            </a:r>
          </a:p>
          <a:p>
            <a:pPr marL="0" indent="0">
              <a:buNone/>
            </a:pPr>
            <a:r>
              <a:rPr lang="en-US" dirty="0"/>
              <a:t>      </a:t>
            </a:r>
            <a:r>
              <a:rPr lang="en-US" i="1" dirty="0"/>
              <a:t>Individuals with mental health concerns</a:t>
            </a:r>
          </a:p>
          <a:p>
            <a:pPr marL="0" indent="0">
              <a:buNone/>
            </a:pPr>
            <a:r>
              <a:rPr lang="en-US" dirty="0"/>
              <a:t>      </a:t>
            </a:r>
            <a:r>
              <a:rPr lang="en-US" i="1" dirty="0"/>
              <a:t>Individuals who meet criteria for depression, bipolar disorder, 	anxiety, or other mental health disorders</a:t>
            </a:r>
          </a:p>
          <a:p>
            <a:r>
              <a:rPr lang="en-US" b="1" i="1" dirty="0"/>
              <a:t>Dual Diagnosis (MI/DD) </a:t>
            </a:r>
            <a:r>
              <a:rPr lang="en-US" dirty="0"/>
              <a:t>referring to individuals with intellectual disability and/or developmental disorders who also meet criteria for co-occurring mental health concerns</a:t>
            </a:r>
          </a:p>
        </p:txBody>
      </p:sp>
      <p:sp>
        <p:nvSpPr>
          <p:cNvPr id="4" name="Slide Number Placeholder 3">
            <a:extLst>
              <a:ext uri="{FF2B5EF4-FFF2-40B4-BE49-F238E27FC236}">
                <a16:creationId xmlns:a16="http://schemas.microsoft.com/office/drawing/2014/main" id="{E52E6FF8-DA6B-1652-5DFC-22027C10E2C7}"/>
              </a:ext>
            </a:extLst>
          </p:cNvPr>
          <p:cNvSpPr>
            <a:spLocks noGrp="1"/>
          </p:cNvSpPr>
          <p:nvPr>
            <p:ph type="sldNum" sz="quarter" idx="12"/>
          </p:nvPr>
        </p:nvSpPr>
        <p:spPr/>
        <p:txBody>
          <a:bodyPr/>
          <a:lstStyle/>
          <a:p>
            <a:fld id="{AE22BCAE-92F7-455E-8399-F46D81AA5664}" type="slidenum">
              <a:rPr lang="en-US" smtClean="0"/>
              <a:t>4</a:t>
            </a:fld>
            <a:endParaRPr lang="en-US"/>
          </a:p>
        </p:txBody>
      </p:sp>
    </p:spTree>
    <p:extLst>
      <p:ext uri="{BB962C8B-B14F-4D97-AF65-F5344CB8AC3E}">
        <p14:creationId xmlns:p14="http://schemas.microsoft.com/office/powerpoint/2010/main" val="325005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E8769E0-10D2-45AC-1E4C-45C8B3B1C988}"/>
              </a:ext>
            </a:extLst>
          </p:cNvPr>
          <p:cNvSpPr>
            <a:spLocks noGrp="1"/>
          </p:cNvSpPr>
          <p:nvPr>
            <p:ph type="title"/>
          </p:nvPr>
        </p:nvSpPr>
        <p:spPr>
          <a:xfrm>
            <a:off x="648930" y="629267"/>
            <a:ext cx="9252154" cy="1016654"/>
          </a:xfrm>
        </p:spPr>
        <p:txBody>
          <a:bodyPr>
            <a:noAutofit/>
          </a:bodyPr>
          <a:lstStyle/>
          <a:p>
            <a:pPr>
              <a:lnSpc>
                <a:spcPct val="90000"/>
              </a:lnSpc>
            </a:pPr>
            <a:r>
              <a:rPr lang="en-US" sz="3600" b="1" dirty="0">
                <a:solidFill>
                  <a:srgbClr val="EBEBEB"/>
                </a:solidFill>
                <a:latin typeface="Century Gothic" panose="020B0502020202020204" pitchFamily="34" charset="0"/>
              </a:rPr>
              <a:t>Eye Movement Desensitization and Reprocessing (EMDR)</a:t>
            </a:r>
            <a:br>
              <a:rPr kumimoji="0" lang="en-US" sz="3600" i="0" u="none" strike="noStrike" kern="1200" cap="none" spc="0" normalizeH="0" baseline="0" noProof="0" dirty="0">
                <a:ln>
                  <a:noFill/>
                </a:ln>
                <a:solidFill>
                  <a:srgbClr val="EBEBEB"/>
                </a:solidFill>
                <a:effectLst/>
                <a:uLnTx/>
                <a:uFillTx/>
                <a:latin typeface="Century Gothic" panose="020B0502020202020204" pitchFamily="34" charset="0"/>
                <a:ea typeface="+mn-ea"/>
                <a:cs typeface="+mn-cs"/>
              </a:rPr>
            </a:br>
            <a:endParaRPr lang="en-US" sz="3600" dirty="0">
              <a:solidFill>
                <a:srgbClr val="EBEBEB"/>
              </a:solidFill>
              <a:latin typeface="Century Gothic" panose="020B0502020202020204" pitchFamily="34" charset="0"/>
            </a:endParaRPr>
          </a:p>
        </p:txBody>
      </p:sp>
      <p:sp useBgFill="1">
        <p:nvSpPr>
          <p:cNvPr id="15" name="Freeform: Shape 1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F5616C80-D7F8-6672-9CB7-2F7D6F4481F1}"/>
              </a:ext>
            </a:extLst>
          </p:cNvPr>
          <p:cNvSpPr>
            <a:spLocks noGrp="1"/>
          </p:cNvSpPr>
          <p:nvPr>
            <p:ph idx="1"/>
          </p:nvPr>
        </p:nvSpPr>
        <p:spPr>
          <a:xfrm>
            <a:off x="648931" y="2548281"/>
            <a:ext cx="5122606" cy="3658689"/>
          </a:xfrm>
        </p:spPr>
        <p:txBody>
          <a:bodyPr>
            <a:normAutofit/>
          </a:bodyPr>
          <a:lstStyle/>
          <a:p>
            <a:pPr>
              <a:lnSpc>
                <a:spcPct val="90000"/>
              </a:lnSpc>
            </a:pPr>
            <a:r>
              <a:rPr lang="en-US" dirty="0">
                <a:latin typeface="Century Gothic" panose="020B0502020202020204" pitchFamily="34" charset="0"/>
                <a:cs typeface="Arial" panose="020B0604020202020204" pitchFamily="34" charset="0"/>
              </a:rPr>
              <a:t>Although there are limited studies on the use of EMDR with individuals with IDD, this mental health technique is considered a promising practice for use with people who have had traumatic experiences</a:t>
            </a:r>
          </a:p>
          <a:p>
            <a:pPr>
              <a:lnSpc>
                <a:spcPct val="90000"/>
              </a:lnSpc>
            </a:pPr>
            <a:endParaRPr lang="en-US" dirty="0">
              <a:latin typeface="Century Gothic" panose="020B0502020202020204" pitchFamily="34" charset="0"/>
              <a:cs typeface="Arial" panose="020B0604020202020204" pitchFamily="34" charset="0"/>
            </a:endParaRPr>
          </a:p>
          <a:p>
            <a:pPr>
              <a:lnSpc>
                <a:spcPct val="90000"/>
              </a:lnSpc>
            </a:pPr>
            <a:r>
              <a:rPr lang="en-US" dirty="0">
                <a:latin typeface="Century Gothic" panose="020B0502020202020204" pitchFamily="34" charset="0"/>
                <a:cs typeface="Arial" panose="020B0604020202020204" pitchFamily="34" charset="0"/>
              </a:rPr>
              <a:t>This approach involves moving your eyes in a specific way while you process traumatic memories under the guidance of a trained EMDR practitioner. </a:t>
            </a:r>
          </a:p>
          <a:p>
            <a:pPr>
              <a:lnSpc>
                <a:spcPct val="90000"/>
              </a:lnSpc>
            </a:pPr>
            <a:endParaRPr lang="en-US" dirty="0"/>
          </a:p>
        </p:txBody>
      </p:sp>
      <p:pic>
        <p:nvPicPr>
          <p:cNvPr id="4" name="Picture 3" descr="A picture containing text, seat, vector graphics">
            <a:extLst>
              <a:ext uri="{FF2B5EF4-FFF2-40B4-BE49-F238E27FC236}">
                <a16:creationId xmlns:a16="http://schemas.microsoft.com/office/drawing/2014/main" id="{50B000EB-3B5C-70DC-3AC3-B05B8D45208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5039" y="2548281"/>
            <a:ext cx="5445381" cy="3662018"/>
          </a:xfrm>
          <a:prstGeom prst="rect">
            <a:avLst/>
          </a:prstGeom>
          <a:effectLst/>
        </p:spPr>
      </p:pic>
      <p:sp>
        <p:nvSpPr>
          <p:cNvPr id="5" name="Slide Number Placeholder 4">
            <a:extLst>
              <a:ext uri="{FF2B5EF4-FFF2-40B4-BE49-F238E27FC236}">
                <a16:creationId xmlns:a16="http://schemas.microsoft.com/office/drawing/2014/main" id="{D7AF5E3B-7D6D-9297-1AD3-70CBFC364953}"/>
              </a:ext>
            </a:extLst>
          </p:cNvPr>
          <p:cNvSpPr>
            <a:spLocks noGrp="1"/>
          </p:cNvSpPr>
          <p:nvPr>
            <p:ph type="sldNum" sz="quarter" idx="12"/>
          </p:nvPr>
        </p:nvSpPr>
        <p:spPr/>
        <p:txBody>
          <a:bodyPr/>
          <a:lstStyle/>
          <a:p>
            <a:fld id="{AE22BCAE-92F7-455E-8399-F46D81AA5664}" type="slidenum">
              <a:rPr lang="en-US" smtClean="0">
                <a:solidFill>
                  <a:schemeClr val="bg1"/>
                </a:solidFill>
              </a:rPr>
              <a:t>40</a:t>
            </a:fld>
            <a:endParaRPr lang="en-US" dirty="0">
              <a:solidFill>
                <a:schemeClr val="bg1"/>
              </a:solidFill>
            </a:endParaRPr>
          </a:p>
        </p:txBody>
      </p:sp>
    </p:spTree>
    <p:extLst>
      <p:ext uri="{BB962C8B-B14F-4D97-AF65-F5344CB8AC3E}">
        <p14:creationId xmlns:p14="http://schemas.microsoft.com/office/powerpoint/2010/main" val="242127275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B2B4-7E26-0E56-6DA1-4295643F09B5}"/>
              </a:ext>
            </a:extLst>
          </p:cNvPr>
          <p:cNvSpPr>
            <a:spLocks noGrp="1"/>
          </p:cNvSpPr>
          <p:nvPr>
            <p:ph type="title"/>
          </p:nvPr>
        </p:nvSpPr>
        <p:spPr/>
        <p:txBody>
          <a:bodyPr/>
          <a:lstStyle/>
          <a:p>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Questions Self-Advocates Can Ask</a:t>
            </a:r>
            <a:br>
              <a:rPr kumimoji="0" lang="en-US"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lang="en-US" sz="36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2E2079F9-0F65-8276-6398-5330BFFB8CF1}"/>
              </a:ext>
            </a:extLst>
          </p:cNvPr>
          <p:cNvSpPr>
            <a:spLocks noGrp="1"/>
          </p:cNvSpPr>
          <p:nvPr>
            <p:ph idx="1"/>
          </p:nvPr>
        </p:nvSpPr>
        <p:spPr/>
        <p:txBody>
          <a:bodyPr/>
          <a:lstStyle/>
          <a:p>
            <a:pPr marL="342900" indent="-342900">
              <a:buFont typeface="Arial" panose="020B0604020202020204" pitchFamily="34" charset="0"/>
              <a:buChar char="•"/>
            </a:pPr>
            <a:r>
              <a:rPr lang="en-US" sz="2400" dirty="0">
                <a:latin typeface="Century Gothic" panose="020B0502020202020204" pitchFamily="34" charset="0"/>
                <a:cs typeface="Arial" panose="020B0604020202020204" pitchFamily="34" charset="0"/>
              </a:rPr>
              <a:t>What is the basis for the therapist recommending this approach?</a:t>
            </a:r>
          </a:p>
          <a:p>
            <a:pPr marL="342900" indent="-342900">
              <a:buFont typeface="Arial" panose="020B0604020202020204" pitchFamily="34" charset="0"/>
              <a:buChar char="•"/>
            </a:pPr>
            <a:r>
              <a:rPr lang="en-US" sz="2400" dirty="0">
                <a:latin typeface="Century Gothic" panose="020B0502020202020204" pitchFamily="34" charset="0"/>
                <a:cs typeface="Arial" panose="020B0604020202020204" pitchFamily="34" charset="0"/>
              </a:rPr>
              <a:t>What is the therapist’s experience in utilizing this approach with people with IDD (including if the therapist has received specific training/certification in the approach).</a:t>
            </a:r>
          </a:p>
          <a:p>
            <a:pPr marL="342900" indent="-342900">
              <a:buFont typeface="Arial" panose="020B0604020202020204" pitchFamily="34" charset="0"/>
              <a:buChar char="•"/>
            </a:pPr>
            <a:r>
              <a:rPr lang="en-US" sz="2400" dirty="0">
                <a:latin typeface="Century Gothic" panose="020B0502020202020204" pitchFamily="34" charset="0"/>
                <a:cs typeface="Arial" panose="020B0604020202020204" pitchFamily="34" charset="0"/>
              </a:rPr>
              <a:t>What changes can I expect to see based upon this approach?</a:t>
            </a:r>
          </a:p>
          <a:p>
            <a:pPr marL="342900" indent="-342900">
              <a:buFont typeface="Arial" panose="020B0604020202020204" pitchFamily="34" charset="0"/>
              <a:buChar char="•"/>
            </a:pPr>
            <a:r>
              <a:rPr lang="en-US" sz="2400" dirty="0">
                <a:latin typeface="Century Gothic" panose="020B0502020202020204" pitchFamily="34" charset="0"/>
                <a:cs typeface="Arial" panose="020B0604020202020204" pitchFamily="34" charset="0"/>
              </a:rPr>
              <a:t>How long might it take before I can see if this approach is effective for me?</a:t>
            </a:r>
          </a:p>
          <a:p>
            <a:endParaRPr lang="en-US" dirty="0"/>
          </a:p>
        </p:txBody>
      </p:sp>
      <p:sp>
        <p:nvSpPr>
          <p:cNvPr id="4" name="Slide Number Placeholder 3">
            <a:extLst>
              <a:ext uri="{FF2B5EF4-FFF2-40B4-BE49-F238E27FC236}">
                <a16:creationId xmlns:a16="http://schemas.microsoft.com/office/drawing/2014/main" id="{84653BAE-AB17-0FD1-D7A5-224E8A62E267}"/>
              </a:ext>
            </a:extLst>
          </p:cNvPr>
          <p:cNvSpPr>
            <a:spLocks noGrp="1"/>
          </p:cNvSpPr>
          <p:nvPr>
            <p:ph type="sldNum" sz="quarter" idx="12"/>
          </p:nvPr>
        </p:nvSpPr>
        <p:spPr/>
        <p:txBody>
          <a:bodyPr/>
          <a:lstStyle/>
          <a:p>
            <a:fld id="{AE22BCAE-92F7-455E-8399-F46D81AA5664}" type="slidenum">
              <a:rPr lang="en-US" smtClean="0"/>
              <a:t>41</a:t>
            </a:fld>
            <a:endParaRPr lang="en-US"/>
          </a:p>
        </p:txBody>
      </p:sp>
    </p:spTree>
    <p:extLst>
      <p:ext uri="{BB962C8B-B14F-4D97-AF65-F5344CB8AC3E}">
        <p14:creationId xmlns:p14="http://schemas.microsoft.com/office/powerpoint/2010/main" val="1527447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A6F28-B352-F64C-3C4F-B5FF62962A06}"/>
              </a:ext>
            </a:extLst>
          </p:cNvPr>
          <p:cNvSpPr>
            <a:spLocks noGrp="1"/>
          </p:cNvSpPr>
          <p:nvPr>
            <p:ph type="title"/>
          </p:nvPr>
        </p:nvSpPr>
        <p:spPr/>
        <p:txBody>
          <a:bodyPr/>
          <a:lstStyle/>
          <a:p>
            <a:r>
              <a:rPr lang="en-US" sz="3600" b="1" dirty="0"/>
              <a:t>Psychosocial Supports</a:t>
            </a:r>
          </a:p>
        </p:txBody>
      </p:sp>
      <p:sp>
        <p:nvSpPr>
          <p:cNvPr id="5" name="Text Placeholder 4">
            <a:extLst>
              <a:ext uri="{FF2B5EF4-FFF2-40B4-BE49-F238E27FC236}">
                <a16:creationId xmlns:a16="http://schemas.microsoft.com/office/drawing/2014/main" id="{4E2614E2-F144-669E-EAE5-DE30AC268B39}"/>
              </a:ext>
            </a:extLst>
          </p:cNvPr>
          <p:cNvSpPr>
            <a:spLocks noGrp="1"/>
          </p:cNvSpPr>
          <p:nvPr>
            <p:ph type="body" idx="1"/>
          </p:nvPr>
        </p:nvSpPr>
        <p:spPr/>
        <p:txBody>
          <a:bodyPr>
            <a:normAutofit/>
          </a:bodyPr>
          <a:lstStyle/>
          <a:p>
            <a:r>
              <a:rPr lang="en-US" sz="2400" dirty="0"/>
              <a:t>And Behavioral Approaches</a:t>
            </a:r>
          </a:p>
        </p:txBody>
      </p:sp>
      <p:sp>
        <p:nvSpPr>
          <p:cNvPr id="2" name="Slide Number Placeholder 1">
            <a:extLst>
              <a:ext uri="{FF2B5EF4-FFF2-40B4-BE49-F238E27FC236}">
                <a16:creationId xmlns:a16="http://schemas.microsoft.com/office/drawing/2014/main" id="{D82D8603-E162-644C-64BE-86D21C33D181}"/>
              </a:ext>
            </a:extLst>
          </p:cNvPr>
          <p:cNvSpPr>
            <a:spLocks noGrp="1"/>
          </p:cNvSpPr>
          <p:nvPr>
            <p:ph type="sldNum" sz="quarter" idx="12"/>
          </p:nvPr>
        </p:nvSpPr>
        <p:spPr/>
        <p:txBody>
          <a:bodyPr/>
          <a:lstStyle/>
          <a:p>
            <a:fld id="{AE22BCAE-92F7-455E-8399-F46D81AA5664}" type="slidenum">
              <a:rPr lang="en-US" smtClean="0"/>
              <a:t>42</a:t>
            </a:fld>
            <a:endParaRPr lang="en-US"/>
          </a:p>
        </p:txBody>
      </p:sp>
    </p:spTree>
    <p:extLst>
      <p:ext uri="{BB962C8B-B14F-4D97-AF65-F5344CB8AC3E}">
        <p14:creationId xmlns:p14="http://schemas.microsoft.com/office/powerpoint/2010/main" val="4115772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1B80-1061-7F0A-B7B7-52025A49F4E4}"/>
              </a:ext>
            </a:extLst>
          </p:cNvPr>
          <p:cNvSpPr>
            <a:spLocks noGrp="1"/>
          </p:cNvSpPr>
          <p:nvPr>
            <p:ph type="title"/>
          </p:nvPr>
        </p:nvSpPr>
        <p:spPr/>
        <p:txBody>
          <a:bodyPr/>
          <a:lstStyle/>
          <a:p>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Positive Behavior Supports</a:t>
            </a:r>
            <a:b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endParaRPr lang="en-US" sz="3600" dirty="0">
              <a:solidFill>
                <a:schemeClr val="tx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E91C5A20-61F0-0D2C-DE7E-046154B149EB}"/>
              </a:ext>
            </a:extLst>
          </p:cNvPr>
          <p:cNvSpPr>
            <a:spLocks noGrp="1"/>
          </p:cNvSpPr>
          <p:nvPr>
            <p:ph idx="1"/>
          </p:nvPr>
        </p:nvSpPr>
        <p:spPr/>
        <p:txBody>
          <a:bodyPr>
            <a:normAutofit fontScale="92500" lnSpcReduction="20000"/>
          </a:bodyPr>
          <a:lstStyle/>
          <a:p>
            <a:pPr marL="0" marR="0">
              <a:spcBef>
                <a:spcPts val="0"/>
              </a:spcBef>
              <a:spcAft>
                <a:spcPts val="750"/>
              </a:spcAft>
            </a:pPr>
            <a:r>
              <a:rPr lang="en-US" sz="2000" dirty="0">
                <a:effectLst/>
                <a:latin typeface="Century Gothic" panose="020B0502020202020204" pitchFamily="34" charset="0"/>
                <a:ea typeface="Times New Roman" panose="02020603050405020304" pitchFamily="18" charset="0"/>
                <a:cs typeface="Arial" panose="020B0604020202020204" pitchFamily="34" charset="0"/>
              </a:rPr>
              <a:t>Individual positive behavior support (PBS) combines evidence-based practices from Applied </a:t>
            </a:r>
            <a:r>
              <a:rPr lang="en-US" dirty="0">
                <a:latin typeface="Century Gothic" panose="020B0502020202020204" pitchFamily="34" charset="0"/>
                <a:ea typeface="Times New Roman" panose="02020603050405020304" pitchFamily="18" charset="0"/>
                <a:cs typeface="Arial" panose="020B0604020202020204" pitchFamily="34" charset="0"/>
              </a:rPr>
              <a:t>B</a:t>
            </a:r>
            <a:r>
              <a:rPr lang="en-US" sz="2000" dirty="0">
                <a:effectLst/>
                <a:latin typeface="Century Gothic" panose="020B0502020202020204" pitchFamily="34" charset="0"/>
                <a:ea typeface="Times New Roman" panose="02020603050405020304" pitchFamily="18" charset="0"/>
                <a:cs typeface="Arial" panose="020B0604020202020204" pitchFamily="34" charset="0"/>
              </a:rPr>
              <a:t>ehavior </a:t>
            </a:r>
            <a:r>
              <a:rPr lang="en-US" dirty="0">
                <a:latin typeface="Century Gothic" panose="020B0502020202020204" pitchFamily="34" charset="0"/>
                <a:ea typeface="Times New Roman" panose="02020603050405020304" pitchFamily="18" charset="0"/>
                <a:cs typeface="Arial" panose="020B0604020202020204" pitchFamily="34" charset="0"/>
              </a:rPr>
              <a:t>A</a:t>
            </a:r>
            <a:r>
              <a:rPr lang="en-US" sz="2000" dirty="0">
                <a:effectLst/>
                <a:latin typeface="Century Gothic" panose="020B0502020202020204" pitchFamily="34" charset="0"/>
                <a:ea typeface="Times New Roman" panose="02020603050405020304" pitchFamily="18" charset="0"/>
                <a:cs typeface="Arial" panose="020B0604020202020204" pitchFamily="34" charset="0"/>
              </a:rPr>
              <a:t>nalysis (ABA) and other disciplines to resolve behavioral challenges and improve independence, participation, and overall quality of life of individuals</a:t>
            </a:r>
          </a:p>
          <a:p>
            <a:pPr marL="0" marR="0">
              <a:spcBef>
                <a:spcPts val="0"/>
              </a:spcBef>
              <a:spcAft>
                <a:spcPts val="750"/>
              </a:spcAft>
            </a:pPr>
            <a:endParaRPr lang="en-US" sz="2000" dirty="0">
              <a:effectLst/>
              <a:latin typeface="Century Gothic" panose="020B0502020202020204" pitchFamily="34" charset="0"/>
              <a:ea typeface="Times New Roman" panose="02020603050405020304" pitchFamily="18" charset="0"/>
              <a:cs typeface="Arial" panose="020B0604020202020204" pitchFamily="34" charset="0"/>
            </a:endParaRPr>
          </a:p>
          <a:p>
            <a:pPr marL="0" marR="0">
              <a:spcBef>
                <a:spcPts val="0"/>
              </a:spcBef>
              <a:spcAft>
                <a:spcPts val="750"/>
              </a:spcAft>
            </a:pPr>
            <a:r>
              <a:rPr lang="en-US" sz="2000" dirty="0">
                <a:latin typeface="Century Gothic" panose="020B0502020202020204" pitchFamily="34" charset="0"/>
                <a:ea typeface="Times New Roman" panose="02020603050405020304" pitchFamily="18" charset="0"/>
                <a:cs typeface="Arial" panose="020B0604020202020204" pitchFamily="34" charset="0"/>
              </a:rPr>
              <a:t>Key</a:t>
            </a:r>
            <a:r>
              <a:rPr lang="en-US" sz="2000" dirty="0">
                <a:effectLst/>
                <a:latin typeface="Century Gothic" panose="020B0502020202020204" pitchFamily="34" charset="0"/>
                <a:ea typeface="Times New Roman" panose="02020603050405020304" pitchFamily="18" charset="0"/>
                <a:cs typeface="Arial" panose="020B0604020202020204" pitchFamily="34" charset="0"/>
              </a:rPr>
              <a:t> features include lifestyle enhancement, collaboration with caregivers, tracking progress </a:t>
            </a:r>
            <a:r>
              <a:rPr lang="en-US" sz="2000" dirty="0">
                <a:latin typeface="Century Gothic" panose="020B0502020202020204" pitchFamily="34" charset="0"/>
                <a:ea typeface="Times New Roman" panose="02020603050405020304" pitchFamily="18" charset="0"/>
                <a:cs typeface="Arial" panose="020B0604020202020204" pitchFamily="34" charset="0"/>
              </a:rPr>
              <a:t>and</a:t>
            </a:r>
            <a:r>
              <a:rPr lang="en-US" sz="2000" dirty="0">
                <a:effectLst/>
                <a:latin typeface="Century Gothic" panose="020B0502020202020204" pitchFamily="34" charset="0"/>
                <a:ea typeface="Times New Roman" panose="02020603050405020304" pitchFamily="18" charset="0"/>
                <a:cs typeface="Arial" panose="020B0604020202020204" pitchFamily="34" charset="0"/>
              </a:rPr>
              <a:t> comprehensive function-based interventions</a:t>
            </a:r>
            <a:r>
              <a:rPr lang="en-US" sz="2000" dirty="0">
                <a:latin typeface="Century Gothic" panose="020B0502020202020204" pitchFamily="34" charset="0"/>
                <a:ea typeface="Times New Roman" panose="02020603050405020304" pitchFamily="18" charset="0"/>
                <a:cs typeface="Arial" panose="020B0604020202020204" pitchFamily="34" charset="0"/>
              </a:rPr>
              <a:t>:</a:t>
            </a:r>
          </a:p>
          <a:p>
            <a:pPr marL="342900" marR="0" indent="-342900">
              <a:spcBef>
                <a:spcPts val="0"/>
              </a:spcBef>
              <a:spcAft>
                <a:spcPts val="750"/>
              </a:spcAft>
              <a:buFont typeface="Arial" panose="020B0604020202020204" pitchFamily="34" charset="0"/>
              <a:buChar char="•"/>
            </a:pPr>
            <a:r>
              <a:rPr lang="en-US" sz="2000" dirty="0">
                <a:effectLst/>
                <a:latin typeface="Century Gothic" panose="020B0502020202020204" pitchFamily="34" charset="0"/>
                <a:ea typeface="Times New Roman" panose="02020603050405020304" pitchFamily="18" charset="0"/>
                <a:cs typeface="Arial" panose="020B0604020202020204" pitchFamily="34" charset="0"/>
              </a:rPr>
              <a:t>Engaging caregivers (staff and families) to take an active role in behavioral intervention </a:t>
            </a:r>
          </a:p>
          <a:p>
            <a:pPr marL="342900" marR="0" indent="-342900">
              <a:spcBef>
                <a:spcPts val="0"/>
              </a:spcBef>
              <a:spcAft>
                <a:spcPts val="750"/>
              </a:spcAft>
              <a:buFont typeface="Arial" panose="020B0604020202020204" pitchFamily="34" charset="0"/>
              <a:buChar char="•"/>
            </a:pPr>
            <a:r>
              <a:rPr lang="en-US" sz="2000" dirty="0">
                <a:effectLst/>
                <a:latin typeface="Century Gothic" panose="020B0502020202020204" pitchFamily="34" charset="0"/>
                <a:ea typeface="Times New Roman" panose="02020603050405020304" pitchFamily="18" charset="0"/>
                <a:cs typeface="Arial" panose="020B0604020202020204" pitchFamily="34" charset="0"/>
              </a:rPr>
              <a:t>Designing interventions that work effectively within natural routines </a:t>
            </a:r>
          </a:p>
          <a:p>
            <a:pPr marL="342900" marR="0" indent="-342900">
              <a:spcBef>
                <a:spcPts val="0"/>
              </a:spcBef>
              <a:spcAft>
                <a:spcPts val="750"/>
              </a:spcAft>
              <a:buFont typeface="Arial" panose="020B0604020202020204" pitchFamily="34" charset="0"/>
              <a:buChar char="•"/>
            </a:pPr>
            <a:r>
              <a:rPr lang="en-US" sz="2000" dirty="0">
                <a:effectLst/>
                <a:latin typeface="Century Gothic" panose="020B0502020202020204" pitchFamily="34" charset="0"/>
                <a:ea typeface="Times New Roman" panose="02020603050405020304" pitchFamily="18" charset="0"/>
                <a:cs typeface="Arial" panose="020B0604020202020204" pitchFamily="34" charset="0"/>
              </a:rPr>
              <a:t>Addressing lifestyle changes, as well as more discrete behavior changes </a:t>
            </a:r>
            <a:endParaRPr lang="en-US" sz="2000" dirty="0">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750"/>
              </a:spcAft>
              <a:buFont typeface="Arial" panose="020B0604020202020204" pitchFamily="34" charset="0"/>
              <a:buChar char="•"/>
            </a:pPr>
            <a:r>
              <a:rPr lang="en-US" sz="2000" dirty="0">
                <a:effectLst/>
                <a:latin typeface="Century Gothic" panose="020B0502020202020204" pitchFamily="34" charset="0"/>
                <a:ea typeface="Times New Roman" panose="02020603050405020304" pitchFamily="18" charset="0"/>
                <a:cs typeface="Arial" panose="020B0604020202020204" pitchFamily="34" charset="0"/>
              </a:rPr>
              <a:t>Creating strategies that are durable, reducing dependence on profession</a:t>
            </a:r>
          </a:p>
          <a:p>
            <a:endParaRPr lang="en-US" dirty="0"/>
          </a:p>
        </p:txBody>
      </p:sp>
      <p:sp>
        <p:nvSpPr>
          <p:cNvPr id="4" name="Slide Number Placeholder 3">
            <a:extLst>
              <a:ext uri="{FF2B5EF4-FFF2-40B4-BE49-F238E27FC236}">
                <a16:creationId xmlns:a16="http://schemas.microsoft.com/office/drawing/2014/main" id="{D9C123A6-50DF-2411-2752-AB02E7A3E75E}"/>
              </a:ext>
            </a:extLst>
          </p:cNvPr>
          <p:cNvSpPr>
            <a:spLocks noGrp="1"/>
          </p:cNvSpPr>
          <p:nvPr>
            <p:ph type="sldNum" sz="quarter" idx="12"/>
          </p:nvPr>
        </p:nvSpPr>
        <p:spPr/>
        <p:txBody>
          <a:bodyPr/>
          <a:lstStyle/>
          <a:p>
            <a:fld id="{AE22BCAE-92F7-455E-8399-F46D81AA5664}" type="slidenum">
              <a:rPr lang="en-US" smtClean="0"/>
              <a:t>43</a:t>
            </a:fld>
            <a:endParaRPr lang="en-US"/>
          </a:p>
        </p:txBody>
      </p:sp>
    </p:spTree>
    <p:extLst>
      <p:ext uri="{BB962C8B-B14F-4D97-AF65-F5344CB8AC3E}">
        <p14:creationId xmlns:p14="http://schemas.microsoft.com/office/powerpoint/2010/main" val="1185870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B67DDF4B-1091-8A41-6171-6863122A3FF6}"/>
              </a:ext>
            </a:extLst>
          </p:cNvPr>
          <p:cNvSpPr txBox="1">
            <a:spLocks noGrp="1"/>
          </p:cNvSpPr>
          <p:nvPr>
            <p:ph type="title"/>
          </p:nvPr>
        </p:nvSpPr>
        <p:spPr>
          <a:xfrm>
            <a:off x="5411931" y="452718"/>
            <a:ext cx="4638903" cy="140053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685800" rtl="0" eaLnBrk="1" fontAlgn="auto" latinLnBrk="0" hangingPunct="1">
              <a:spcBef>
                <a:spcPts val="75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rPr>
              <a:t>Positive Psychology</a:t>
            </a:r>
          </a:p>
        </p:txBody>
      </p:sp>
      <p:sp>
        <p:nvSpPr>
          <p:cNvPr id="1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a:extLst>
              <a:ext uri="{FF2B5EF4-FFF2-40B4-BE49-F238E27FC236}">
                <a16:creationId xmlns:a16="http://schemas.microsoft.com/office/drawing/2014/main" id="{6FD1B877-52E4-0BA4-EA45-5BE591A1452D}"/>
              </a:ext>
            </a:extLst>
          </p:cNvPr>
          <p:cNvPicPr>
            <a:picLocks noChangeAspect="1"/>
          </p:cNvPicPr>
          <p:nvPr/>
        </p:nvPicPr>
        <p:blipFill rotWithShape="1">
          <a:blip r:embed="rId3"/>
          <a:srcRect l="20436" r="30435"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0" name="Rectangle 13">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D27F7DE-1B5D-6AF3-7DF4-5DAEB4CCBDA4}"/>
              </a:ext>
            </a:extLst>
          </p:cNvPr>
          <p:cNvSpPr>
            <a:spLocks noGrp="1"/>
          </p:cNvSpPr>
          <p:nvPr>
            <p:ph idx="1"/>
          </p:nvPr>
        </p:nvSpPr>
        <p:spPr>
          <a:xfrm>
            <a:off x="5410950" y="1032164"/>
            <a:ext cx="4638903" cy="5593080"/>
          </a:xfrm>
        </p:spPr>
        <p:txBody>
          <a:bodyPr>
            <a:normAutofit fontScale="92500" lnSpcReduction="10000"/>
          </a:bodyPr>
          <a:lstStyle/>
          <a:p>
            <a:pPr>
              <a:lnSpc>
                <a:spcPct val="90000"/>
              </a:lnSpc>
              <a:spcBef>
                <a:spcPts val="0"/>
              </a:spcBef>
            </a:pPr>
            <a:r>
              <a:rPr lang="en-US" kern="100" dirty="0">
                <a:latin typeface="Century Gothic" panose="020B0502020202020204" pitchFamily="34" charset="0"/>
                <a:ea typeface="Calibri" panose="020F0502020204030204" pitchFamily="34" charset="0"/>
                <a:cs typeface="Times New Roman" panose="02020603050405020304" pitchFamily="18" charset="0"/>
              </a:rPr>
              <a:t>An approach </a:t>
            </a:r>
            <a:r>
              <a:rPr lang="en-US" kern="100" dirty="0">
                <a:effectLst/>
                <a:latin typeface="Century Gothic" panose="020B0502020202020204" pitchFamily="34" charset="0"/>
                <a:ea typeface="Calibri" panose="020F0502020204030204" pitchFamily="34" charset="0"/>
                <a:cs typeface="Times New Roman" panose="02020603050405020304" pitchFamily="18" charset="0"/>
              </a:rPr>
              <a:t>that is not based on looking at disability (developmental or mental health) as something to be cured or fixed but as something to be considered in terms of having a good and healthy life. </a:t>
            </a:r>
          </a:p>
          <a:p>
            <a:pPr marL="0" indent="0">
              <a:lnSpc>
                <a:spcPct val="90000"/>
              </a:lnSpc>
              <a:spcBef>
                <a:spcPts val="0"/>
              </a:spcBef>
              <a:buNone/>
            </a:pPr>
            <a:endParaRPr lang="en-US"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kern="100" dirty="0">
                <a:effectLst/>
                <a:latin typeface="Century Gothic" panose="020B0502020202020204" pitchFamily="34" charset="0"/>
                <a:ea typeface="Calibri" panose="020F0502020204030204" pitchFamily="34" charset="0"/>
                <a:cs typeface="Times New Roman" panose="02020603050405020304" pitchFamily="18" charset="0"/>
              </a:rPr>
              <a:t>Values and strength-based approach.</a:t>
            </a:r>
          </a:p>
          <a:p>
            <a:pPr marL="0" indent="0">
              <a:lnSpc>
                <a:spcPct val="90000"/>
              </a:lnSpc>
              <a:spcBef>
                <a:spcPts val="0"/>
              </a:spcBef>
              <a:buNone/>
            </a:pPr>
            <a:endParaRPr lang="en-US"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kern="0" dirty="0">
                <a:effectLst/>
                <a:latin typeface="Century Gothic" panose="020B0502020202020204" pitchFamily="34" charset="0"/>
                <a:ea typeface="Times New Roman" panose="02020603050405020304" pitchFamily="18" charset="0"/>
                <a:cs typeface="Arial" panose="020B0604020202020204" pitchFamily="34" charset="0"/>
              </a:rPr>
              <a:t>Character Strengths and Virtues</a:t>
            </a:r>
          </a:p>
          <a:p>
            <a:pPr lvl="1">
              <a:lnSpc>
                <a:spcPct val="90000"/>
              </a:lnSpc>
            </a:pP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Meaning and Purpose</a:t>
            </a:r>
          </a:p>
          <a:p>
            <a:pPr lvl="1">
              <a:lnSpc>
                <a:spcPct val="90000"/>
              </a:lnSpc>
            </a:pP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Positive Relationships</a:t>
            </a:r>
          </a:p>
          <a:p>
            <a:pPr lvl="1">
              <a:lnSpc>
                <a:spcPct val="90000"/>
              </a:lnSpc>
            </a:pP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Positive Emotions</a:t>
            </a:r>
          </a:p>
          <a:p>
            <a:pPr lvl="1">
              <a:lnSpc>
                <a:spcPct val="90000"/>
              </a:lnSpc>
            </a:pP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Growth Mindset</a:t>
            </a:r>
          </a:p>
          <a:p>
            <a:pPr lvl="1">
              <a:lnSpc>
                <a:spcPct val="90000"/>
              </a:lnSpc>
            </a:pP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Flow</a:t>
            </a:r>
          </a:p>
          <a:p>
            <a:pPr lvl="1">
              <a:lnSpc>
                <a:spcPct val="90000"/>
              </a:lnSpc>
            </a:pP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Mindfulness</a:t>
            </a:r>
          </a:p>
          <a:p>
            <a:pPr lvl="1">
              <a:lnSpc>
                <a:spcPct val="90000"/>
              </a:lnSpc>
            </a:pP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Hope</a:t>
            </a:r>
            <a:endParaRPr lang="en-US" sz="20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90000"/>
              </a:lnSpc>
            </a:pPr>
            <a:endParaRPr lang="en-US" sz="1300" dirty="0"/>
          </a:p>
        </p:txBody>
      </p:sp>
      <p:sp>
        <p:nvSpPr>
          <p:cNvPr id="2" name="Slide Number Placeholder 1">
            <a:extLst>
              <a:ext uri="{FF2B5EF4-FFF2-40B4-BE49-F238E27FC236}">
                <a16:creationId xmlns:a16="http://schemas.microsoft.com/office/drawing/2014/main" id="{2D09759F-8560-F27A-F6CC-6E641A1B0ADB}"/>
              </a:ext>
            </a:extLst>
          </p:cNvPr>
          <p:cNvSpPr>
            <a:spLocks noGrp="1"/>
          </p:cNvSpPr>
          <p:nvPr>
            <p:ph type="sldNum" sz="quarter" idx="12"/>
          </p:nvPr>
        </p:nvSpPr>
        <p:spPr/>
        <p:txBody>
          <a:bodyPr/>
          <a:lstStyle/>
          <a:p>
            <a:fld id="{AE22BCAE-92F7-455E-8399-F46D81AA5664}" type="slidenum">
              <a:rPr lang="en-US" smtClean="0"/>
              <a:t>44</a:t>
            </a:fld>
            <a:endParaRPr lang="en-US"/>
          </a:p>
        </p:txBody>
      </p:sp>
    </p:spTree>
    <p:extLst>
      <p:ext uri="{BB962C8B-B14F-4D97-AF65-F5344CB8AC3E}">
        <p14:creationId xmlns:p14="http://schemas.microsoft.com/office/powerpoint/2010/main" val="3916167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190D6-B18D-C700-261C-5342FE6E11F4}"/>
              </a:ext>
            </a:extLst>
          </p:cNvPr>
          <p:cNvSpPr>
            <a:spLocks noGrp="1"/>
          </p:cNvSpPr>
          <p:nvPr>
            <p:ph type="title"/>
          </p:nvPr>
        </p:nvSpPr>
        <p:spPr/>
        <p:txBody>
          <a:bodyPr/>
          <a:lstStyle/>
          <a:p>
            <a:r>
              <a:rPr lang="en-US" sz="3600" b="1" dirty="0"/>
              <a:t>Behavioral Activation</a:t>
            </a:r>
          </a:p>
        </p:txBody>
      </p:sp>
      <p:sp>
        <p:nvSpPr>
          <p:cNvPr id="3" name="Content Placeholder 2">
            <a:extLst>
              <a:ext uri="{FF2B5EF4-FFF2-40B4-BE49-F238E27FC236}">
                <a16:creationId xmlns:a16="http://schemas.microsoft.com/office/drawing/2014/main" id="{9819D2D5-54F5-7E98-D27B-E68B80E3F34B}"/>
              </a:ext>
            </a:extLst>
          </p:cNvPr>
          <p:cNvSpPr>
            <a:spLocks noGrp="1"/>
          </p:cNvSpPr>
          <p:nvPr>
            <p:ph idx="1"/>
          </p:nvPr>
        </p:nvSpPr>
        <p:spPr/>
        <p:txBody>
          <a:bodyPr/>
          <a:lstStyle/>
          <a:p>
            <a:pPr algn="ctr"/>
            <a:r>
              <a:rPr lang="en-US" sz="2000" kern="100" dirty="0">
                <a:effectLst/>
                <a:latin typeface="Century Gothic" panose="020B0502020202020204" pitchFamily="34" charset="0"/>
                <a:ea typeface="Calibri" panose="020F0502020204030204" pitchFamily="34" charset="0"/>
                <a:cs typeface="Arial" panose="020B0604020202020204" pitchFamily="34" charset="0"/>
              </a:rPr>
              <a:t>Behavioral activation is an approach to mental health concerns that emphasizes increasing those adaptive behaviors that are likely to bring the individual into contact with positive environmental contingencies, with a corresponding improvement in mood, thoughts, and overall well-being such as scheduling activities that are fun or are those through which you have a sense of achievement (</a:t>
            </a:r>
            <a:r>
              <a:rPr lang="en-US" sz="2000" kern="100" dirty="0" err="1">
                <a:effectLst/>
                <a:latin typeface="Century Gothic" panose="020B0502020202020204" pitchFamily="34" charset="0"/>
                <a:ea typeface="Calibri" panose="020F0502020204030204" pitchFamily="34" charset="0"/>
                <a:cs typeface="Arial" panose="020B0604020202020204" pitchFamily="34" charset="0"/>
              </a:rPr>
              <a:t>Lejuez</a:t>
            </a:r>
            <a:r>
              <a:rPr lang="en-US" sz="2000" kern="100" dirty="0">
                <a:effectLst/>
                <a:latin typeface="Century Gothic" panose="020B0502020202020204" pitchFamily="34" charset="0"/>
                <a:ea typeface="Calibri" panose="020F0502020204030204" pitchFamily="34" charset="0"/>
                <a:cs typeface="Arial" panose="020B0604020202020204" pitchFamily="34" charset="0"/>
              </a:rPr>
              <a:t> et al., 2011)</a:t>
            </a:r>
          </a:p>
          <a:p>
            <a:pPr algn="ctr"/>
            <a:endParaRPr lang="en-US" sz="2000" kern="100" dirty="0">
              <a:effectLst/>
              <a:latin typeface="Century Gothic" panose="020B0502020202020204" pitchFamily="34" charset="0"/>
              <a:ea typeface="Calibri" panose="020F0502020204030204" pitchFamily="34" charset="0"/>
              <a:cs typeface="Arial" panose="020B0604020202020204" pitchFamily="34" charset="0"/>
            </a:endParaRPr>
          </a:p>
          <a:p>
            <a:pPr algn="ct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Behavioral activation is particularly effective in the treatment of depression and based on the model that conceptualizes depression </a:t>
            </a:r>
            <a:r>
              <a:rPr lang="en-US" sz="2000" kern="0" dirty="0">
                <a:latin typeface="Century Gothic" panose="020B0502020202020204" pitchFamily="34" charset="0"/>
                <a:ea typeface="Times New Roman" panose="02020603050405020304" pitchFamily="18" charset="0"/>
                <a:cs typeface="Arial" panose="020B0604020202020204" pitchFamily="34" charset="0"/>
              </a:rPr>
              <a:t>is caused by a</a:t>
            </a: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 lack of </a:t>
            </a:r>
            <a:r>
              <a:rPr lang="en-US" sz="2000" kern="0"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positive reinforcement</a:t>
            </a: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 BA is an </a:t>
            </a:r>
            <a:r>
              <a:rPr lang="en-US" sz="2000" kern="0" dirty="0">
                <a:latin typeface="Century Gothic" panose="020B0502020202020204" pitchFamily="34" charset="0"/>
                <a:ea typeface="Times New Roman" panose="02020603050405020304" pitchFamily="18" charset="0"/>
                <a:cs typeface="Arial" panose="020B0604020202020204" pitchFamily="34" charset="0"/>
              </a:rPr>
              <a:t>individualized and person-centered</a:t>
            </a:r>
            <a:r>
              <a:rPr lang="en-US" sz="2000" kern="0" dirty="0">
                <a:effectLst/>
                <a:latin typeface="Century Gothic" panose="020B0502020202020204" pitchFamily="34" charset="0"/>
                <a:ea typeface="Times New Roman" panose="02020603050405020304" pitchFamily="18" charset="0"/>
                <a:cs typeface="Arial" panose="020B0604020202020204" pitchFamily="34" charset="0"/>
              </a:rPr>
              <a:t> approach to treatment.</a:t>
            </a:r>
            <a:endParaRPr lang="en-US" sz="2000" kern="100" dirty="0">
              <a:effectLst/>
              <a:latin typeface="Century Gothic" panose="020B0502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ED0DAF14-F79E-B81C-F47E-96CF79F6B008}"/>
              </a:ext>
            </a:extLst>
          </p:cNvPr>
          <p:cNvSpPr>
            <a:spLocks noGrp="1"/>
          </p:cNvSpPr>
          <p:nvPr>
            <p:ph type="sldNum" sz="quarter" idx="12"/>
          </p:nvPr>
        </p:nvSpPr>
        <p:spPr/>
        <p:txBody>
          <a:bodyPr/>
          <a:lstStyle/>
          <a:p>
            <a:fld id="{AE22BCAE-92F7-455E-8399-F46D81AA5664}" type="slidenum">
              <a:rPr lang="en-US" smtClean="0"/>
              <a:t>45</a:t>
            </a:fld>
            <a:endParaRPr lang="en-US"/>
          </a:p>
        </p:txBody>
      </p:sp>
    </p:spTree>
    <p:extLst>
      <p:ext uri="{BB962C8B-B14F-4D97-AF65-F5344CB8AC3E}">
        <p14:creationId xmlns:p14="http://schemas.microsoft.com/office/powerpoint/2010/main" val="1977328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5E49-3F71-AD7B-ACF2-7CE8FFC6282C}"/>
              </a:ext>
            </a:extLst>
          </p:cNvPr>
          <p:cNvSpPr>
            <a:spLocks noGrp="1"/>
          </p:cNvSpPr>
          <p:nvPr>
            <p:ph type="title"/>
          </p:nvPr>
        </p:nvSpPr>
        <p:spPr/>
        <p:txBody>
          <a:bodyPr/>
          <a:lstStyle/>
          <a:p>
            <a:r>
              <a:rPr lang="en-US" sz="3600" b="1" dirty="0"/>
              <a:t>Pleasant Event Scheduling</a:t>
            </a:r>
          </a:p>
        </p:txBody>
      </p:sp>
      <p:pic>
        <p:nvPicPr>
          <p:cNvPr id="4" name="Content Placeholder 3" descr="A picture containing text, envelope&#10;&#10;Description automatically generated">
            <a:extLst>
              <a:ext uri="{FF2B5EF4-FFF2-40B4-BE49-F238E27FC236}">
                <a16:creationId xmlns:a16="http://schemas.microsoft.com/office/drawing/2014/main" id="{1C71756D-672B-0902-DC96-E4ABB97C8A1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98888" y="2397919"/>
            <a:ext cx="3556000" cy="350520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24D53D59-C911-E737-A1EB-A0CE191C3F16}"/>
              </a:ext>
            </a:extLst>
          </p:cNvPr>
          <p:cNvSpPr>
            <a:spLocks noGrp="1"/>
          </p:cNvSpPr>
          <p:nvPr>
            <p:ph type="sldNum" sz="quarter" idx="12"/>
          </p:nvPr>
        </p:nvSpPr>
        <p:spPr/>
        <p:txBody>
          <a:bodyPr/>
          <a:lstStyle/>
          <a:p>
            <a:fld id="{AE22BCAE-92F7-455E-8399-F46D81AA5664}" type="slidenum">
              <a:rPr lang="en-US" smtClean="0"/>
              <a:t>46</a:t>
            </a:fld>
            <a:endParaRPr lang="en-US"/>
          </a:p>
        </p:txBody>
      </p:sp>
    </p:spTree>
    <p:extLst>
      <p:ext uri="{BB962C8B-B14F-4D97-AF65-F5344CB8AC3E}">
        <p14:creationId xmlns:p14="http://schemas.microsoft.com/office/powerpoint/2010/main" val="4260131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iagram">
            <a:extLst>
              <a:ext uri="{FF2B5EF4-FFF2-40B4-BE49-F238E27FC236}">
                <a16:creationId xmlns:a16="http://schemas.microsoft.com/office/drawing/2014/main" id="{DED15085-8DCA-8E4A-142A-F0026BA1779D}"/>
              </a:ext>
            </a:extLst>
          </p:cNvPr>
          <p:cNvPicPr>
            <a:picLocks noGrp="1" noChangeAspect="1"/>
          </p:cNvPicPr>
          <p:nvPr>
            <p:ph idx="1"/>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85030" y="1812288"/>
            <a:ext cx="10329333" cy="3635472"/>
          </a:xfrm>
          <a:prstGeom prst="rect">
            <a:avLst/>
          </a:prstGeom>
        </p:spPr>
      </p:pic>
      <p:sp>
        <p:nvSpPr>
          <p:cNvPr id="23" name="Rectangle 22">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7CC8E174-1227-E29A-61B9-BCCCC8E8D40A}"/>
              </a:ext>
            </a:extLst>
          </p:cNvPr>
          <p:cNvSpPr txBox="1"/>
          <p:nvPr/>
        </p:nvSpPr>
        <p:spPr>
          <a:xfrm>
            <a:off x="298545" y="573117"/>
            <a:ext cx="9486899" cy="590931"/>
          </a:xfrm>
          <a:prstGeom prst="rect">
            <a:avLst/>
          </a:prstGeom>
          <a:noFill/>
        </p:spPr>
        <p:txBody>
          <a:bodyPr wrap="square">
            <a:sp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effectLst/>
                <a:uLnTx/>
                <a:uFillTx/>
                <a:latin typeface="Century Gothic" panose="020B0502020202020204" pitchFamily="34" charset="0"/>
              </a:rPr>
              <a:t>How Activity </a:t>
            </a:r>
            <a:r>
              <a:rPr lang="en-US" sz="3600" b="1" dirty="0">
                <a:latin typeface="Century Gothic" panose="020B0502020202020204" pitchFamily="34" charset="0"/>
              </a:rPr>
              <a:t>L</a:t>
            </a:r>
            <a:r>
              <a:rPr kumimoji="0" lang="en-US" sz="3600" b="1" i="0" u="none" strike="noStrike" kern="1200" cap="none" spc="0" normalizeH="0" baseline="0" noProof="0" dirty="0" err="1">
                <a:ln>
                  <a:noFill/>
                </a:ln>
                <a:effectLst/>
                <a:uLnTx/>
                <a:uFillTx/>
                <a:latin typeface="Century Gothic" panose="020B0502020202020204" pitchFamily="34" charset="0"/>
              </a:rPr>
              <a:t>evel</a:t>
            </a:r>
            <a:r>
              <a:rPr kumimoji="0" lang="en-US" sz="3600" b="1" i="0" u="none" strike="noStrike" kern="1200" cap="none" spc="0" normalizeH="0" baseline="0" noProof="0" dirty="0">
                <a:ln>
                  <a:noFill/>
                </a:ln>
                <a:effectLst/>
                <a:uLnTx/>
                <a:uFillTx/>
                <a:latin typeface="Century Gothic" panose="020B0502020202020204" pitchFamily="34" charset="0"/>
              </a:rPr>
              <a:t> </a:t>
            </a:r>
            <a:r>
              <a:rPr lang="en-US" sz="3600" b="1" dirty="0">
                <a:latin typeface="Century Gothic" panose="020B0502020202020204" pitchFamily="34" charset="0"/>
              </a:rPr>
              <a:t>I</a:t>
            </a:r>
            <a:r>
              <a:rPr kumimoji="0" lang="en-US" sz="3600" b="1" i="0" u="none" strike="noStrike" kern="1200" cap="none" spc="0" normalizeH="0" baseline="0" noProof="0" dirty="0">
                <a:ln>
                  <a:noFill/>
                </a:ln>
                <a:effectLst/>
                <a:uLnTx/>
                <a:uFillTx/>
                <a:latin typeface="Century Gothic" panose="020B0502020202020204" pitchFamily="34" charset="0"/>
              </a:rPr>
              <a:t>s Linked </a:t>
            </a:r>
            <a:r>
              <a:rPr lang="en-US" sz="3600" b="1" dirty="0">
                <a:latin typeface="Century Gothic" panose="020B0502020202020204" pitchFamily="34" charset="0"/>
              </a:rPr>
              <a:t>T</a:t>
            </a:r>
            <a:r>
              <a:rPr kumimoji="0" lang="en-US" sz="3600" b="1" i="0" u="none" strike="noStrike" kern="1200" cap="none" spc="0" normalizeH="0" baseline="0" noProof="0" dirty="0">
                <a:ln>
                  <a:noFill/>
                </a:ln>
                <a:effectLst/>
                <a:uLnTx/>
                <a:uFillTx/>
                <a:latin typeface="Century Gothic" panose="020B0502020202020204" pitchFamily="34" charset="0"/>
              </a:rPr>
              <a:t>o </a:t>
            </a:r>
            <a:r>
              <a:rPr lang="en-US" sz="3600" b="1" dirty="0">
                <a:latin typeface="Century Gothic" panose="020B0502020202020204" pitchFamily="34" charset="0"/>
              </a:rPr>
              <a:t>M</a:t>
            </a:r>
            <a:r>
              <a:rPr kumimoji="0" lang="en-US" sz="3600" b="1" i="0" u="none" strike="noStrike" kern="1200" cap="none" spc="0" normalizeH="0" baseline="0" noProof="0" dirty="0" err="1">
                <a:ln>
                  <a:noFill/>
                </a:ln>
                <a:effectLst/>
                <a:uLnTx/>
                <a:uFillTx/>
                <a:latin typeface="Century Gothic" panose="020B0502020202020204" pitchFamily="34" charset="0"/>
              </a:rPr>
              <a:t>ood</a:t>
            </a:r>
            <a:endParaRPr kumimoji="0" lang="en-US" sz="3600" b="1" i="0" u="none" strike="noStrike" kern="1200" cap="none" spc="0" normalizeH="0" baseline="0" noProof="0" dirty="0">
              <a:ln>
                <a:noFill/>
              </a:ln>
              <a:effectLst/>
              <a:uLnTx/>
              <a:uFillTx/>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3CA4A97C-99C3-F463-96CD-FF66FDB1C3CB}"/>
              </a:ext>
            </a:extLst>
          </p:cNvPr>
          <p:cNvSpPr>
            <a:spLocks noGrp="1"/>
          </p:cNvSpPr>
          <p:nvPr>
            <p:ph type="sldNum" sz="quarter" idx="12"/>
          </p:nvPr>
        </p:nvSpPr>
        <p:spPr/>
        <p:txBody>
          <a:bodyPr/>
          <a:lstStyle/>
          <a:p>
            <a:fld id="{AE22BCAE-92F7-455E-8399-F46D81AA5664}" type="slidenum">
              <a:rPr lang="en-US" smtClean="0"/>
              <a:t>47</a:t>
            </a:fld>
            <a:endParaRPr lang="en-US"/>
          </a:p>
        </p:txBody>
      </p:sp>
    </p:spTree>
    <p:extLst>
      <p:ext uri="{BB962C8B-B14F-4D97-AF65-F5344CB8AC3E}">
        <p14:creationId xmlns:p14="http://schemas.microsoft.com/office/powerpoint/2010/main" val="3172454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6FBF3-A428-5C62-76A7-937677D5B267}"/>
              </a:ext>
            </a:extLst>
          </p:cNvPr>
          <p:cNvSpPr>
            <a:spLocks noGrp="1"/>
          </p:cNvSpPr>
          <p:nvPr>
            <p:ph type="title"/>
          </p:nvPr>
        </p:nvSpPr>
        <p:spPr/>
        <p:txBody>
          <a:bodyPr/>
          <a:lstStyle/>
          <a:p>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Other Evidenced-Based Practices</a:t>
            </a:r>
            <a:br>
              <a:rPr kumimoji="0" lang="en-US" sz="36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rPr>
            </a:br>
            <a:endParaRPr lang="en-US" sz="36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63F972C-2AB7-4880-539F-90CB310A8FC1}"/>
              </a:ext>
            </a:extLst>
          </p:cNvPr>
          <p:cNvSpPr>
            <a:spLocks noGrp="1"/>
          </p:cNvSpPr>
          <p:nvPr>
            <p:ph idx="1"/>
          </p:nvPr>
        </p:nvSpPr>
        <p:spPr/>
        <p:txBody>
          <a:bodyPr>
            <a:normAutofit/>
          </a:bodyPr>
          <a:lstStyle/>
          <a:p>
            <a:pPr>
              <a:lnSpc>
                <a:spcPct val="100000"/>
              </a:lnSpc>
              <a:spcBef>
                <a:spcPts val="0"/>
              </a:spcBef>
            </a:pPr>
            <a:r>
              <a:rPr lang="en-US" kern="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There are five evidence-based </a:t>
            </a:r>
            <a:r>
              <a:rPr lang="en-US" kern="0"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p</a:t>
            </a:r>
            <a:r>
              <a:rPr lang="en-US" kern="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ractices that are easily incorporated into </a:t>
            </a:r>
            <a:r>
              <a:rPr lang="en-US" kern="0" dirty="0">
                <a:latin typeface="Century Gothic" panose="020B0502020202020204" pitchFamily="34" charset="0"/>
                <a:ea typeface="Times New Roman" panose="02020603050405020304" pitchFamily="18" charset="0"/>
                <a:cs typeface="Arial" panose="020B0604020202020204" pitchFamily="34" charset="0"/>
              </a:rPr>
              <a:t>diverse</a:t>
            </a:r>
            <a:r>
              <a:rPr lang="en-US" kern="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 settings and can increase the effectiveness of treatment for mental health problems in individuals with I/DD. </a:t>
            </a:r>
          </a:p>
          <a:p>
            <a:pPr>
              <a:lnSpc>
                <a:spcPct val="100000"/>
              </a:lnSpc>
              <a:spcBef>
                <a:spcPts val="0"/>
              </a:spcBef>
            </a:pPr>
            <a:endParaRPr lang="en-US" kern="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0000"/>
              </a:lnSpc>
              <a:spcBef>
                <a:spcPts val="0"/>
              </a:spcBef>
            </a:pPr>
            <a:r>
              <a:rPr lang="en-US" kern="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These techniques </a:t>
            </a:r>
            <a:r>
              <a:rPr lang="en-US" kern="0" dirty="0">
                <a:latin typeface="Century Gothic" panose="020B0502020202020204" pitchFamily="34" charset="0"/>
                <a:ea typeface="Times New Roman" panose="02020603050405020304" pitchFamily="18" charset="0"/>
                <a:cs typeface="Arial" panose="020B0604020202020204" pitchFamily="34" charset="0"/>
              </a:rPr>
              <a:t>involve training but can be delivered at home, in program or residential settings:</a:t>
            </a:r>
            <a:endParaRPr lang="en-US" kern="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p>
            <a:pPr>
              <a:lnSpc>
                <a:spcPct val="100000"/>
              </a:lnSpc>
              <a:spcBef>
                <a:spcPts val="0"/>
              </a:spcBef>
            </a:pPr>
            <a:endParaRPr lang="en-US" kern="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p>
            <a:pPr marL="971550" lvl="1" indent="-457200">
              <a:lnSpc>
                <a:spcPct val="100000"/>
              </a:lnSpc>
              <a:spcBef>
                <a:spcPts val="0"/>
              </a:spcBef>
              <a:buFont typeface="+mj-lt"/>
              <a:buAutoNum type="arabicPeriod"/>
            </a:pPr>
            <a:r>
              <a:rPr lang="en-US" sz="2000" dirty="0">
                <a:latin typeface="Century Gothic" panose="020B0502020202020204" pitchFamily="34" charset="0"/>
                <a:cs typeface="Arial" panose="020B0604020202020204" pitchFamily="34" charset="0"/>
              </a:rPr>
              <a:t>Functional Behavior Assessment </a:t>
            </a:r>
          </a:p>
          <a:p>
            <a:pPr marL="971550" lvl="1" indent="-457200">
              <a:lnSpc>
                <a:spcPct val="100000"/>
              </a:lnSpc>
              <a:spcBef>
                <a:spcPts val="0"/>
              </a:spcBef>
              <a:buFont typeface="+mj-lt"/>
              <a:buAutoNum type="arabicPeriod"/>
            </a:pPr>
            <a:r>
              <a:rPr lang="en-US" sz="2000" dirty="0">
                <a:latin typeface="Century Gothic" panose="020B0502020202020204" pitchFamily="34" charset="0"/>
                <a:cs typeface="Arial" panose="020B0604020202020204" pitchFamily="34" charset="0"/>
              </a:rPr>
              <a:t>Social Skills Training</a:t>
            </a:r>
          </a:p>
          <a:p>
            <a:pPr marL="971550" lvl="1" indent="-457200">
              <a:lnSpc>
                <a:spcPct val="100000"/>
              </a:lnSpc>
              <a:spcBef>
                <a:spcPts val="0"/>
              </a:spcBef>
              <a:buFont typeface="+mj-lt"/>
              <a:buAutoNum type="arabicPeriod"/>
            </a:pPr>
            <a:r>
              <a:rPr lang="en-US" sz="2000" dirty="0">
                <a:latin typeface="Century Gothic" panose="020B0502020202020204" pitchFamily="34" charset="0"/>
                <a:cs typeface="Arial" panose="020B0604020202020204" pitchFamily="34" charset="0"/>
              </a:rPr>
              <a:t>Caregiver Training</a:t>
            </a:r>
          </a:p>
          <a:p>
            <a:pPr marL="971550" lvl="1" indent="-457200">
              <a:lnSpc>
                <a:spcPct val="100000"/>
              </a:lnSpc>
              <a:spcBef>
                <a:spcPts val="0"/>
              </a:spcBef>
              <a:buFont typeface="+mj-lt"/>
              <a:buAutoNum type="arabicPeriod"/>
            </a:pPr>
            <a:r>
              <a:rPr lang="en-US" sz="2000" dirty="0">
                <a:latin typeface="Century Gothic" panose="020B0502020202020204" pitchFamily="34" charset="0"/>
                <a:cs typeface="Arial" panose="020B0604020202020204" pitchFamily="34" charset="0"/>
              </a:rPr>
              <a:t>Use of Visual Support</a:t>
            </a:r>
          </a:p>
          <a:p>
            <a:pPr marL="971550" lvl="1" indent="-457200">
              <a:lnSpc>
                <a:spcPct val="100000"/>
              </a:lnSpc>
              <a:spcBef>
                <a:spcPts val="0"/>
              </a:spcBef>
              <a:buFont typeface="+mj-lt"/>
              <a:buAutoNum type="arabicPeriod"/>
            </a:pPr>
            <a:r>
              <a:rPr lang="en-US" sz="2000" dirty="0">
                <a:latin typeface="Century Gothic" panose="020B0502020202020204" pitchFamily="34" charset="0"/>
                <a:cs typeface="Arial" panose="020B0604020202020204" pitchFamily="34" charset="0"/>
              </a:rPr>
              <a:t>Use of Technology</a:t>
            </a:r>
          </a:p>
          <a:p>
            <a:endParaRPr lang="en-US" dirty="0"/>
          </a:p>
        </p:txBody>
      </p:sp>
      <p:sp>
        <p:nvSpPr>
          <p:cNvPr id="4" name="Slide Number Placeholder 3">
            <a:extLst>
              <a:ext uri="{FF2B5EF4-FFF2-40B4-BE49-F238E27FC236}">
                <a16:creationId xmlns:a16="http://schemas.microsoft.com/office/drawing/2014/main" id="{1D7FEFB7-53D9-495A-C4CD-E8079A77C9B5}"/>
              </a:ext>
            </a:extLst>
          </p:cNvPr>
          <p:cNvSpPr>
            <a:spLocks noGrp="1"/>
          </p:cNvSpPr>
          <p:nvPr>
            <p:ph type="sldNum" sz="quarter" idx="12"/>
          </p:nvPr>
        </p:nvSpPr>
        <p:spPr/>
        <p:txBody>
          <a:bodyPr/>
          <a:lstStyle/>
          <a:p>
            <a:fld id="{AE22BCAE-92F7-455E-8399-F46D81AA5664}" type="slidenum">
              <a:rPr lang="en-US" smtClean="0"/>
              <a:t>48</a:t>
            </a:fld>
            <a:endParaRPr lang="en-US"/>
          </a:p>
        </p:txBody>
      </p:sp>
    </p:spTree>
    <p:extLst>
      <p:ext uri="{BB962C8B-B14F-4D97-AF65-F5344CB8AC3E}">
        <p14:creationId xmlns:p14="http://schemas.microsoft.com/office/powerpoint/2010/main" val="3296597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3F2747B-A428-EE45-8A67-48C36DF12F04}"/>
              </a:ext>
            </a:extLst>
          </p:cNvPr>
          <p:cNvSpPr>
            <a:spLocks noGrp="1"/>
          </p:cNvSpPr>
          <p:nvPr>
            <p:ph type="title"/>
          </p:nvPr>
        </p:nvSpPr>
        <p:spPr>
          <a:xfrm>
            <a:off x="648930" y="629267"/>
            <a:ext cx="9252154" cy="1016654"/>
          </a:xfrm>
        </p:spPr>
        <p:txBody>
          <a:bodyPr>
            <a:normAutofit/>
          </a:bodyPr>
          <a:lstStyle/>
          <a:p>
            <a:pPr>
              <a:lnSpc>
                <a:spcPct val="90000"/>
              </a:lnSpc>
            </a:pPr>
            <a:r>
              <a:rPr kumimoji="0" lang="en-US" sz="3300" b="1" i="0" u="none" strike="noStrike" kern="1200" cap="none" spc="0" normalizeH="0" baseline="0" noProof="0">
                <a:ln>
                  <a:noFill/>
                </a:ln>
                <a:solidFill>
                  <a:srgbClr val="EBEBEB"/>
                </a:solidFill>
                <a:effectLst/>
                <a:uLnTx/>
                <a:uFillTx/>
                <a:latin typeface="Arial 2"/>
                <a:ea typeface="+mn-ea"/>
                <a:cs typeface="+mn-cs"/>
              </a:rPr>
              <a:t>Functional Behavior Assessment</a:t>
            </a:r>
            <a:br>
              <a:rPr kumimoji="0" lang="en-US" sz="3300" b="1" i="0" u="none" strike="noStrike" kern="1200" cap="none" spc="0" normalizeH="0" baseline="0" noProof="0">
                <a:ln>
                  <a:noFill/>
                </a:ln>
                <a:solidFill>
                  <a:srgbClr val="EBEBEB"/>
                </a:solidFill>
                <a:effectLst/>
                <a:uLnTx/>
                <a:uFillTx/>
                <a:latin typeface="Arial 2"/>
                <a:ea typeface="+mn-ea"/>
                <a:cs typeface="+mn-cs"/>
              </a:rPr>
            </a:br>
            <a:endParaRPr lang="en-US" sz="3300">
              <a:solidFill>
                <a:srgbClr val="EBEBEB"/>
              </a:solidFill>
            </a:endParaRPr>
          </a:p>
        </p:txBody>
      </p:sp>
      <p:sp>
        <p:nvSpPr>
          <p:cNvPr id="4" name="Slide Number Placeholder 3">
            <a:extLst>
              <a:ext uri="{FF2B5EF4-FFF2-40B4-BE49-F238E27FC236}">
                <a16:creationId xmlns:a16="http://schemas.microsoft.com/office/drawing/2014/main" id="{F5BB5F52-F122-3014-B7C1-89BAB40B69BE}"/>
              </a:ext>
            </a:extLst>
          </p:cNvPr>
          <p:cNvSpPr>
            <a:spLocks noGrp="1"/>
          </p:cNvSpPr>
          <p:nvPr>
            <p:ph type="sldNum" sz="quarter" idx="12"/>
          </p:nvPr>
        </p:nvSpPr>
        <p:spPr>
          <a:xfrm>
            <a:off x="10352540" y="295729"/>
            <a:ext cx="838199" cy="767687"/>
          </a:xfrm>
        </p:spPr>
        <p:txBody>
          <a:bodyPr>
            <a:normAutofit/>
          </a:bodyPr>
          <a:lstStyle/>
          <a:p>
            <a:pPr>
              <a:spcAft>
                <a:spcPts val="600"/>
              </a:spcAft>
            </a:pPr>
            <a:fld id="{AE22BCAE-92F7-455E-8399-F46D81AA5664}" type="slidenum">
              <a:rPr lang="en-US">
                <a:solidFill>
                  <a:srgbClr val="FFFFFF"/>
                </a:solidFill>
              </a:rPr>
              <a:pPr>
                <a:spcAft>
                  <a:spcPts val="600"/>
                </a:spcAft>
              </a:pPr>
              <a:t>49</a:t>
            </a:fld>
            <a:endParaRPr lang="en-US">
              <a:solidFill>
                <a:srgbClr val="FFFFFF"/>
              </a:solidFill>
            </a:endParaRPr>
          </a:p>
        </p:txBody>
      </p:sp>
      <p:sp useBgFill="1">
        <p:nvSpPr>
          <p:cNvPr id="30" name="Freeform: Shape 29">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7114300F-CDC8-C759-8EE1-7DBD91FA5C64}"/>
              </a:ext>
            </a:extLst>
          </p:cNvPr>
          <p:cNvSpPr>
            <a:spLocks noGrp="1"/>
          </p:cNvSpPr>
          <p:nvPr>
            <p:ph idx="1"/>
          </p:nvPr>
        </p:nvSpPr>
        <p:spPr>
          <a:xfrm>
            <a:off x="648931" y="2548281"/>
            <a:ext cx="5122606" cy="3658689"/>
          </a:xfrm>
        </p:spPr>
        <p:txBody>
          <a:bodyPr>
            <a:normAutofit/>
          </a:bodyPr>
          <a:lstStyle/>
          <a:p>
            <a:r>
              <a:rPr lang="en-US" kern="0" dirty="0">
                <a:effectLst/>
                <a:latin typeface="Century Gothic" panose="020B0502020202020204" pitchFamily="34" charset="0"/>
                <a:ea typeface="Times New Roman" panose="02020603050405020304" pitchFamily="18" charset="0"/>
                <a:cs typeface="Arial" panose="020B0604020202020204" pitchFamily="34" charset="0"/>
              </a:rPr>
              <a:t>A Functional Behavior Assessment (FBA) helps determine the function of a problematic behavior, so that the therapist can develop strategies to address it. </a:t>
            </a:r>
          </a:p>
          <a:p>
            <a:r>
              <a:rPr lang="en-US" dirty="0">
                <a:latin typeface="Century Gothic" panose="020B0502020202020204" pitchFamily="34" charset="0"/>
              </a:rPr>
              <a:t>The function of behavior may include attention, escape/avoidance, to obtain a tangible reward, to meet a sensory need. </a:t>
            </a:r>
          </a:p>
        </p:txBody>
      </p:sp>
      <p:pic>
        <p:nvPicPr>
          <p:cNvPr id="8" name="Picture 7" descr="A diagram of a diagram&#10;&#10;Description automatically generated with medium confidence">
            <a:extLst>
              <a:ext uri="{FF2B5EF4-FFF2-40B4-BE49-F238E27FC236}">
                <a16:creationId xmlns:a16="http://schemas.microsoft.com/office/drawing/2014/main" id="{0D142F5D-B45B-BA30-AAAF-0FF601EE75C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1916" y="2832391"/>
            <a:ext cx="5451627" cy="3093798"/>
          </a:xfrm>
          <a:prstGeom prst="rect">
            <a:avLst/>
          </a:prstGeom>
          <a:effectLst/>
        </p:spPr>
      </p:pic>
    </p:spTree>
    <p:extLst>
      <p:ext uri="{BB962C8B-B14F-4D97-AF65-F5344CB8AC3E}">
        <p14:creationId xmlns:p14="http://schemas.microsoft.com/office/powerpoint/2010/main" val="405829012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86A288E3-F3ED-B80F-8767-A994F71CEE51}"/>
              </a:ext>
            </a:extLst>
          </p:cNvPr>
          <p:cNvSpPr txBox="1">
            <a:spLocks/>
          </p:cNvSpPr>
          <p:nvPr/>
        </p:nvSpPr>
        <p:spPr>
          <a:xfrm>
            <a:off x="8000837" y="1325880"/>
            <a:ext cx="3543464" cy="3066507"/>
          </a:xfrm>
          <a:prstGeom prst="rect">
            <a:avLst/>
          </a:prstGeom>
        </p:spPr>
        <p:txBody>
          <a:bodyPr vert="horz" lIns="91440" tIns="45720" rIns="91440" bIns="45720" rtlCol="0" anchor="b">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kumimoji="0" lang="en-US" sz="3600" b="1" u="none" strike="noStrike" cap="none" spc="0" normalizeH="0" baseline="0" noProof="0" dirty="0">
                <a:ln>
                  <a:noFill/>
                </a:ln>
                <a:solidFill>
                  <a:srgbClr val="EBEBEB"/>
                </a:solidFill>
                <a:effectLst/>
                <a:uLnTx/>
                <a:uFillTx/>
                <a:latin typeface="+mj-lt"/>
                <a:ea typeface="+mj-ea"/>
                <a:cs typeface="+mj-cs"/>
              </a:rPr>
              <a:t>Myth or Fact?</a:t>
            </a:r>
          </a:p>
        </p:txBody>
      </p:sp>
      <p:sp>
        <p:nvSpPr>
          <p:cNvPr id="5" name="Text Placeholder 4">
            <a:extLst>
              <a:ext uri="{FF2B5EF4-FFF2-40B4-BE49-F238E27FC236}">
                <a16:creationId xmlns:a16="http://schemas.microsoft.com/office/drawing/2014/main" id="{7A51F11E-21BD-B5B6-C6CE-81E6B89F6D66}"/>
              </a:ext>
            </a:extLst>
          </p:cNvPr>
          <p:cNvSpPr>
            <a:spLocks noGrp="1"/>
          </p:cNvSpPr>
          <p:nvPr>
            <p:ph type="body" sz="quarter" idx="30"/>
          </p:nvPr>
        </p:nvSpPr>
        <p:spPr>
          <a:xfrm>
            <a:off x="7973137" y="4588329"/>
            <a:ext cx="3571163" cy="1621508"/>
          </a:xfrm>
        </p:spPr>
        <p:txBody>
          <a:bodyPr vert="horz" lIns="91440" tIns="45720" rIns="91440" bIns="45720" rtlCol="0" anchor="t">
            <a:noAutofit/>
          </a:bodyPr>
          <a:lstStyle/>
          <a:p>
            <a:pPr algn="l"/>
            <a:r>
              <a:rPr lang="en-US" sz="2000" cap="all" dirty="0">
                <a:solidFill>
                  <a:schemeClr val="tx2">
                    <a:lumMod val="40000"/>
                    <a:lumOff val="60000"/>
                  </a:schemeClr>
                </a:solidFill>
                <a:latin typeface="+mj-lt"/>
              </a:rPr>
              <a:t>Most individuals with developmental disabilities also carry mental health diagnoses.</a:t>
            </a:r>
          </a:p>
        </p:txBody>
      </p:sp>
      <p:sp>
        <p:nvSpPr>
          <p:cNvPr id="25"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descr="A cartoon character pushing a switch, the top says Myth and the bottom says Fact. ">
            <a:extLst>
              <a:ext uri="{FF2B5EF4-FFF2-40B4-BE49-F238E27FC236}">
                <a16:creationId xmlns:a16="http://schemas.microsoft.com/office/drawing/2014/main" id="{3C12167A-35F7-27E5-4003-054C25E1DD2E}"/>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1" b="11624"/>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7" name="Rectangle 26">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676AB619-BD20-380A-2649-24F958A7E64A}"/>
              </a:ext>
            </a:extLst>
          </p:cNvPr>
          <p:cNvSpPr>
            <a:spLocks noGrp="1"/>
          </p:cNvSpPr>
          <p:nvPr>
            <p:ph type="sldNum" sz="quarter" idx="4294967295"/>
          </p:nvPr>
        </p:nvSpPr>
        <p:spPr>
          <a:xfrm>
            <a:off x="10352540" y="295729"/>
            <a:ext cx="838199" cy="767687"/>
          </a:xfrm>
        </p:spPr>
        <p:txBody>
          <a:bodyPr vert="horz" lIns="91440" tIns="45720" rIns="91440" bIns="45720" rtlCol="0" anchor="b">
            <a:normAutofit/>
          </a:bodyPr>
          <a:lstStyle/>
          <a:p>
            <a:pPr marR="0" lvl="0" indent="0" defTabSz="914400" fontAlgn="auto">
              <a:spcBef>
                <a:spcPts val="0"/>
              </a:spcBef>
              <a:spcAft>
                <a:spcPts val="600"/>
              </a:spcAft>
              <a:buClrTx/>
              <a:buSzTx/>
              <a:buFontTx/>
              <a:buNone/>
              <a:tabLst/>
              <a:defRPr/>
            </a:pPr>
            <a:fld id="{7477EE88-D4BE-4507-9573-C26B11CB0C7E}" type="slidenum">
              <a:rPr kumimoji="0" lang="en-US" u="none" strike="noStrike" cap="none" spc="0" normalizeH="0" baseline="0" noProof="0">
                <a:ln>
                  <a:noFill/>
                </a:ln>
                <a:solidFill>
                  <a:srgbClr val="FFFFFF"/>
                </a:solidFill>
                <a:effectLst/>
                <a:uLnTx/>
                <a:uFillTx/>
              </a:rPr>
              <a:pPr marR="0" lvl="0" indent="0" defTabSz="914400" fontAlgn="auto">
                <a:spcBef>
                  <a:spcPts val="0"/>
                </a:spcBef>
                <a:spcAft>
                  <a:spcPts val="600"/>
                </a:spcAft>
                <a:buClrTx/>
                <a:buSzTx/>
                <a:buFontTx/>
                <a:buNone/>
                <a:tabLst/>
                <a:defRPr/>
              </a:pPr>
              <a:t>5</a:t>
            </a:fld>
            <a:endParaRPr kumimoji="0" lang="en-US"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180970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B39533-EB5F-465F-BB6C-D2B60C2255B8}"/>
              </a:ext>
            </a:extLst>
          </p:cNvPr>
          <p:cNvSpPr>
            <a:spLocks noGrp="1"/>
          </p:cNvSpPr>
          <p:nvPr>
            <p:ph type="sldNum" sz="quarter" idx="12"/>
          </p:nvPr>
        </p:nvSpPr>
        <p:spPr/>
        <p:txBody>
          <a:bodyPr/>
          <a:lstStyle/>
          <a:p>
            <a:pPr>
              <a:defRPr/>
            </a:pPr>
            <a:fld id="{4E408BE7-C926-4FFF-A8C3-AEC416AF2322}" type="slidenum">
              <a:rPr lang="en-US" smtClean="0"/>
              <a:pPr>
                <a:defRPr/>
              </a:pPr>
              <a:t>50</a:t>
            </a:fld>
            <a:endParaRPr lang="en-US"/>
          </a:p>
        </p:txBody>
      </p:sp>
      <p:sp>
        <p:nvSpPr>
          <p:cNvPr id="3" name="Title 1">
            <a:extLst>
              <a:ext uri="{FF2B5EF4-FFF2-40B4-BE49-F238E27FC236}">
                <a16:creationId xmlns:a16="http://schemas.microsoft.com/office/drawing/2014/main" id="{43F8AF98-F944-4467-A5B6-DE801A7FAA7B}"/>
              </a:ext>
            </a:extLst>
          </p:cNvPr>
          <p:cNvSpPr txBox="1">
            <a:spLocks/>
          </p:cNvSpPr>
          <p:nvPr/>
        </p:nvSpPr>
        <p:spPr>
          <a:xfrm>
            <a:off x="1981321" y="1503574"/>
            <a:ext cx="8229362" cy="606186"/>
          </a:xfrm>
          <a:prstGeom prst="rect">
            <a:avLst/>
          </a:prstGeom>
        </p:spPr>
        <p:txBody>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3600" b="1" kern="0" dirty="0"/>
              <a:t>Interventions for Anxiety</a:t>
            </a:r>
          </a:p>
        </p:txBody>
      </p:sp>
      <p:sp>
        <p:nvSpPr>
          <p:cNvPr id="5" name="Rectangle 4">
            <a:extLst>
              <a:ext uri="{FF2B5EF4-FFF2-40B4-BE49-F238E27FC236}">
                <a16:creationId xmlns:a16="http://schemas.microsoft.com/office/drawing/2014/main" id="{13935CEE-6D3B-4431-87E7-2947E77E2409}"/>
              </a:ext>
            </a:extLst>
          </p:cNvPr>
          <p:cNvSpPr/>
          <p:nvPr/>
        </p:nvSpPr>
        <p:spPr>
          <a:xfrm>
            <a:off x="1758277" y="2121286"/>
            <a:ext cx="6096397" cy="2185214"/>
          </a:xfrm>
          <a:prstGeom prst="rect">
            <a:avLst/>
          </a:prstGeom>
        </p:spPr>
        <p:txBody>
          <a:bodyPr wrap="square">
            <a:spAutoFit/>
          </a:bodyPr>
          <a:lstStyle/>
          <a:p>
            <a:pPr marL="257248" indent="-257248">
              <a:spcBef>
                <a:spcPct val="20000"/>
              </a:spcBef>
              <a:buFontTx/>
              <a:buChar char="•"/>
            </a:pPr>
            <a:r>
              <a:rPr lang="en-US" sz="2000" kern="0" dirty="0">
                <a:latin typeface="Century Gothic" panose="020B0502020202020204" pitchFamily="34" charset="0"/>
              </a:rPr>
              <a:t>Antecedent/prevention  </a:t>
            </a:r>
          </a:p>
          <a:p>
            <a:pPr marL="257248" indent="-257248">
              <a:spcBef>
                <a:spcPct val="20000"/>
              </a:spcBef>
              <a:buFontTx/>
              <a:buChar char="•"/>
            </a:pPr>
            <a:r>
              <a:rPr lang="en-US" sz="2000" kern="0" dirty="0">
                <a:latin typeface="Century Gothic" panose="020B0502020202020204" pitchFamily="34" charset="0"/>
              </a:rPr>
              <a:t>Structure and visual supports</a:t>
            </a:r>
          </a:p>
          <a:p>
            <a:pPr marL="257248" indent="-257248">
              <a:spcBef>
                <a:spcPct val="20000"/>
              </a:spcBef>
              <a:buFontTx/>
              <a:buChar char="•"/>
            </a:pPr>
            <a:r>
              <a:rPr lang="en-US" sz="2000" kern="0" dirty="0">
                <a:latin typeface="Century Gothic" panose="020B0502020202020204" pitchFamily="34" charset="0"/>
              </a:rPr>
              <a:t>Picture Rehearsal (comic strip)</a:t>
            </a:r>
          </a:p>
          <a:p>
            <a:pPr marL="257248" indent="-257248">
              <a:spcBef>
                <a:spcPct val="20000"/>
              </a:spcBef>
              <a:buFontTx/>
              <a:buChar char="•"/>
            </a:pPr>
            <a:r>
              <a:rPr lang="en-US" sz="2000" kern="0" dirty="0">
                <a:latin typeface="Century Gothic" panose="020B0502020202020204" pitchFamily="34" charset="0"/>
              </a:rPr>
              <a:t>Skill development: social, coping, communication, relaxation</a:t>
            </a:r>
          </a:p>
          <a:p>
            <a:pPr marL="257248" indent="-257248">
              <a:spcBef>
                <a:spcPct val="20000"/>
              </a:spcBef>
              <a:buFontTx/>
              <a:buChar char="•"/>
            </a:pPr>
            <a:r>
              <a:rPr lang="en-US" sz="2000" kern="0" dirty="0">
                <a:latin typeface="Century Gothic" panose="020B0502020202020204" pitchFamily="34" charset="0"/>
              </a:rPr>
              <a:t>Label the Anxiety &amp; Make it Concrete</a:t>
            </a:r>
          </a:p>
        </p:txBody>
      </p:sp>
      <p:pic>
        <p:nvPicPr>
          <p:cNvPr id="6" name="Picture 5">
            <a:extLst>
              <a:ext uri="{FF2B5EF4-FFF2-40B4-BE49-F238E27FC236}">
                <a16:creationId xmlns:a16="http://schemas.microsoft.com/office/drawing/2014/main" id="{B1B06F57-2C2D-49FA-9DFD-CEA43EFBF1FE}"/>
              </a:ext>
            </a:extLst>
          </p:cNvPr>
          <p:cNvPicPr>
            <a:picLocks noChangeAspect="1"/>
          </p:cNvPicPr>
          <p:nvPr/>
        </p:nvPicPr>
        <p:blipFill>
          <a:blip r:embed="rId2"/>
          <a:stretch>
            <a:fillRect/>
          </a:stretch>
        </p:blipFill>
        <p:spPr>
          <a:xfrm>
            <a:off x="898413" y="5128300"/>
            <a:ext cx="1468122" cy="1143397"/>
          </a:xfrm>
          <a:prstGeom prst="rect">
            <a:avLst/>
          </a:prstGeom>
        </p:spPr>
      </p:pic>
      <p:pic>
        <p:nvPicPr>
          <p:cNvPr id="7" name="Picture 6">
            <a:extLst>
              <a:ext uri="{FF2B5EF4-FFF2-40B4-BE49-F238E27FC236}">
                <a16:creationId xmlns:a16="http://schemas.microsoft.com/office/drawing/2014/main" id="{734AE495-C7FA-422E-9D4B-83B5C936D0F3}"/>
              </a:ext>
            </a:extLst>
          </p:cNvPr>
          <p:cNvPicPr>
            <a:picLocks noChangeAspect="1"/>
          </p:cNvPicPr>
          <p:nvPr/>
        </p:nvPicPr>
        <p:blipFill>
          <a:blip r:embed="rId3"/>
          <a:stretch>
            <a:fillRect/>
          </a:stretch>
        </p:blipFill>
        <p:spPr>
          <a:xfrm>
            <a:off x="7881057" y="1145822"/>
            <a:ext cx="2387981" cy="2269986"/>
          </a:xfrm>
          <a:prstGeom prst="rect">
            <a:avLst/>
          </a:prstGeom>
        </p:spPr>
      </p:pic>
      <p:pic>
        <p:nvPicPr>
          <p:cNvPr id="8" name="Picture 7">
            <a:extLst>
              <a:ext uri="{FF2B5EF4-FFF2-40B4-BE49-F238E27FC236}">
                <a16:creationId xmlns:a16="http://schemas.microsoft.com/office/drawing/2014/main" id="{57D778FA-86CC-4A3E-BC9F-42EE6A949D5D}"/>
              </a:ext>
            </a:extLst>
          </p:cNvPr>
          <p:cNvPicPr>
            <a:picLocks noChangeAspect="1"/>
          </p:cNvPicPr>
          <p:nvPr/>
        </p:nvPicPr>
        <p:blipFill>
          <a:blip r:embed="rId4"/>
          <a:stretch>
            <a:fillRect/>
          </a:stretch>
        </p:blipFill>
        <p:spPr>
          <a:xfrm>
            <a:off x="2595091" y="4895125"/>
            <a:ext cx="1980363" cy="1486416"/>
          </a:xfrm>
          <a:prstGeom prst="rect">
            <a:avLst/>
          </a:prstGeom>
        </p:spPr>
      </p:pic>
      <p:pic>
        <p:nvPicPr>
          <p:cNvPr id="9" name="Picture 8">
            <a:extLst>
              <a:ext uri="{FF2B5EF4-FFF2-40B4-BE49-F238E27FC236}">
                <a16:creationId xmlns:a16="http://schemas.microsoft.com/office/drawing/2014/main" id="{B4FD4E60-FEAE-40A1-A28E-E3C8B344D59A}"/>
              </a:ext>
            </a:extLst>
          </p:cNvPr>
          <p:cNvPicPr>
            <a:picLocks noChangeAspect="1"/>
          </p:cNvPicPr>
          <p:nvPr/>
        </p:nvPicPr>
        <p:blipFill>
          <a:blip r:embed="rId5"/>
          <a:stretch>
            <a:fillRect/>
          </a:stretch>
        </p:blipFill>
        <p:spPr>
          <a:xfrm>
            <a:off x="4575454" y="4903078"/>
            <a:ext cx="1623624" cy="1829435"/>
          </a:xfrm>
          <a:prstGeom prst="rect">
            <a:avLst/>
          </a:prstGeom>
        </p:spPr>
      </p:pic>
      <p:pic>
        <p:nvPicPr>
          <p:cNvPr id="10" name="Picture 9">
            <a:extLst>
              <a:ext uri="{FF2B5EF4-FFF2-40B4-BE49-F238E27FC236}">
                <a16:creationId xmlns:a16="http://schemas.microsoft.com/office/drawing/2014/main" id="{78044279-AA35-4E80-9D99-C052132019FD}"/>
              </a:ext>
            </a:extLst>
          </p:cNvPr>
          <p:cNvPicPr>
            <a:picLocks noChangeAspect="1"/>
          </p:cNvPicPr>
          <p:nvPr/>
        </p:nvPicPr>
        <p:blipFill>
          <a:blip r:embed="rId6"/>
          <a:stretch>
            <a:fillRect/>
          </a:stretch>
        </p:blipFill>
        <p:spPr>
          <a:xfrm>
            <a:off x="7392631" y="3681238"/>
            <a:ext cx="2693843" cy="1513857"/>
          </a:xfrm>
          <a:prstGeom prst="rect">
            <a:avLst/>
          </a:prstGeom>
        </p:spPr>
      </p:pic>
    </p:spTree>
    <p:extLst>
      <p:ext uri="{BB962C8B-B14F-4D97-AF65-F5344CB8AC3E}">
        <p14:creationId xmlns:p14="http://schemas.microsoft.com/office/powerpoint/2010/main" val="637234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45D05E7-7BF8-BC36-7F9A-A1B399A61B01}"/>
              </a:ext>
            </a:extLst>
          </p:cNvPr>
          <p:cNvSpPr>
            <a:spLocks noGrp="1"/>
          </p:cNvSpPr>
          <p:nvPr>
            <p:ph type="title"/>
          </p:nvPr>
        </p:nvSpPr>
        <p:spPr>
          <a:xfrm>
            <a:off x="648930" y="629267"/>
            <a:ext cx="9252154" cy="1016654"/>
          </a:xfrm>
        </p:spPr>
        <p:txBody>
          <a:bodyPr>
            <a:noAutofit/>
          </a:bodyPr>
          <a:lstStyle/>
          <a:p>
            <a:pPr>
              <a:lnSpc>
                <a:spcPct val="90000"/>
              </a:lnSpc>
            </a:pPr>
            <a:r>
              <a:rPr kumimoji="0" lang="en-US" sz="3600" b="1" i="0" u="none" strike="noStrike" kern="1200" cap="none" spc="0" normalizeH="0" baseline="0" noProof="0" dirty="0">
                <a:ln>
                  <a:noFill/>
                </a:ln>
                <a:solidFill>
                  <a:srgbClr val="EBEBEB"/>
                </a:solidFill>
                <a:effectLst/>
                <a:uLnTx/>
                <a:uFillTx/>
                <a:latin typeface="Century Gothic" panose="020B0502020202020204" pitchFamily="34" charset="0"/>
                <a:ea typeface="+mn-ea"/>
                <a:cs typeface="+mn-cs"/>
              </a:rPr>
              <a:t>Social Skills Training</a:t>
            </a:r>
            <a:br>
              <a:rPr kumimoji="0" lang="en-US" sz="3600" b="1" i="0" u="none" strike="noStrike" kern="1200" cap="none" spc="0" normalizeH="0" baseline="0" noProof="0" dirty="0">
                <a:ln>
                  <a:noFill/>
                </a:ln>
                <a:solidFill>
                  <a:srgbClr val="EBEBEB"/>
                </a:solidFill>
                <a:effectLst/>
                <a:uLnTx/>
                <a:uFillTx/>
                <a:latin typeface="Century Gothic" panose="020B0502020202020204" pitchFamily="34" charset="0"/>
                <a:ea typeface="+mn-ea"/>
                <a:cs typeface="+mn-cs"/>
              </a:rPr>
            </a:br>
            <a:endParaRPr lang="en-US" sz="3600" dirty="0">
              <a:solidFill>
                <a:srgbClr val="EBEBEB"/>
              </a:solidFill>
              <a:latin typeface="Century Gothic" panose="020B0502020202020204" pitchFamily="34" charset="0"/>
            </a:endParaRPr>
          </a:p>
        </p:txBody>
      </p:sp>
      <p:sp useBgFill="1">
        <p:nvSpPr>
          <p:cNvPr id="15" name="Freeform: Shape 1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5136A3C8-8B78-2CF3-80CB-2039E5D052FD}"/>
              </a:ext>
            </a:extLst>
          </p:cNvPr>
          <p:cNvSpPr>
            <a:spLocks noGrp="1"/>
          </p:cNvSpPr>
          <p:nvPr>
            <p:ph idx="1"/>
          </p:nvPr>
        </p:nvSpPr>
        <p:spPr>
          <a:xfrm>
            <a:off x="648931" y="2548281"/>
            <a:ext cx="5122606" cy="3658689"/>
          </a:xfrm>
        </p:spPr>
        <p:txBody>
          <a:bodyPr>
            <a:normAutofit fontScale="77500" lnSpcReduction="20000"/>
          </a:bodyPr>
          <a:lstStyle/>
          <a:p>
            <a:pPr marL="342900" indent="-342900">
              <a:lnSpc>
                <a:spcPct val="90000"/>
              </a:lnSpc>
              <a:spcBef>
                <a:spcPts val="0"/>
              </a:spcBef>
              <a:buFont typeface="Arial" panose="020B0604020202020204" pitchFamily="34" charset="0"/>
              <a:buChar char="•"/>
            </a:pPr>
            <a:r>
              <a:rPr lang="en-US" sz="1900" kern="100" dirty="0">
                <a:latin typeface="Century Gothic" panose="020B0502020202020204" pitchFamily="34" charset="0"/>
                <a:cs typeface="Arial" panose="020B0604020202020204" pitchFamily="34" charset="0"/>
              </a:rPr>
              <a:t>When people have </a:t>
            </a:r>
            <a:r>
              <a:rPr lang="en-US" sz="1900" kern="100" dirty="0">
                <a:effectLst/>
                <a:latin typeface="Century Gothic" panose="020B0502020202020204" pitchFamily="34" charset="0"/>
                <a:cs typeface="Arial" panose="020B0604020202020204" pitchFamily="34" charset="0"/>
              </a:rPr>
              <a:t>communication challenges, this may play a role in their mental health problems or keep them from getting the support they need from others. </a:t>
            </a:r>
          </a:p>
          <a:p>
            <a:pPr marL="342900" indent="-342900">
              <a:lnSpc>
                <a:spcPct val="90000"/>
              </a:lnSpc>
              <a:spcBef>
                <a:spcPts val="0"/>
              </a:spcBef>
              <a:buFont typeface="Arial" panose="020B0604020202020204" pitchFamily="34" charset="0"/>
              <a:buChar char="•"/>
            </a:pPr>
            <a:endParaRPr lang="en-US" sz="1900" kern="100" dirty="0">
              <a:effectLst/>
              <a:latin typeface="Century Gothic" panose="020B0502020202020204" pitchFamily="34" charset="0"/>
              <a:cs typeface="Arial" panose="020B0604020202020204" pitchFamily="34" charset="0"/>
            </a:endParaRPr>
          </a:p>
          <a:p>
            <a:pPr marL="342900" indent="-342900">
              <a:lnSpc>
                <a:spcPct val="90000"/>
              </a:lnSpc>
              <a:spcBef>
                <a:spcPts val="0"/>
              </a:spcBef>
              <a:buFont typeface="Arial" panose="020B0604020202020204" pitchFamily="34" charset="0"/>
              <a:buChar char="•"/>
            </a:pPr>
            <a:r>
              <a:rPr lang="en-US" sz="1900" kern="100" dirty="0">
                <a:effectLst/>
                <a:latin typeface="Century Gothic" panose="020B0502020202020204" pitchFamily="34" charset="0"/>
                <a:cs typeface="Arial" panose="020B0604020202020204" pitchFamily="34" charset="0"/>
              </a:rPr>
              <a:t>They may have difficulty making eye contact, having back-and-forth conversations, making friends, or negotiating social problems.</a:t>
            </a:r>
          </a:p>
          <a:p>
            <a:pPr marL="342900" indent="-342900">
              <a:lnSpc>
                <a:spcPct val="90000"/>
              </a:lnSpc>
              <a:spcBef>
                <a:spcPts val="0"/>
              </a:spcBef>
              <a:buFont typeface="Arial" panose="020B0604020202020204" pitchFamily="34" charset="0"/>
              <a:buChar char="•"/>
            </a:pPr>
            <a:endParaRPr lang="en-US" sz="1900" kern="100" dirty="0">
              <a:effectLst/>
              <a:latin typeface="Century Gothic" panose="020B0502020202020204" pitchFamily="34" charset="0"/>
              <a:cs typeface="Arial" panose="020B0604020202020204" pitchFamily="34" charset="0"/>
            </a:endParaRPr>
          </a:p>
          <a:p>
            <a:pPr marL="342900" indent="-342900">
              <a:lnSpc>
                <a:spcPct val="90000"/>
              </a:lnSpc>
              <a:spcBef>
                <a:spcPts val="0"/>
              </a:spcBef>
              <a:buFont typeface="Arial" panose="020B0604020202020204" pitchFamily="34" charset="0"/>
              <a:buChar char="•"/>
            </a:pPr>
            <a:r>
              <a:rPr lang="en-US" sz="1900" kern="100" dirty="0">
                <a:effectLst/>
                <a:latin typeface="Century Gothic" panose="020B0502020202020204" pitchFamily="34" charset="0"/>
                <a:cs typeface="Arial" panose="020B0604020202020204" pitchFamily="34" charset="0"/>
              </a:rPr>
              <a:t>Social Skills Training</a:t>
            </a:r>
            <a:r>
              <a:rPr lang="en-US" sz="1900" kern="100" dirty="0">
                <a:latin typeface="Century Gothic" panose="020B0502020202020204" pitchFamily="34" charset="0"/>
                <a:cs typeface="Arial" panose="020B0604020202020204" pitchFamily="34" charset="0"/>
              </a:rPr>
              <a:t> can</a:t>
            </a:r>
            <a:r>
              <a:rPr lang="en-US" sz="1900" kern="100" dirty="0">
                <a:effectLst/>
                <a:latin typeface="Century Gothic" panose="020B0502020202020204" pitchFamily="34" charset="0"/>
                <a:cs typeface="Arial" panose="020B0604020202020204" pitchFamily="34" charset="0"/>
              </a:rPr>
              <a:t> help improve their communication with others through skill building  and practice</a:t>
            </a:r>
            <a:r>
              <a:rPr lang="en-US" sz="1900" kern="100" dirty="0">
                <a:latin typeface="Century Gothic" panose="020B0502020202020204" pitchFamily="34" charset="0"/>
                <a:cs typeface="Arial" panose="020B0604020202020204" pitchFamily="34" charset="0"/>
              </a:rPr>
              <a:t>:</a:t>
            </a:r>
          </a:p>
          <a:p>
            <a:pPr marL="342900" indent="-342900">
              <a:lnSpc>
                <a:spcPct val="90000"/>
              </a:lnSpc>
              <a:spcBef>
                <a:spcPts val="0"/>
              </a:spcBef>
              <a:buFont typeface="Arial" panose="020B0604020202020204" pitchFamily="34" charset="0"/>
              <a:buChar char="•"/>
            </a:pPr>
            <a:endParaRPr lang="en-US" sz="1900" kern="100" dirty="0">
              <a:effectLst/>
              <a:latin typeface="Century Gothic" panose="020B0502020202020204" pitchFamily="34" charset="0"/>
              <a:cs typeface="Arial" panose="020B0604020202020204" pitchFamily="34" charset="0"/>
            </a:endParaRPr>
          </a:p>
          <a:p>
            <a:pPr marL="342900" indent="-342900">
              <a:lnSpc>
                <a:spcPct val="90000"/>
              </a:lnSpc>
              <a:spcBef>
                <a:spcPts val="0"/>
              </a:spcBef>
              <a:buFont typeface="Arial" panose="020B0604020202020204" pitchFamily="34" charset="0"/>
              <a:buChar char="•"/>
            </a:pPr>
            <a:r>
              <a:rPr lang="en-US" sz="1900" i="1" kern="100" dirty="0">
                <a:latin typeface="Century Gothic" panose="020B0502020202020204" pitchFamily="34" charset="0"/>
                <a:cs typeface="Arial" panose="020B0604020202020204" pitchFamily="34" charset="0"/>
              </a:rPr>
              <a:t>For example,</a:t>
            </a:r>
            <a:r>
              <a:rPr lang="en-US" sz="1900" i="1" kern="100" dirty="0">
                <a:effectLst/>
                <a:latin typeface="Century Gothic" panose="020B0502020202020204" pitchFamily="34" charset="0"/>
                <a:cs typeface="Arial" panose="020B0604020202020204" pitchFamily="34" charset="0"/>
              </a:rPr>
              <a:t> a person who tends to have one-sided conversations, ignoring the comments of the other person</a:t>
            </a:r>
            <a:r>
              <a:rPr lang="en-US" sz="1900" i="1" kern="100" dirty="0">
                <a:latin typeface="Century Gothic" panose="020B0502020202020204" pitchFamily="34" charset="0"/>
                <a:cs typeface="Arial" panose="020B0604020202020204" pitchFamily="34" charset="0"/>
              </a:rPr>
              <a:t> </a:t>
            </a:r>
            <a:r>
              <a:rPr lang="en-US" sz="1900" i="1" kern="100" dirty="0">
                <a:effectLst/>
                <a:latin typeface="Century Gothic" panose="020B0502020202020204" pitchFamily="34" charset="0"/>
                <a:cs typeface="Arial" panose="020B0604020202020204" pitchFamily="34" charset="0"/>
              </a:rPr>
              <a:t>can learn the steps for having a back-and-forth conversation (like turn-taking in a game), practice having two-way conversations (talk, listen, respond) in the session, and get immediate feedback on each step in their performance. This can be done individually or in groups.</a:t>
            </a:r>
            <a:endParaRPr lang="en-US" sz="1900" i="1" kern="100" dirty="0">
              <a:effectLst/>
              <a:latin typeface="Century Gothic" panose="020B0502020202020204" pitchFamily="34" charset="0"/>
              <a:ea typeface="Calibri" panose="020F0502020204030204" pitchFamily="34" charset="0"/>
              <a:cs typeface="Arial" panose="020B0604020202020204" pitchFamily="34" charset="0"/>
            </a:endParaRPr>
          </a:p>
          <a:p>
            <a:pPr>
              <a:lnSpc>
                <a:spcPct val="90000"/>
              </a:lnSpc>
            </a:pPr>
            <a:endParaRPr lang="en-US" sz="1400" dirty="0"/>
          </a:p>
        </p:txBody>
      </p:sp>
      <p:pic>
        <p:nvPicPr>
          <p:cNvPr id="4" name="Picture 3">
            <a:extLst>
              <a:ext uri="{FF2B5EF4-FFF2-40B4-BE49-F238E27FC236}">
                <a16:creationId xmlns:a16="http://schemas.microsoft.com/office/drawing/2014/main" id="{A59D8F4E-AD3A-5D5C-3229-FA3D91A495AC}"/>
              </a:ext>
            </a:extLst>
          </p:cNvPr>
          <p:cNvPicPr>
            <a:picLocks noChangeAspect="1"/>
          </p:cNvPicPr>
          <p:nvPr/>
        </p:nvPicPr>
        <p:blipFill>
          <a:blip r:embed="rId2"/>
          <a:stretch>
            <a:fillRect/>
          </a:stretch>
        </p:blipFill>
        <p:spPr>
          <a:xfrm>
            <a:off x="6091916" y="2627955"/>
            <a:ext cx="5451627" cy="3502670"/>
          </a:xfrm>
          <a:prstGeom prst="rect">
            <a:avLst/>
          </a:prstGeom>
          <a:effectLst/>
        </p:spPr>
      </p:pic>
      <p:sp>
        <p:nvSpPr>
          <p:cNvPr id="5" name="Slide Number Placeholder 4">
            <a:extLst>
              <a:ext uri="{FF2B5EF4-FFF2-40B4-BE49-F238E27FC236}">
                <a16:creationId xmlns:a16="http://schemas.microsoft.com/office/drawing/2014/main" id="{233578B9-4696-B5D8-375A-38624742833B}"/>
              </a:ext>
            </a:extLst>
          </p:cNvPr>
          <p:cNvSpPr>
            <a:spLocks noGrp="1"/>
          </p:cNvSpPr>
          <p:nvPr>
            <p:ph type="sldNum" sz="quarter" idx="12"/>
          </p:nvPr>
        </p:nvSpPr>
        <p:spPr/>
        <p:txBody>
          <a:bodyPr/>
          <a:lstStyle/>
          <a:p>
            <a:fld id="{AE22BCAE-92F7-455E-8399-F46D81AA5664}" type="slidenum">
              <a:rPr lang="en-US" smtClean="0">
                <a:solidFill>
                  <a:schemeClr val="bg1"/>
                </a:solidFill>
              </a:rPr>
              <a:t>51</a:t>
            </a:fld>
            <a:endParaRPr lang="en-US" dirty="0">
              <a:solidFill>
                <a:schemeClr val="bg1"/>
              </a:solidFill>
            </a:endParaRPr>
          </a:p>
        </p:txBody>
      </p:sp>
    </p:spTree>
    <p:extLst>
      <p:ext uri="{BB962C8B-B14F-4D97-AF65-F5344CB8AC3E}">
        <p14:creationId xmlns:p14="http://schemas.microsoft.com/office/powerpoint/2010/main" val="2604838466"/>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621ED2D-59C6-5677-9633-5437C6A7F26D}"/>
              </a:ext>
            </a:extLst>
          </p:cNvPr>
          <p:cNvSpPr>
            <a:spLocks noGrp="1"/>
          </p:cNvSpPr>
          <p:nvPr>
            <p:ph type="title"/>
          </p:nvPr>
        </p:nvSpPr>
        <p:spPr>
          <a:xfrm>
            <a:off x="648930" y="629267"/>
            <a:ext cx="9252154" cy="1016654"/>
          </a:xfrm>
        </p:spPr>
        <p:txBody>
          <a:bodyPr>
            <a:noAutofit/>
          </a:bodyPr>
          <a:lstStyle/>
          <a:p>
            <a:pPr>
              <a:lnSpc>
                <a:spcPct val="90000"/>
              </a:lnSpc>
            </a:pPr>
            <a:r>
              <a:rPr kumimoji="0" lang="en-US" sz="3600" b="1" i="0" u="none" strike="noStrike" kern="1200" cap="none" spc="0" normalizeH="0" baseline="0" noProof="0" dirty="0">
                <a:ln>
                  <a:noFill/>
                </a:ln>
                <a:solidFill>
                  <a:srgbClr val="EBEBEB"/>
                </a:solidFill>
                <a:effectLst/>
                <a:uLnTx/>
                <a:uFillTx/>
                <a:latin typeface="Century Gothic" panose="020B0502020202020204" pitchFamily="34" charset="0"/>
                <a:ea typeface="+mn-ea"/>
                <a:cs typeface="+mn-cs"/>
              </a:rPr>
              <a:t>Parent/Caregiver Training</a:t>
            </a:r>
            <a:br>
              <a:rPr kumimoji="0" lang="en-US" sz="3600" b="1" i="0" u="none" strike="noStrike" kern="1200" cap="none" spc="0" normalizeH="0" baseline="0" noProof="0" dirty="0">
                <a:ln>
                  <a:noFill/>
                </a:ln>
                <a:solidFill>
                  <a:srgbClr val="EBEBEB"/>
                </a:solidFill>
                <a:effectLst/>
                <a:uLnTx/>
                <a:uFillTx/>
                <a:latin typeface="Century Gothic" panose="020B0502020202020204" pitchFamily="34" charset="0"/>
                <a:ea typeface="+mn-ea"/>
                <a:cs typeface="+mn-cs"/>
              </a:rPr>
            </a:br>
            <a:endParaRPr lang="en-US" sz="3600" dirty="0">
              <a:solidFill>
                <a:srgbClr val="EBEBEB"/>
              </a:solidFill>
              <a:latin typeface="Century Gothic" panose="020B0502020202020204" pitchFamily="34" charset="0"/>
            </a:endParaRPr>
          </a:p>
        </p:txBody>
      </p:sp>
      <p:sp useBgFill="1">
        <p:nvSpPr>
          <p:cNvPr id="15" name="Freeform: Shape 1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59FA449E-2775-EA23-826E-E3E2BE162297}"/>
              </a:ext>
            </a:extLst>
          </p:cNvPr>
          <p:cNvSpPr>
            <a:spLocks noGrp="1"/>
          </p:cNvSpPr>
          <p:nvPr>
            <p:ph idx="1"/>
          </p:nvPr>
        </p:nvSpPr>
        <p:spPr>
          <a:xfrm>
            <a:off x="648931" y="2548281"/>
            <a:ext cx="5122606" cy="3658689"/>
          </a:xfrm>
        </p:spPr>
        <p:txBody>
          <a:bodyPr>
            <a:normAutofit/>
          </a:bodyPr>
          <a:lstStyle/>
          <a:p>
            <a:pPr marL="342900" indent="-342900">
              <a:lnSpc>
                <a:spcPct val="90000"/>
              </a:lnSpc>
              <a:spcBef>
                <a:spcPts val="0"/>
              </a:spcBef>
              <a:buFont typeface="Arial" panose="020B0604020202020204" pitchFamily="34" charset="0"/>
              <a:buChar char="•"/>
            </a:pPr>
            <a:r>
              <a:rPr lang="en-US" dirty="0">
                <a:latin typeface="Century Gothic" panose="020B0502020202020204" pitchFamily="34" charset="0"/>
                <a:cs typeface="Arial" panose="020B0604020202020204" pitchFamily="34" charset="0"/>
              </a:rPr>
              <a:t>Consider parent/caregiver training programs designed to help prevent or treat mental health problems and support caregiver wellbeing</a:t>
            </a:r>
          </a:p>
          <a:p>
            <a:pPr marL="342900" indent="-342900">
              <a:lnSpc>
                <a:spcPct val="90000"/>
              </a:lnSpc>
              <a:spcBef>
                <a:spcPts val="0"/>
              </a:spcBef>
              <a:buFont typeface="Arial" panose="020B0604020202020204" pitchFamily="34" charset="0"/>
              <a:buChar char="•"/>
            </a:pPr>
            <a:endParaRPr lang="en-US" dirty="0">
              <a:latin typeface="Century Gothic" panose="020B0502020202020204" pitchFamily="34" charset="0"/>
              <a:cs typeface="Arial" panose="020B0604020202020204" pitchFamily="34" charset="0"/>
            </a:endParaRPr>
          </a:p>
          <a:p>
            <a:pPr marL="342900" indent="-342900">
              <a:lnSpc>
                <a:spcPct val="90000"/>
              </a:lnSpc>
              <a:spcBef>
                <a:spcPts val="0"/>
              </a:spcBef>
              <a:buFont typeface="Arial" panose="020B0604020202020204" pitchFamily="34" charset="0"/>
              <a:buChar char="•"/>
            </a:pPr>
            <a:r>
              <a:rPr lang="en-US" dirty="0">
                <a:latin typeface="Century Gothic" panose="020B0502020202020204" pitchFamily="34" charset="0"/>
                <a:cs typeface="Arial" panose="020B0604020202020204" pitchFamily="34" charset="0"/>
              </a:rPr>
              <a:t>Typically, 8 to 12 sessions lasting 90 minutes each</a:t>
            </a:r>
          </a:p>
          <a:p>
            <a:pPr marL="342900" indent="-342900">
              <a:lnSpc>
                <a:spcPct val="90000"/>
              </a:lnSpc>
              <a:spcBef>
                <a:spcPts val="0"/>
              </a:spcBef>
              <a:buFont typeface="Arial" panose="020B0604020202020204" pitchFamily="34" charset="0"/>
              <a:buChar char="•"/>
            </a:pPr>
            <a:endParaRPr lang="en-US" dirty="0">
              <a:latin typeface="Century Gothic" panose="020B0502020202020204" pitchFamily="34" charset="0"/>
              <a:cs typeface="Arial" panose="020B0604020202020204" pitchFamily="34" charset="0"/>
            </a:endParaRPr>
          </a:p>
          <a:p>
            <a:pPr marL="342900" indent="-342900">
              <a:lnSpc>
                <a:spcPct val="90000"/>
              </a:lnSpc>
              <a:spcBef>
                <a:spcPts val="0"/>
              </a:spcBef>
              <a:buFont typeface="Arial" panose="020B0604020202020204" pitchFamily="34" charset="0"/>
              <a:buChar char="•"/>
            </a:pPr>
            <a:r>
              <a:rPr lang="en-US" dirty="0">
                <a:latin typeface="Century Gothic" panose="020B0502020202020204" pitchFamily="34" charset="0"/>
                <a:cs typeface="Arial" panose="020B0604020202020204" pitchFamily="34" charset="0"/>
              </a:rPr>
              <a:t>Focused on developing communication and social functioning skills in order to more effectively support the person with dual diagnosis (MI/DD)</a:t>
            </a:r>
          </a:p>
          <a:p>
            <a:pPr>
              <a:lnSpc>
                <a:spcPct val="90000"/>
              </a:lnSpc>
            </a:pPr>
            <a:endParaRPr lang="en-US" dirty="0"/>
          </a:p>
        </p:txBody>
      </p:sp>
      <p:pic>
        <p:nvPicPr>
          <p:cNvPr id="4" name="Picture 3">
            <a:extLst>
              <a:ext uri="{FF2B5EF4-FFF2-40B4-BE49-F238E27FC236}">
                <a16:creationId xmlns:a16="http://schemas.microsoft.com/office/drawing/2014/main" id="{A196AABC-9CBE-06FA-D71C-86387DA33DF3}"/>
              </a:ext>
            </a:extLst>
          </p:cNvPr>
          <p:cNvPicPr>
            <a:picLocks noChangeAspect="1"/>
          </p:cNvPicPr>
          <p:nvPr/>
        </p:nvPicPr>
        <p:blipFill>
          <a:blip r:embed="rId2"/>
          <a:stretch>
            <a:fillRect/>
          </a:stretch>
        </p:blipFill>
        <p:spPr>
          <a:xfrm>
            <a:off x="6091916" y="2559809"/>
            <a:ext cx="5451627" cy="3638961"/>
          </a:xfrm>
          <a:prstGeom prst="rect">
            <a:avLst/>
          </a:prstGeom>
          <a:effectLst/>
        </p:spPr>
      </p:pic>
      <p:sp>
        <p:nvSpPr>
          <p:cNvPr id="5" name="Slide Number Placeholder 4">
            <a:extLst>
              <a:ext uri="{FF2B5EF4-FFF2-40B4-BE49-F238E27FC236}">
                <a16:creationId xmlns:a16="http://schemas.microsoft.com/office/drawing/2014/main" id="{3C0AB218-1EAD-865E-802A-C60C68DBE1F5}"/>
              </a:ext>
            </a:extLst>
          </p:cNvPr>
          <p:cNvSpPr>
            <a:spLocks noGrp="1"/>
          </p:cNvSpPr>
          <p:nvPr>
            <p:ph type="sldNum" sz="quarter" idx="12"/>
          </p:nvPr>
        </p:nvSpPr>
        <p:spPr/>
        <p:txBody>
          <a:bodyPr/>
          <a:lstStyle/>
          <a:p>
            <a:fld id="{AE22BCAE-92F7-455E-8399-F46D81AA5664}" type="slidenum">
              <a:rPr lang="en-US" smtClean="0">
                <a:solidFill>
                  <a:schemeClr val="bg1"/>
                </a:solidFill>
              </a:rPr>
              <a:t>52</a:t>
            </a:fld>
            <a:endParaRPr lang="en-US" dirty="0">
              <a:solidFill>
                <a:schemeClr val="bg1"/>
              </a:solidFill>
            </a:endParaRPr>
          </a:p>
        </p:txBody>
      </p:sp>
    </p:spTree>
    <p:extLst>
      <p:ext uri="{BB962C8B-B14F-4D97-AF65-F5344CB8AC3E}">
        <p14:creationId xmlns:p14="http://schemas.microsoft.com/office/powerpoint/2010/main" val="1509168717"/>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1188-8321-EE75-9FE7-9D63A04F4141}"/>
              </a:ext>
            </a:extLst>
          </p:cNvPr>
          <p:cNvSpPr>
            <a:spLocks noGrp="1"/>
          </p:cNvSpPr>
          <p:nvPr>
            <p:ph type="title"/>
          </p:nvPr>
        </p:nvSpPr>
        <p:spPr>
          <a:xfrm>
            <a:off x="648930" y="629266"/>
            <a:ext cx="9252154" cy="1223983"/>
          </a:xfrm>
        </p:spPr>
        <p:txBody>
          <a:bodyPr>
            <a:normAutofit/>
          </a:bodyPr>
          <a:lstStyle/>
          <a:p>
            <a:pPr>
              <a:lnSpc>
                <a:spcPct val="90000"/>
              </a:lnSpc>
            </a:pPr>
            <a:r>
              <a:rPr kumimoji="0" lang="en-US" sz="3900" b="1" i="0" u="none" strike="noStrike" kern="1200" cap="none" spc="0" normalizeH="0" baseline="0" noProof="0" dirty="0">
                <a:ln>
                  <a:noFill/>
                </a:ln>
                <a:effectLst/>
                <a:uLnTx/>
                <a:uFillTx/>
                <a:latin typeface="Century Gothic" panose="020B0502020202020204" pitchFamily="34" charset="0"/>
                <a:ea typeface="+mn-ea"/>
                <a:cs typeface="+mn-cs"/>
              </a:rPr>
              <a:t>Visual Supports</a:t>
            </a:r>
            <a:br>
              <a:rPr kumimoji="0" lang="en-US" sz="3900" b="1" i="0" u="none" strike="noStrike" kern="1200" cap="none" spc="0" normalizeH="0" baseline="0" noProof="0" dirty="0">
                <a:ln>
                  <a:noFill/>
                </a:ln>
                <a:effectLst/>
                <a:uLnTx/>
                <a:uFillTx/>
                <a:latin typeface="Century Gothic" panose="020B0502020202020204" pitchFamily="34" charset="0"/>
                <a:ea typeface="+mn-ea"/>
                <a:cs typeface="+mn-cs"/>
              </a:rPr>
            </a:br>
            <a:endParaRPr lang="en-US" sz="39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736D2CE9-9351-0513-4386-24A55777DF0E}"/>
              </a:ext>
            </a:extLst>
          </p:cNvPr>
          <p:cNvSpPr>
            <a:spLocks noGrp="1"/>
          </p:cNvSpPr>
          <p:nvPr>
            <p:ph idx="1"/>
          </p:nvPr>
        </p:nvSpPr>
        <p:spPr>
          <a:xfrm>
            <a:off x="1103311" y="2052214"/>
            <a:ext cx="5965394" cy="4415088"/>
          </a:xfrm>
        </p:spPr>
        <p:txBody>
          <a:bodyPr>
            <a:normAutofit/>
          </a:bodyPr>
          <a:lstStyle/>
          <a:p>
            <a:pPr>
              <a:lnSpc>
                <a:spcPct val="90000"/>
              </a:lnSpc>
            </a:pPr>
            <a:r>
              <a:rPr lang="en-US" sz="1800" kern="100" dirty="0">
                <a:effectLst/>
                <a:latin typeface="Century Gothic" panose="020B0502020202020204" pitchFamily="34" charset="0"/>
                <a:cs typeface="Arial" panose="020B0604020202020204" pitchFamily="34" charset="0"/>
              </a:rPr>
              <a:t>Visual Supports (pictures, illustrations, objects, written words) can be used to explain a concept, aid memory, or support a person’s ability to communicate ideas. These supports are </a:t>
            </a:r>
            <a:r>
              <a:rPr lang="en-US" sz="1800" kern="100" dirty="0">
                <a:latin typeface="Century Gothic" panose="020B0502020202020204" pitchFamily="34" charset="0"/>
                <a:cs typeface="Arial" panose="020B0604020202020204" pitchFamily="34" charset="0"/>
              </a:rPr>
              <a:t>often used with individuals with</a:t>
            </a:r>
            <a:r>
              <a:rPr lang="en-US" sz="1800" kern="100" dirty="0">
                <a:effectLst/>
                <a:latin typeface="Century Gothic" panose="020B0502020202020204" pitchFamily="34" charset="0"/>
                <a:cs typeface="Arial" panose="020B0604020202020204" pitchFamily="34" charset="0"/>
              </a:rPr>
              <a:t> I/DD</a:t>
            </a:r>
            <a:r>
              <a:rPr lang="en-US" sz="1800" kern="100" dirty="0">
                <a:latin typeface="Century Gothic" panose="020B0502020202020204" pitchFamily="34" charset="0"/>
                <a:cs typeface="Arial" panose="020B0604020202020204" pitchFamily="34" charset="0"/>
              </a:rPr>
              <a:t> who have limited spoken language.</a:t>
            </a:r>
            <a:endParaRPr lang="en-US" sz="1800" kern="100" dirty="0">
              <a:effectLst/>
              <a:latin typeface="Century Gothic" panose="020B0502020202020204" pitchFamily="34" charset="0"/>
              <a:cs typeface="Arial" panose="020B0604020202020204" pitchFamily="34" charset="0"/>
            </a:endParaRPr>
          </a:p>
          <a:p>
            <a:pPr>
              <a:lnSpc>
                <a:spcPct val="90000"/>
              </a:lnSpc>
            </a:pPr>
            <a:r>
              <a:rPr lang="en-US" sz="1800" kern="100" dirty="0">
                <a:effectLst/>
                <a:latin typeface="Century Gothic" panose="020B0502020202020204" pitchFamily="34" charset="0"/>
                <a:cs typeface="Arial" panose="020B0604020202020204" pitchFamily="34" charset="0"/>
              </a:rPr>
              <a:t>Some  examples </a:t>
            </a:r>
            <a:r>
              <a:rPr lang="en-US" sz="1800" kern="100" dirty="0">
                <a:latin typeface="Century Gothic" panose="020B0502020202020204" pitchFamily="34" charset="0"/>
                <a:cs typeface="Arial" panose="020B0604020202020204" pitchFamily="34" charset="0"/>
              </a:rPr>
              <a:t>include</a:t>
            </a:r>
            <a:r>
              <a:rPr lang="en-US" sz="1800" kern="100" dirty="0">
                <a:effectLst/>
                <a:latin typeface="Century Gothic" panose="020B0502020202020204" pitchFamily="34" charset="0"/>
                <a:cs typeface="Arial" panose="020B0604020202020204" pitchFamily="34" charset="0"/>
              </a:rPr>
              <a:t> using pictures depicting emotion faces to help identify feelings, giving homework to-do lists, having physical boundary markers, posting images of calming techniques like blowing out a candle (deep breathing) or using objects in the room creatively (throwing away negative thoughts into the trash can).</a:t>
            </a:r>
          </a:p>
          <a:p>
            <a:pPr>
              <a:lnSpc>
                <a:spcPct val="90000"/>
              </a:lnSpc>
            </a:pPr>
            <a:r>
              <a:rPr lang="en-US" sz="1800" kern="100" dirty="0">
                <a:effectLst/>
                <a:latin typeface="Century Gothic" panose="020B0502020202020204" pitchFamily="34" charset="0"/>
                <a:cs typeface="Arial" panose="020B0604020202020204" pitchFamily="34" charset="0"/>
              </a:rPr>
              <a:t>These aids are also helpful </a:t>
            </a:r>
            <a:r>
              <a:rPr lang="en-US" sz="1800" kern="100" dirty="0">
                <a:latin typeface="Century Gothic" panose="020B0502020202020204" pitchFamily="34" charset="0"/>
                <a:cs typeface="Arial" panose="020B0604020202020204" pitchFamily="34" charset="0"/>
              </a:rPr>
              <a:t>to individuals </a:t>
            </a:r>
            <a:r>
              <a:rPr lang="en-US" sz="1800" kern="100" dirty="0">
                <a:effectLst/>
                <a:latin typeface="Century Gothic" panose="020B0502020202020204" pitchFamily="34" charset="0"/>
                <a:cs typeface="Arial" panose="020B0604020202020204" pitchFamily="34" charset="0"/>
              </a:rPr>
              <a:t>who use spoken language when concepts are complex, or to when you want to prompt memory.</a:t>
            </a:r>
            <a:endParaRPr lang="en-US" sz="1800" kern="100" dirty="0">
              <a:effectLst/>
              <a:latin typeface="Century Gothic" panose="020B0502020202020204" pitchFamily="34" charset="0"/>
              <a:ea typeface="Calibri" panose="020F0502020204030204" pitchFamily="34" charset="0"/>
              <a:cs typeface="Arial" panose="020B0604020202020204" pitchFamily="34" charset="0"/>
            </a:endParaRPr>
          </a:p>
          <a:p>
            <a:pPr>
              <a:lnSpc>
                <a:spcPct val="90000"/>
              </a:lnSpc>
            </a:pPr>
            <a:endParaRPr lang="en-US" sz="1600" dirty="0"/>
          </a:p>
        </p:txBody>
      </p:sp>
      <p:pic>
        <p:nvPicPr>
          <p:cNvPr id="5" name="Picture 4" descr="A picture containing logo">
            <a:extLst>
              <a:ext uri="{FF2B5EF4-FFF2-40B4-BE49-F238E27FC236}">
                <a16:creationId xmlns:a16="http://schemas.microsoft.com/office/drawing/2014/main" id="{8C7798A5-3DB2-1D70-3346-3E816292B20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34655" y="2566795"/>
            <a:ext cx="4008888" cy="3167021"/>
          </a:xfrm>
          <a:prstGeom prst="rect">
            <a:avLst/>
          </a:prstGeom>
          <a:effectLst>
            <a:outerShdw blurRad="50800" dist="38100" dir="5400000" algn="t" rotWithShape="0">
              <a:prstClr val="black">
                <a:alpha val="43000"/>
              </a:prstClr>
            </a:outerShdw>
          </a:effectLst>
        </p:spPr>
      </p:pic>
      <p:sp>
        <p:nvSpPr>
          <p:cNvPr id="4" name="Slide Number Placeholder 3">
            <a:extLst>
              <a:ext uri="{FF2B5EF4-FFF2-40B4-BE49-F238E27FC236}">
                <a16:creationId xmlns:a16="http://schemas.microsoft.com/office/drawing/2014/main" id="{4890CC7F-BF34-8A62-B406-31BA11374BF9}"/>
              </a:ext>
            </a:extLst>
          </p:cNvPr>
          <p:cNvSpPr>
            <a:spLocks noGrp="1"/>
          </p:cNvSpPr>
          <p:nvPr>
            <p:ph type="sldNum" sz="quarter" idx="12"/>
          </p:nvPr>
        </p:nvSpPr>
        <p:spPr/>
        <p:txBody>
          <a:bodyPr/>
          <a:lstStyle/>
          <a:p>
            <a:fld id="{AE22BCAE-92F7-455E-8399-F46D81AA5664}" type="slidenum">
              <a:rPr lang="en-US" smtClean="0"/>
              <a:t>53</a:t>
            </a:fld>
            <a:endParaRPr lang="en-US"/>
          </a:p>
        </p:txBody>
      </p:sp>
    </p:spTree>
    <p:extLst>
      <p:ext uri="{BB962C8B-B14F-4D97-AF65-F5344CB8AC3E}">
        <p14:creationId xmlns:p14="http://schemas.microsoft.com/office/powerpoint/2010/main" val="1967562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062D4-AB93-5018-5D97-45AF67E804F9}"/>
              </a:ext>
            </a:extLst>
          </p:cNvPr>
          <p:cNvSpPr>
            <a:spLocks noGrp="1"/>
          </p:cNvSpPr>
          <p:nvPr>
            <p:ph type="title"/>
          </p:nvPr>
        </p:nvSpPr>
        <p:spPr>
          <a:xfrm>
            <a:off x="648930" y="629266"/>
            <a:ext cx="6188190" cy="1622321"/>
          </a:xfrm>
        </p:spPr>
        <p:txBody>
          <a:bodyPr>
            <a:normAutofit/>
          </a:bodyPr>
          <a:lstStyle/>
          <a:p>
            <a:r>
              <a:rPr kumimoji="0" lang="en-US"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Technology</a:t>
            </a:r>
            <a:br>
              <a:rPr kumimoji="0" lang="en-US"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endParaRPr lang="en-US" sz="3600" dirty="0">
              <a:solidFill>
                <a:schemeClr val="bg1"/>
              </a:solidFill>
              <a:latin typeface="Century Gothic" panose="020B0502020202020204" pitchFamily="34" charset="0"/>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AC3BF0FA-36FA-4CE9-840E-F7C3A8F16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81796" y="947378"/>
            <a:ext cx="6858001" cy="4963245"/>
          </a:xfrm>
          <a:custGeom>
            <a:avLst/>
            <a:gdLst>
              <a:gd name="connsiteX0" fmla="*/ 6858001 w 6858001"/>
              <a:gd name="connsiteY0" fmla="*/ 1177 h 4963245"/>
              <a:gd name="connsiteX1" fmla="*/ 6858001 w 6858001"/>
              <a:gd name="connsiteY1" fmla="*/ 1344715 h 4963245"/>
              <a:gd name="connsiteX2" fmla="*/ 6858000 w 6858001"/>
              <a:gd name="connsiteY2" fmla="*/ 1344715 h 4963245"/>
              <a:gd name="connsiteX3" fmla="*/ 6858000 w 6858001"/>
              <a:gd name="connsiteY3" fmla="*/ 4963245 h 4963245"/>
              <a:gd name="connsiteX4" fmla="*/ 0 w 6858001"/>
              <a:gd name="connsiteY4" fmla="*/ 4963244 h 4963245"/>
              <a:gd name="connsiteX5" fmla="*/ 0 w 6858001"/>
              <a:gd name="connsiteY5" fmla="*/ 900697 h 4963245"/>
              <a:gd name="connsiteX6" fmla="*/ 1 w 6858001"/>
              <a:gd name="connsiteY6" fmla="*/ 900697 h 4963245"/>
              <a:gd name="connsiteX7" fmla="*/ 1 w 6858001"/>
              <a:gd name="connsiteY7" fmla="*/ 0 h 4963245"/>
              <a:gd name="connsiteX8" fmla="*/ 40463 w 6858001"/>
              <a:gd name="connsiteY8" fmla="*/ 5883 h 4963245"/>
              <a:gd name="connsiteX9" fmla="*/ 159107 w 6858001"/>
              <a:gd name="connsiteY9" fmla="*/ 23196 h 4963245"/>
              <a:gd name="connsiteX10" fmla="*/ 245518 w 6858001"/>
              <a:gd name="connsiteY10" fmla="*/ 35299 h 4963245"/>
              <a:gd name="connsiteX11" fmla="*/ 348388 w 6858001"/>
              <a:gd name="connsiteY11" fmla="*/ 48073 h 4963245"/>
              <a:gd name="connsiteX12" fmla="*/ 470460 w 6858001"/>
              <a:gd name="connsiteY12" fmla="*/ 63369 h 4963245"/>
              <a:gd name="connsiteX13" fmla="*/ 605563 w 6858001"/>
              <a:gd name="connsiteY13" fmla="*/ 79506 h 4963245"/>
              <a:gd name="connsiteX14" fmla="*/ 757810 w 6858001"/>
              <a:gd name="connsiteY14" fmla="*/ 96483 h 4963245"/>
              <a:gd name="connsiteX15" fmla="*/ 923774 w 6858001"/>
              <a:gd name="connsiteY15" fmla="*/ 114469 h 4963245"/>
              <a:gd name="connsiteX16" fmla="*/ 1104139 w 6858001"/>
              <a:gd name="connsiteY16" fmla="*/ 132454 h 4963245"/>
              <a:gd name="connsiteX17" fmla="*/ 1296163 w 6858001"/>
              <a:gd name="connsiteY17" fmla="*/ 150776 h 4963245"/>
              <a:gd name="connsiteX18" fmla="*/ 1503275 w 6858001"/>
              <a:gd name="connsiteY18" fmla="*/ 167753 h 4963245"/>
              <a:gd name="connsiteX19" fmla="*/ 1719988 w 6858001"/>
              <a:gd name="connsiteY19" fmla="*/ 184058 h 4963245"/>
              <a:gd name="connsiteX20" fmla="*/ 1949045 w 6858001"/>
              <a:gd name="connsiteY20" fmla="*/ 198849 h 4963245"/>
              <a:gd name="connsiteX21" fmla="*/ 2187703 w 6858001"/>
              <a:gd name="connsiteY21" fmla="*/ 212969 h 4963245"/>
              <a:gd name="connsiteX22" fmla="*/ 2436649 w 6858001"/>
              <a:gd name="connsiteY22" fmla="*/ 226248 h 4963245"/>
              <a:gd name="connsiteX23" fmla="*/ 2564208 w 6858001"/>
              <a:gd name="connsiteY23" fmla="*/ 230955 h 4963245"/>
              <a:gd name="connsiteX24" fmla="*/ 2694509 w 6858001"/>
              <a:gd name="connsiteY24" fmla="*/ 236165 h 4963245"/>
              <a:gd name="connsiteX25" fmla="*/ 2826868 w 6858001"/>
              <a:gd name="connsiteY25" fmla="*/ 241040 h 4963245"/>
              <a:gd name="connsiteX26" fmla="*/ 2959914 w 6858001"/>
              <a:gd name="connsiteY26" fmla="*/ 244234 h 4963245"/>
              <a:gd name="connsiteX27" fmla="*/ 3095702 w 6858001"/>
              <a:gd name="connsiteY27" fmla="*/ 247091 h 4963245"/>
              <a:gd name="connsiteX28" fmla="*/ 3232862 w 6858001"/>
              <a:gd name="connsiteY28" fmla="*/ 250117 h 4963245"/>
              <a:gd name="connsiteX29" fmla="*/ 3372765 w 6858001"/>
              <a:gd name="connsiteY29" fmla="*/ 252134 h 4963245"/>
              <a:gd name="connsiteX30" fmla="*/ 3514040 w 6858001"/>
              <a:gd name="connsiteY30" fmla="*/ 252134 h 4963245"/>
              <a:gd name="connsiteX31" fmla="*/ 3656686 w 6858001"/>
              <a:gd name="connsiteY31" fmla="*/ 253142 h 4963245"/>
              <a:gd name="connsiteX32" fmla="*/ 3800704 w 6858001"/>
              <a:gd name="connsiteY32" fmla="*/ 252134 h 4963245"/>
              <a:gd name="connsiteX33" fmla="*/ 3946780 w 6858001"/>
              <a:gd name="connsiteY33" fmla="*/ 250117 h 4963245"/>
              <a:gd name="connsiteX34" fmla="*/ 4092855 w 6858001"/>
              <a:gd name="connsiteY34" fmla="*/ 248268 h 4963245"/>
              <a:gd name="connsiteX35" fmla="*/ 4240988 w 6858001"/>
              <a:gd name="connsiteY35" fmla="*/ 244234 h 4963245"/>
              <a:gd name="connsiteX36" fmla="*/ 4390492 w 6858001"/>
              <a:gd name="connsiteY36" fmla="*/ 240032 h 4963245"/>
              <a:gd name="connsiteX37" fmla="*/ 4539997 w 6858001"/>
              <a:gd name="connsiteY37" fmla="*/ 235157 h 4963245"/>
              <a:gd name="connsiteX38" fmla="*/ 4690873 w 6858001"/>
              <a:gd name="connsiteY38" fmla="*/ 228266 h 4963245"/>
              <a:gd name="connsiteX39" fmla="*/ 4843120 w 6858001"/>
              <a:gd name="connsiteY39" fmla="*/ 220029 h 4963245"/>
              <a:gd name="connsiteX40" fmla="*/ 4996054 w 6858001"/>
              <a:gd name="connsiteY40" fmla="*/ 212129 h 4963245"/>
              <a:gd name="connsiteX41" fmla="*/ 5148987 w 6858001"/>
              <a:gd name="connsiteY41" fmla="*/ 202044 h 4963245"/>
              <a:gd name="connsiteX42" fmla="*/ 5303978 w 6858001"/>
              <a:gd name="connsiteY42" fmla="*/ 189941 h 4963245"/>
              <a:gd name="connsiteX43" fmla="*/ 5456911 w 6858001"/>
              <a:gd name="connsiteY43" fmla="*/ 177839 h 4963245"/>
              <a:gd name="connsiteX44" fmla="*/ 5612588 w 6858001"/>
              <a:gd name="connsiteY44" fmla="*/ 163887 h 4963245"/>
              <a:gd name="connsiteX45" fmla="*/ 5768950 w 6858001"/>
              <a:gd name="connsiteY45" fmla="*/ 148591 h 4963245"/>
              <a:gd name="connsiteX46" fmla="*/ 5923255 w 6858001"/>
              <a:gd name="connsiteY46" fmla="*/ 132455 h 4963245"/>
              <a:gd name="connsiteX47" fmla="*/ 6079618 w 6858001"/>
              <a:gd name="connsiteY47" fmla="*/ 113629 h 4963245"/>
              <a:gd name="connsiteX48" fmla="*/ 6235294 w 6858001"/>
              <a:gd name="connsiteY48" fmla="*/ 93458 h 4963245"/>
              <a:gd name="connsiteX49" fmla="*/ 6391657 w 6858001"/>
              <a:gd name="connsiteY49" fmla="*/ 73455 h 4963245"/>
              <a:gd name="connsiteX50" fmla="*/ 6547333 w 6858001"/>
              <a:gd name="connsiteY50" fmla="*/ 50091 h 4963245"/>
              <a:gd name="connsiteX51" fmla="*/ 6702324 w 6858001"/>
              <a:gd name="connsiteY51" fmla="*/ 26222 h 49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4963245">
                <a:moveTo>
                  <a:pt x="6858001" y="1177"/>
                </a:moveTo>
                <a:lnTo>
                  <a:pt x="6858001" y="1344715"/>
                </a:lnTo>
                <a:lnTo>
                  <a:pt x="6858000" y="1344715"/>
                </a:lnTo>
                <a:lnTo>
                  <a:pt x="6858000" y="4963245"/>
                </a:lnTo>
                <a:lnTo>
                  <a:pt x="0" y="4963244"/>
                </a:lnTo>
                <a:lnTo>
                  <a:pt x="0" y="900697"/>
                </a:lnTo>
                <a:lnTo>
                  <a:pt x="1" y="900697"/>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4" name="Picture 3" descr="A person sitting at a desk using a computer&#10;&#10;Description automatically generated with low confidence">
            <a:extLst>
              <a:ext uri="{FF2B5EF4-FFF2-40B4-BE49-F238E27FC236}">
                <a16:creationId xmlns:a16="http://schemas.microsoft.com/office/drawing/2014/main" id="{00440835-DC5C-231B-8C4E-5BEDBCFC9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9871" y="871688"/>
            <a:ext cx="3414010" cy="5114621"/>
          </a:xfrm>
          <a:prstGeom prst="rect">
            <a:avLst/>
          </a:prstGeom>
          <a:effectLst/>
        </p:spPr>
      </p:pic>
      <p:sp>
        <p:nvSpPr>
          <p:cNvPr id="15" name="Rectangle 1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C496573-2089-D04A-F4DA-D43811851D47}"/>
              </a:ext>
            </a:extLst>
          </p:cNvPr>
          <p:cNvSpPr>
            <a:spLocks noGrp="1"/>
          </p:cNvSpPr>
          <p:nvPr>
            <p:ph idx="1"/>
          </p:nvPr>
        </p:nvSpPr>
        <p:spPr>
          <a:xfrm>
            <a:off x="648930" y="1352204"/>
            <a:ext cx="6188189" cy="4871615"/>
          </a:xfrm>
        </p:spPr>
        <p:txBody>
          <a:bodyPr>
            <a:noAutofit/>
          </a:bodyPr>
          <a:lstStyle/>
          <a:p>
            <a:pPr>
              <a:lnSpc>
                <a:spcPct val="90000"/>
              </a:lnSpc>
              <a:spcBef>
                <a:spcPts val="0"/>
              </a:spcBef>
              <a:spcAft>
                <a:spcPts val="750"/>
              </a:spcAft>
            </a:pPr>
            <a:r>
              <a:rPr lang="en-US" sz="1800" dirty="0">
                <a:solidFill>
                  <a:srgbClr val="FFFFFF"/>
                </a:solidFill>
                <a:latin typeface="Century Gothic" panose="020B0502020202020204" pitchFamily="34" charset="0"/>
                <a:cs typeface="Arial" panose="020B0604020202020204" pitchFamily="34" charset="0"/>
              </a:rPr>
              <a:t>T</a:t>
            </a:r>
            <a:r>
              <a:rPr lang="en-US" sz="1800" dirty="0">
                <a:solidFill>
                  <a:srgbClr val="FFFFFF"/>
                </a:solidFill>
                <a:effectLst/>
                <a:latin typeface="Century Gothic" panose="020B0502020202020204" pitchFamily="34" charset="0"/>
                <a:cs typeface="Arial" panose="020B0604020202020204" pitchFamily="34" charset="0"/>
              </a:rPr>
              <a:t>echnology can increase a </a:t>
            </a:r>
            <a:r>
              <a:rPr lang="en-US" sz="1800" dirty="0">
                <a:solidFill>
                  <a:srgbClr val="FFFFFF"/>
                </a:solidFill>
                <a:latin typeface="Century Gothic" panose="020B0502020202020204" pitchFamily="34" charset="0"/>
                <a:cs typeface="Arial" panose="020B0604020202020204" pitchFamily="34" charset="0"/>
              </a:rPr>
              <a:t>person</a:t>
            </a:r>
            <a:r>
              <a:rPr lang="en-US" sz="1800" dirty="0">
                <a:solidFill>
                  <a:srgbClr val="FFFFFF"/>
                </a:solidFill>
                <a:effectLst/>
                <a:latin typeface="Century Gothic" panose="020B0502020202020204" pitchFamily="34" charset="0"/>
                <a:cs typeface="Arial" panose="020B0604020202020204" pitchFamily="34" charset="0"/>
              </a:rPr>
              <a:t>’s engagement in treatment sessions and motivate attendance.</a:t>
            </a:r>
          </a:p>
          <a:p>
            <a:pPr>
              <a:lnSpc>
                <a:spcPct val="90000"/>
              </a:lnSpc>
              <a:spcBef>
                <a:spcPts val="0"/>
              </a:spcBef>
              <a:spcAft>
                <a:spcPts val="750"/>
              </a:spcAft>
            </a:pPr>
            <a:r>
              <a:rPr lang="en-US" sz="1800" dirty="0">
                <a:solidFill>
                  <a:srgbClr val="FFFFFF"/>
                </a:solidFill>
                <a:effectLst/>
                <a:latin typeface="Century Gothic" panose="020B0502020202020204" pitchFamily="34" charset="0"/>
                <a:cs typeface="Arial" panose="020B0604020202020204" pitchFamily="34" charset="0"/>
              </a:rPr>
              <a:t>Technology and videos can model behaviors for the client or help explain difficult concepts (for instance, how to complete a desired behavior). Video can be particularly helpful when goals include building social skills like group discussion, or particular behaviors, like brushing teeth.</a:t>
            </a:r>
          </a:p>
          <a:p>
            <a:pPr>
              <a:lnSpc>
                <a:spcPct val="90000"/>
              </a:lnSpc>
              <a:spcBef>
                <a:spcPts val="0"/>
              </a:spcBef>
              <a:spcAft>
                <a:spcPts val="750"/>
              </a:spcAft>
            </a:pPr>
            <a:r>
              <a:rPr lang="en-US" sz="1800" dirty="0">
                <a:solidFill>
                  <a:srgbClr val="FFFFFF"/>
                </a:solidFill>
                <a:effectLst/>
                <a:latin typeface="Century Gothic" panose="020B0502020202020204" pitchFamily="34" charset="0"/>
                <a:cs typeface="Arial" panose="020B0604020202020204" pitchFamily="34" charset="0"/>
              </a:rPr>
              <a:t>Technology can be used to reinforce concepts or remind </a:t>
            </a:r>
            <a:r>
              <a:rPr lang="en-US" sz="1800" dirty="0">
                <a:solidFill>
                  <a:srgbClr val="FFFFFF"/>
                </a:solidFill>
                <a:latin typeface="Century Gothic" panose="020B0502020202020204" pitchFamily="34" charset="0"/>
                <a:cs typeface="Arial" panose="020B0604020202020204" pitchFamily="34" charset="0"/>
              </a:rPr>
              <a:t>someone</a:t>
            </a:r>
            <a:r>
              <a:rPr lang="en-US" sz="1800" dirty="0">
                <a:solidFill>
                  <a:srgbClr val="FFFFFF"/>
                </a:solidFill>
                <a:effectLst/>
                <a:latin typeface="Century Gothic" panose="020B0502020202020204" pitchFamily="34" charset="0"/>
                <a:cs typeface="Arial" panose="020B0604020202020204" pitchFamily="34" charset="0"/>
              </a:rPr>
              <a:t> with difficulties in organization, such as phone apps to track tasks, or help with calming or distracting activities.</a:t>
            </a:r>
          </a:p>
          <a:p>
            <a:pPr>
              <a:lnSpc>
                <a:spcPct val="90000"/>
              </a:lnSpc>
              <a:spcBef>
                <a:spcPts val="0"/>
              </a:spcBef>
              <a:spcAft>
                <a:spcPts val="750"/>
              </a:spcAft>
            </a:pPr>
            <a:r>
              <a:rPr lang="en-US" sz="1800" dirty="0">
                <a:solidFill>
                  <a:srgbClr val="FFFFFF"/>
                </a:solidFill>
                <a:effectLst/>
                <a:latin typeface="Century Gothic" panose="020B0502020202020204" pitchFamily="34" charset="0"/>
                <a:cs typeface="Arial" panose="020B0604020202020204" pitchFamily="34" charset="0"/>
              </a:rPr>
              <a:t>These technologies are also used as rewards: allowing the </a:t>
            </a:r>
            <a:r>
              <a:rPr lang="en-US" sz="1800" dirty="0">
                <a:solidFill>
                  <a:srgbClr val="FFFFFF"/>
                </a:solidFill>
                <a:latin typeface="Century Gothic" panose="020B0502020202020204" pitchFamily="34" charset="0"/>
                <a:cs typeface="Arial" panose="020B0604020202020204" pitchFamily="34" charset="0"/>
              </a:rPr>
              <a:t>person</a:t>
            </a:r>
            <a:r>
              <a:rPr lang="en-US" sz="1800" dirty="0">
                <a:solidFill>
                  <a:srgbClr val="FFFFFF"/>
                </a:solidFill>
                <a:effectLst/>
                <a:latin typeface="Century Gothic" panose="020B0502020202020204" pitchFamily="34" charset="0"/>
                <a:cs typeface="Arial" panose="020B0604020202020204" pitchFamily="34" charset="0"/>
              </a:rPr>
              <a:t> to intermittently play a video or a song when they have engaged in part of their session</a:t>
            </a:r>
            <a:endParaRPr lang="en-US" sz="1800" dirty="0">
              <a:solidFill>
                <a:srgbClr val="FFFFFF"/>
              </a:solidFill>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F5DFBCFC-B3FA-6BCE-FB6E-40E9F7519902}"/>
              </a:ext>
            </a:extLst>
          </p:cNvPr>
          <p:cNvSpPr>
            <a:spLocks noGrp="1"/>
          </p:cNvSpPr>
          <p:nvPr>
            <p:ph type="sldNum" sz="quarter" idx="12"/>
          </p:nvPr>
        </p:nvSpPr>
        <p:spPr/>
        <p:txBody>
          <a:bodyPr/>
          <a:lstStyle/>
          <a:p>
            <a:fld id="{AE22BCAE-92F7-455E-8399-F46D81AA5664}" type="slidenum">
              <a:rPr lang="en-US" smtClean="0">
                <a:solidFill>
                  <a:schemeClr val="bg1"/>
                </a:solidFill>
              </a:rPr>
              <a:t>54</a:t>
            </a:fld>
            <a:endParaRPr lang="en-US" dirty="0">
              <a:solidFill>
                <a:schemeClr val="bg1"/>
              </a:solidFill>
            </a:endParaRPr>
          </a:p>
        </p:txBody>
      </p:sp>
    </p:spTree>
    <p:extLst>
      <p:ext uri="{BB962C8B-B14F-4D97-AF65-F5344CB8AC3E}">
        <p14:creationId xmlns:p14="http://schemas.microsoft.com/office/powerpoint/2010/main" val="156343999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4D89271-97D4-36A8-3461-FD587349AE69}"/>
              </a:ext>
            </a:extLst>
          </p:cNvPr>
          <p:cNvSpPr>
            <a:spLocks noGrp="1"/>
          </p:cNvSpPr>
          <p:nvPr>
            <p:ph type="title"/>
          </p:nvPr>
        </p:nvSpPr>
        <p:spPr>
          <a:xfrm>
            <a:off x="648930" y="629267"/>
            <a:ext cx="9252154" cy="1016654"/>
          </a:xfrm>
        </p:spPr>
        <p:txBody>
          <a:bodyPr>
            <a:normAutofit/>
          </a:bodyPr>
          <a:lstStyle/>
          <a:p>
            <a:r>
              <a:rPr lang="en-US" sz="3600" b="1" dirty="0">
                <a:solidFill>
                  <a:srgbClr val="EBEBEB"/>
                </a:solidFill>
                <a:latin typeface="Century Gothic" panose="020B0502020202020204" pitchFamily="34" charset="0"/>
                <a:cs typeface="Arial" panose="020B0604020202020204" pitchFamily="34" charset="0"/>
              </a:rPr>
              <a:t>Coping Skills and Relaxation</a:t>
            </a:r>
          </a:p>
        </p:txBody>
      </p:sp>
      <p:sp useBgFill="1">
        <p:nvSpPr>
          <p:cNvPr id="15" name="Freeform: Shape 1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391121C3-CA48-00F7-C586-60A7BDCFD460}"/>
              </a:ext>
            </a:extLst>
          </p:cNvPr>
          <p:cNvSpPr>
            <a:spLocks noGrp="1"/>
          </p:cNvSpPr>
          <p:nvPr>
            <p:ph idx="1"/>
          </p:nvPr>
        </p:nvSpPr>
        <p:spPr>
          <a:xfrm>
            <a:off x="648931" y="2548281"/>
            <a:ext cx="5122606" cy="3658689"/>
          </a:xfrm>
        </p:spPr>
        <p:txBody>
          <a:bodyPr>
            <a:normAutofit lnSpcReduction="10000"/>
          </a:bodyPr>
          <a:lstStyle/>
          <a:p>
            <a:pPr marL="0" marR="0" algn="ctr">
              <a:lnSpc>
                <a:spcPct val="90000"/>
              </a:lnSpc>
              <a:spcBef>
                <a:spcPts val="0"/>
              </a:spcBef>
              <a:spcAft>
                <a:spcPts val="750"/>
              </a:spcAft>
            </a:pPr>
            <a:r>
              <a:rPr lang="en-US" b="1" kern="0" dirty="0">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American Institute of Stress (AIS)</a:t>
            </a:r>
          </a:p>
          <a:p>
            <a:pPr marL="342900" indent="-342900" algn="ctr">
              <a:lnSpc>
                <a:spcPct val="90000"/>
              </a:lnSpc>
              <a:spcBef>
                <a:spcPts val="0"/>
              </a:spcBef>
              <a:spcAft>
                <a:spcPts val="750"/>
              </a:spcAft>
              <a:buFont typeface="Arial" panose="020B0604020202020204" pitchFamily="34" charset="0"/>
              <a:buChar char="•"/>
            </a:pPr>
            <a:r>
              <a:rPr lang="en-US" u="sng" kern="0" dirty="0">
                <a:effectLst/>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https://www.stress.org/management-tips/</a:t>
            </a:r>
            <a:endParaRPr lang="en-US" kern="0" dirty="0">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endParaRPr>
          </a:p>
          <a:p>
            <a:pPr marL="342900" marR="0" indent="-342900" algn="ctr">
              <a:lnSpc>
                <a:spcPct val="90000"/>
              </a:lnSpc>
              <a:spcBef>
                <a:spcPts val="0"/>
              </a:spcBef>
              <a:spcAft>
                <a:spcPts val="750"/>
              </a:spcAft>
              <a:buFont typeface="Arial" panose="020B0604020202020204" pitchFamily="34" charset="0"/>
              <a:buChar char="•"/>
            </a:pPr>
            <a:r>
              <a:rPr lang="en-US" kern="0" dirty="0">
                <a:effectLst/>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Deep Bre</a:t>
            </a:r>
            <a:r>
              <a:rPr lang="en-US" kern="0" dirty="0">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athing</a:t>
            </a:r>
          </a:p>
          <a:p>
            <a:pPr marL="342900" marR="0" indent="-342900" algn="ctr">
              <a:lnSpc>
                <a:spcPct val="90000"/>
              </a:lnSpc>
              <a:spcBef>
                <a:spcPts val="0"/>
              </a:spcBef>
              <a:spcAft>
                <a:spcPts val="750"/>
              </a:spcAft>
              <a:buFont typeface="Arial" panose="020B0604020202020204" pitchFamily="34" charset="0"/>
              <a:buChar char="•"/>
            </a:pPr>
            <a:r>
              <a:rPr lang="en-US" kern="0" dirty="0">
                <a:effectLst/>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Visualization</a:t>
            </a:r>
          </a:p>
          <a:p>
            <a:pPr marL="342900" marR="0" indent="-342900" algn="ctr">
              <a:lnSpc>
                <a:spcPct val="90000"/>
              </a:lnSpc>
              <a:spcBef>
                <a:spcPts val="0"/>
              </a:spcBef>
              <a:spcAft>
                <a:spcPts val="750"/>
              </a:spcAft>
              <a:buFont typeface="Arial" panose="020B0604020202020204" pitchFamily="34" charset="0"/>
              <a:buChar char="•"/>
            </a:pPr>
            <a:r>
              <a:rPr lang="en-US" kern="0" dirty="0">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Applied Progressive Relaxation</a:t>
            </a:r>
            <a:endParaRPr lang="en-US" kern="0" dirty="0">
              <a:effectLst/>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endParaRPr>
          </a:p>
          <a:p>
            <a:pPr marL="0" marR="0">
              <a:lnSpc>
                <a:spcPct val="90000"/>
              </a:lnSpc>
              <a:spcBef>
                <a:spcPts val="0"/>
              </a:spcBef>
              <a:spcAft>
                <a:spcPts val="750"/>
              </a:spcAft>
            </a:pPr>
            <a:endParaRPr lang="en-US" u="sng" kern="0" dirty="0">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endParaRPr>
          </a:p>
          <a:p>
            <a:pPr marL="0" marR="0" algn="ctr">
              <a:lnSpc>
                <a:spcPct val="90000"/>
              </a:lnSpc>
              <a:spcBef>
                <a:spcPts val="0"/>
              </a:spcBef>
              <a:spcAft>
                <a:spcPts val="750"/>
              </a:spcAft>
            </a:pPr>
            <a:r>
              <a:rPr lang="en-US" b="1" u="sng" kern="0" dirty="0">
                <a:effectLst/>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American Psychological Association        (APA)</a:t>
            </a:r>
            <a:r>
              <a:rPr lang="en-US" u="sng" kern="0" dirty="0">
                <a:effectLst/>
                <a:latin typeface="Century Gothic" panose="020B0502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a:t>
            </a:r>
          </a:p>
          <a:p>
            <a:pPr marL="342900" indent="-342900">
              <a:lnSpc>
                <a:spcPct val="90000"/>
              </a:lnSpc>
              <a:buFont typeface="Arial" panose="020B0604020202020204" pitchFamily="34" charset="0"/>
              <a:buChar char="•"/>
            </a:pPr>
            <a:r>
              <a:rPr lang="en-US" u="sng" kern="0" dirty="0">
                <a:effectLst/>
                <a:latin typeface="Century Gothic" panose="020B0502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http://www.apa.org/topics/stress/index.aspx</a:t>
            </a:r>
            <a:endParaRPr lang="en-US" dirty="0">
              <a:latin typeface="Century Gothic" panose="020B0502020202020204" pitchFamily="34" charset="0"/>
              <a:cs typeface="Arial" panose="020B0604020202020204" pitchFamily="34" charset="0"/>
            </a:endParaRPr>
          </a:p>
          <a:p>
            <a:pPr>
              <a:lnSpc>
                <a:spcPct val="90000"/>
              </a:lnSpc>
            </a:pPr>
            <a:endParaRPr lang="en-US" sz="1900" dirty="0"/>
          </a:p>
        </p:txBody>
      </p:sp>
      <p:pic>
        <p:nvPicPr>
          <p:cNvPr id="4" name="Picture 3" descr="Calendar&#10;&#10;Description automatically generated with low confidence">
            <a:extLst>
              <a:ext uri="{FF2B5EF4-FFF2-40B4-BE49-F238E27FC236}">
                <a16:creationId xmlns:a16="http://schemas.microsoft.com/office/drawing/2014/main" id="{51ED563A-355C-FB95-75F1-4429FC30901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25069" y="2548281"/>
            <a:ext cx="5385320" cy="3662018"/>
          </a:xfrm>
          <a:prstGeom prst="rect">
            <a:avLst/>
          </a:prstGeom>
          <a:effectLst/>
        </p:spPr>
      </p:pic>
      <p:sp>
        <p:nvSpPr>
          <p:cNvPr id="5" name="Slide Number Placeholder 4">
            <a:extLst>
              <a:ext uri="{FF2B5EF4-FFF2-40B4-BE49-F238E27FC236}">
                <a16:creationId xmlns:a16="http://schemas.microsoft.com/office/drawing/2014/main" id="{FB376DF9-FACA-0E28-EEE8-42CC468D8F12}"/>
              </a:ext>
            </a:extLst>
          </p:cNvPr>
          <p:cNvSpPr>
            <a:spLocks noGrp="1"/>
          </p:cNvSpPr>
          <p:nvPr>
            <p:ph type="sldNum" sz="quarter" idx="12"/>
          </p:nvPr>
        </p:nvSpPr>
        <p:spPr/>
        <p:txBody>
          <a:bodyPr/>
          <a:lstStyle/>
          <a:p>
            <a:fld id="{AE22BCAE-92F7-455E-8399-F46D81AA5664}" type="slidenum">
              <a:rPr lang="en-US" smtClean="0">
                <a:solidFill>
                  <a:schemeClr val="bg1"/>
                </a:solidFill>
              </a:rPr>
              <a:t>55</a:t>
            </a:fld>
            <a:endParaRPr lang="en-US" dirty="0">
              <a:solidFill>
                <a:schemeClr val="bg1"/>
              </a:solidFill>
            </a:endParaRPr>
          </a:p>
        </p:txBody>
      </p:sp>
    </p:spTree>
    <p:extLst>
      <p:ext uri="{BB962C8B-B14F-4D97-AF65-F5344CB8AC3E}">
        <p14:creationId xmlns:p14="http://schemas.microsoft.com/office/powerpoint/2010/main" val="1913978707"/>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6341-3853-758B-4A96-25218F771D42}"/>
              </a:ext>
            </a:extLst>
          </p:cNvPr>
          <p:cNvSpPr>
            <a:spLocks noGrp="1"/>
          </p:cNvSpPr>
          <p:nvPr>
            <p:ph type="title"/>
          </p:nvPr>
        </p:nvSpPr>
        <p:spPr>
          <a:xfrm>
            <a:off x="646111" y="452718"/>
            <a:ext cx="9894427" cy="1400530"/>
          </a:xfrm>
        </p:spPr>
        <p:txBody>
          <a:bodyPr/>
          <a:lstStyle/>
          <a:p>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Who </a:t>
            </a:r>
            <a:r>
              <a:rPr lang="en-US" sz="3600" b="1" dirty="0">
                <a:solidFill>
                  <a:schemeClr val="tx1"/>
                </a:solidFill>
                <a:latin typeface="Century Gothic" panose="020B0502020202020204" pitchFamily="34" charset="0"/>
                <a:ea typeface="+mn-ea"/>
                <a:cs typeface="+mn-cs"/>
              </a:rPr>
              <a:t>B</a:t>
            </a:r>
            <a:r>
              <a:rPr kumimoji="0" lang="en-US" sz="36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enefits</a:t>
            </a:r>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lang="en-US" sz="3600" b="1" dirty="0">
                <a:solidFill>
                  <a:schemeClr val="tx1"/>
                </a:solidFill>
                <a:latin typeface="Century Gothic" panose="020B0502020202020204" pitchFamily="34" charset="0"/>
                <a:ea typeface="+mn-ea"/>
                <a:cs typeface="+mn-cs"/>
              </a:rPr>
              <a:t>F</a:t>
            </a:r>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rom Relaxation Therapy?</a:t>
            </a:r>
            <a:b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endParaRPr lang="en-US" sz="3600" dirty="0">
              <a:solidFill>
                <a:schemeClr val="tx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CCF3B96D-B917-6932-F697-05918BBD18E8}"/>
              </a:ext>
            </a:extLst>
          </p:cNvPr>
          <p:cNvSpPr>
            <a:spLocks noGrp="1"/>
          </p:cNvSpPr>
          <p:nvPr>
            <p:ph idx="1"/>
          </p:nvPr>
        </p:nvSpPr>
        <p:spPr/>
        <p:txBody>
          <a:bodyPr>
            <a:normAutofit/>
          </a:bodyPr>
          <a:lstStyle/>
          <a:p>
            <a:r>
              <a:rPr lang="en-US" sz="2000" dirty="0">
                <a:latin typeface="Century Gothic" panose="020B0502020202020204" pitchFamily="34" charset="0"/>
                <a:cs typeface="Arial" panose="020B0604020202020204" pitchFamily="34" charset="0"/>
              </a:rPr>
              <a:t>Relaxation techniques are often incorporated in CBT, DBT and other forms of therapy. Most individuals can benefit from relaxation strategies.</a:t>
            </a:r>
          </a:p>
          <a:p>
            <a:pPr marL="0" indent="0">
              <a:buNone/>
            </a:pPr>
            <a:endParaRPr lang="en-US" sz="2000" dirty="0">
              <a:latin typeface="Century Gothic" panose="020B0502020202020204" pitchFamily="34" charset="0"/>
              <a:cs typeface="Arial" panose="020B0604020202020204" pitchFamily="34" charset="0"/>
            </a:endParaRPr>
          </a:p>
          <a:p>
            <a:r>
              <a:rPr lang="en-US" sz="2000" dirty="0">
                <a:latin typeface="Century Gothic" panose="020B0502020202020204" pitchFamily="34" charset="0"/>
                <a:cs typeface="Arial" panose="020B0604020202020204" pitchFamily="34" charset="0"/>
              </a:rPr>
              <a:t>However, for individuals with IDD, relaxation has been found particularly effective as a stand-alone treatment for anxiety and stress management</a:t>
            </a:r>
          </a:p>
          <a:p>
            <a:pPr marL="0" indent="0">
              <a:buNone/>
            </a:pPr>
            <a:endParaRPr lang="en-US" sz="2000" dirty="0">
              <a:latin typeface="Century Gothic" panose="020B0502020202020204" pitchFamily="34" charset="0"/>
              <a:cs typeface="Arial" panose="020B0604020202020204" pitchFamily="34" charset="0"/>
            </a:endParaRPr>
          </a:p>
          <a:p>
            <a:r>
              <a:rPr lang="en-US" sz="2000" dirty="0">
                <a:latin typeface="Century Gothic" panose="020B0502020202020204" pitchFamily="34" charset="0"/>
                <a:cs typeface="Arial" panose="020B0604020202020204" pitchFamily="34" charset="0"/>
              </a:rPr>
              <a:t>Relaxation strategies can be taught to staff who can work alongside individuals within residential or program settings. No special credentialing is required to use these strategies</a:t>
            </a:r>
          </a:p>
          <a:p>
            <a:endParaRPr lang="en-US" dirty="0"/>
          </a:p>
        </p:txBody>
      </p:sp>
      <p:sp>
        <p:nvSpPr>
          <p:cNvPr id="4" name="Slide Number Placeholder 3">
            <a:extLst>
              <a:ext uri="{FF2B5EF4-FFF2-40B4-BE49-F238E27FC236}">
                <a16:creationId xmlns:a16="http://schemas.microsoft.com/office/drawing/2014/main" id="{B6EC90EF-61A2-27CD-510D-802DB7F27AA1}"/>
              </a:ext>
            </a:extLst>
          </p:cNvPr>
          <p:cNvSpPr>
            <a:spLocks noGrp="1"/>
          </p:cNvSpPr>
          <p:nvPr>
            <p:ph type="sldNum" sz="quarter" idx="12"/>
          </p:nvPr>
        </p:nvSpPr>
        <p:spPr/>
        <p:txBody>
          <a:bodyPr/>
          <a:lstStyle/>
          <a:p>
            <a:fld id="{AE22BCAE-92F7-455E-8399-F46D81AA5664}" type="slidenum">
              <a:rPr lang="en-US" smtClean="0"/>
              <a:t>56</a:t>
            </a:fld>
            <a:endParaRPr lang="en-US"/>
          </a:p>
        </p:txBody>
      </p:sp>
    </p:spTree>
    <p:extLst>
      <p:ext uri="{BB962C8B-B14F-4D97-AF65-F5344CB8AC3E}">
        <p14:creationId xmlns:p14="http://schemas.microsoft.com/office/powerpoint/2010/main" val="191241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757A51-5338-7043-4479-56211C54A938}"/>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kumimoji="0" lang="en-US" sz="3600" b="1" i="0" u="none" strike="noStrike" kern="1200" cap="none" spc="0" normalizeH="0" baseline="0" noProof="0" dirty="0">
                <a:ln>
                  <a:noFill/>
                </a:ln>
                <a:solidFill>
                  <a:srgbClr val="EBEBEB"/>
                </a:solidFill>
                <a:effectLst/>
                <a:uLnTx/>
                <a:uFillTx/>
                <a:latin typeface="+mj-lt"/>
                <a:ea typeface="+mj-ea"/>
                <a:cs typeface="+mj-cs"/>
              </a:rPr>
              <a:t>4-Square Breathing</a:t>
            </a:r>
            <a:br>
              <a:rPr kumimoji="0" lang="en-US" sz="5000" b="0" i="0" u="none" strike="noStrike" kern="1200" cap="none" spc="0" normalizeH="0" baseline="0" noProof="0" dirty="0">
                <a:ln>
                  <a:noFill/>
                </a:ln>
                <a:solidFill>
                  <a:srgbClr val="EBEBEB"/>
                </a:solidFill>
                <a:effectLst/>
                <a:uLnTx/>
                <a:uFillTx/>
                <a:latin typeface="+mj-lt"/>
                <a:ea typeface="+mj-ea"/>
                <a:cs typeface="+mj-cs"/>
              </a:rPr>
            </a:br>
            <a:endParaRPr lang="en-US" sz="5000" b="0" i="0" kern="1200" dirty="0">
              <a:solidFill>
                <a:srgbClr val="EBEBEB"/>
              </a:solidFill>
              <a:latin typeface="+mj-lt"/>
              <a:ea typeface="+mj-ea"/>
              <a:cs typeface="+mj-cs"/>
            </a:endParaRPr>
          </a:p>
        </p:txBody>
      </p:sp>
      <p:sp>
        <p:nvSpPr>
          <p:cNvPr id="23"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descr="Graphical user interface, application&#10;&#10;Description automatically generated">
            <a:extLst>
              <a:ext uri="{FF2B5EF4-FFF2-40B4-BE49-F238E27FC236}">
                <a16:creationId xmlns:a16="http://schemas.microsoft.com/office/drawing/2014/main" id="{AB0114BD-8280-954D-30B9-F279BB3A2D45}"/>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3854" y="1672982"/>
            <a:ext cx="6270662" cy="3511570"/>
          </a:xfrm>
          <a:prstGeom prst="rect">
            <a:avLst/>
          </a:prstGeom>
          <a:effectLst/>
        </p:spPr>
      </p:pic>
      <p:sp>
        <p:nvSpPr>
          <p:cNvPr id="3" name="Slide Number Placeholder 2">
            <a:extLst>
              <a:ext uri="{FF2B5EF4-FFF2-40B4-BE49-F238E27FC236}">
                <a16:creationId xmlns:a16="http://schemas.microsoft.com/office/drawing/2014/main" id="{AD4CD96D-21B6-0498-68EA-EF75B271E59F}"/>
              </a:ext>
            </a:extLst>
          </p:cNvPr>
          <p:cNvSpPr>
            <a:spLocks noGrp="1"/>
          </p:cNvSpPr>
          <p:nvPr>
            <p:ph type="sldNum" sz="quarter" idx="12"/>
          </p:nvPr>
        </p:nvSpPr>
        <p:spPr/>
        <p:txBody>
          <a:bodyPr/>
          <a:lstStyle/>
          <a:p>
            <a:fld id="{AE22BCAE-92F7-455E-8399-F46D81AA5664}" type="slidenum">
              <a:rPr lang="en-US" smtClean="0">
                <a:solidFill>
                  <a:schemeClr val="bg1"/>
                </a:solidFill>
              </a:rPr>
              <a:t>57</a:t>
            </a:fld>
            <a:endParaRPr lang="en-US" dirty="0">
              <a:solidFill>
                <a:schemeClr val="bg1"/>
              </a:solidFill>
            </a:endParaRPr>
          </a:p>
        </p:txBody>
      </p:sp>
    </p:spTree>
    <p:extLst>
      <p:ext uri="{BB962C8B-B14F-4D97-AF65-F5344CB8AC3E}">
        <p14:creationId xmlns:p14="http://schemas.microsoft.com/office/powerpoint/2010/main" val="1423906496"/>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3680A31-2C3C-7E67-2744-500260C553D0}"/>
              </a:ext>
            </a:extLst>
          </p:cNvPr>
          <p:cNvSpPr>
            <a:spLocks noGrp="1"/>
          </p:cNvSpPr>
          <p:nvPr>
            <p:ph type="title"/>
          </p:nvPr>
        </p:nvSpPr>
        <p:spPr>
          <a:xfrm>
            <a:off x="648930" y="629267"/>
            <a:ext cx="9252154" cy="1016654"/>
          </a:xfrm>
        </p:spPr>
        <p:txBody>
          <a:bodyPr>
            <a:normAutofit/>
          </a:bodyPr>
          <a:lstStyle/>
          <a:p>
            <a:r>
              <a:rPr lang="en-US" sz="3600" b="1" dirty="0">
                <a:solidFill>
                  <a:srgbClr val="EBEBEB"/>
                </a:solidFill>
              </a:rPr>
              <a:t>Progressive Muscle Relaxation</a:t>
            </a:r>
          </a:p>
        </p:txBody>
      </p:sp>
      <p:sp useBgFill="1">
        <p:nvSpPr>
          <p:cNvPr id="15" name="Freeform: Shape 1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34339510-079C-CDAC-0AAE-2B7335E12672}"/>
              </a:ext>
            </a:extLst>
          </p:cNvPr>
          <p:cNvSpPr>
            <a:spLocks noGrp="1"/>
          </p:cNvSpPr>
          <p:nvPr>
            <p:ph idx="1"/>
          </p:nvPr>
        </p:nvSpPr>
        <p:spPr>
          <a:xfrm>
            <a:off x="648931" y="2548281"/>
            <a:ext cx="5122606" cy="3658689"/>
          </a:xfrm>
        </p:spPr>
        <p:txBody>
          <a:bodyPr>
            <a:normAutofit fontScale="92500" lnSpcReduction="10000"/>
          </a:bodyPr>
          <a:lstStyle/>
          <a:p>
            <a:pPr marL="342900" marR="0" indent="-342900">
              <a:lnSpc>
                <a:spcPct val="90000"/>
              </a:lnSpc>
              <a:spcBef>
                <a:spcPts val="0"/>
              </a:spcBef>
              <a:spcAft>
                <a:spcPts val="750"/>
              </a:spcAft>
              <a:buFont typeface="Arial" panose="020B0604020202020204" pitchFamily="34" charset="0"/>
              <a:buChar char="•"/>
            </a:pPr>
            <a:r>
              <a:rPr lang="en-US" sz="1800" kern="100" dirty="0">
                <a:effectLst/>
                <a:latin typeface="Century Gothic" panose="020B0502020202020204" pitchFamily="34" charset="0"/>
                <a:ea typeface="Calibri" panose="020F0502020204030204" pitchFamily="34" charset="0"/>
                <a:cs typeface="Arial" panose="020B0604020202020204" pitchFamily="34" charset="0"/>
              </a:rPr>
              <a:t>Tighten and release muscles one at a time, starting from toes and moving all the way up to the person’s scalp. </a:t>
            </a:r>
          </a:p>
          <a:p>
            <a:pPr marL="342900" marR="0" indent="-342900">
              <a:lnSpc>
                <a:spcPct val="90000"/>
              </a:lnSpc>
              <a:spcBef>
                <a:spcPts val="0"/>
              </a:spcBef>
              <a:spcAft>
                <a:spcPts val="750"/>
              </a:spcAft>
              <a:buFont typeface="Arial" panose="020B0604020202020204" pitchFamily="34" charset="0"/>
              <a:buChar char="•"/>
            </a:pPr>
            <a:endParaRPr lang="en-US" sz="1800" kern="100" dirty="0">
              <a:effectLst/>
              <a:latin typeface="Century Gothic" panose="020B0502020202020204" pitchFamily="34" charset="0"/>
              <a:ea typeface="Calibri" panose="020F0502020204030204" pitchFamily="34" charset="0"/>
              <a:cs typeface="Arial" panose="020B0604020202020204" pitchFamily="34" charset="0"/>
            </a:endParaRPr>
          </a:p>
          <a:p>
            <a:pPr marL="342900" marR="0" indent="-342900">
              <a:lnSpc>
                <a:spcPct val="90000"/>
              </a:lnSpc>
              <a:spcBef>
                <a:spcPts val="0"/>
              </a:spcBef>
              <a:spcAft>
                <a:spcPts val="750"/>
              </a:spcAft>
              <a:buFont typeface="Arial" panose="020B0604020202020204" pitchFamily="34" charset="0"/>
              <a:buChar char="•"/>
            </a:pPr>
            <a:r>
              <a:rPr lang="en-US" sz="1800" kern="100" dirty="0">
                <a:effectLst/>
                <a:latin typeface="Century Gothic" panose="020B0502020202020204" pitchFamily="34" charset="0"/>
                <a:ea typeface="Calibri" panose="020F0502020204030204" pitchFamily="34" charset="0"/>
                <a:cs typeface="Arial" panose="020B0604020202020204" pitchFamily="34" charset="0"/>
              </a:rPr>
              <a:t>Only use the body parts that the person can understand. </a:t>
            </a:r>
          </a:p>
          <a:p>
            <a:pPr marL="857250" lvl="1" indent="-342900">
              <a:lnSpc>
                <a:spcPct val="90000"/>
              </a:lnSpc>
              <a:spcBef>
                <a:spcPts val="0"/>
              </a:spcBef>
              <a:spcAft>
                <a:spcPts val="750"/>
              </a:spcAft>
            </a:pPr>
            <a:r>
              <a:rPr lang="en-US" kern="100" dirty="0">
                <a:effectLst/>
                <a:latin typeface="Century Gothic" panose="020B0502020202020204" pitchFamily="34" charset="0"/>
                <a:ea typeface="Calibri" panose="020F0502020204030204" pitchFamily="34" charset="0"/>
                <a:cs typeface="Arial" panose="020B0604020202020204" pitchFamily="34" charset="0"/>
              </a:rPr>
              <a:t>For example, if a person doesn’t understand the concept of scalp muscles, stop with the face. </a:t>
            </a:r>
          </a:p>
          <a:p>
            <a:pPr marL="857250" lvl="1" indent="-342900">
              <a:lnSpc>
                <a:spcPct val="90000"/>
              </a:lnSpc>
              <a:spcBef>
                <a:spcPts val="0"/>
              </a:spcBef>
              <a:spcAft>
                <a:spcPts val="750"/>
              </a:spcAft>
            </a:pPr>
            <a:endParaRPr lang="en-US" kern="100" dirty="0">
              <a:effectLst/>
              <a:latin typeface="Century Gothic" panose="020B0502020202020204" pitchFamily="34" charset="0"/>
              <a:ea typeface="Calibri" panose="020F0502020204030204" pitchFamily="34" charset="0"/>
              <a:cs typeface="Arial" panose="020B0604020202020204" pitchFamily="34" charset="0"/>
            </a:endParaRPr>
          </a:p>
          <a:p>
            <a:pPr marL="342900" marR="0" indent="-342900">
              <a:lnSpc>
                <a:spcPct val="90000"/>
              </a:lnSpc>
              <a:spcBef>
                <a:spcPts val="0"/>
              </a:spcBef>
              <a:spcAft>
                <a:spcPts val="750"/>
              </a:spcAft>
              <a:buFont typeface="Arial" panose="020B0604020202020204" pitchFamily="34" charset="0"/>
              <a:buChar char="•"/>
            </a:pPr>
            <a:r>
              <a:rPr lang="en-US" sz="1800" kern="100" dirty="0">
                <a:effectLst/>
                <a:latin typeface="Century Gothic" panose="020B0502020202020204" pitchFamily="34" charset="0"/>
                <a:ea typeface="Calibri" panose="020F0502020204030204" pitchFamily="34" charset="0"/>
                <a:cs typeface="Arial" panose="020B0604020202020204" pitchFamily="34" charset="0"/>
              </a:rPr>
              <a:t>Please note that this should not be used with somebody who has muscle spasticity (tightness) who might find releasing too difficult.</a:t>
            </a:r>
          </a:p>
          <a:p>
            <a:pPr>
              <a:lnSpc>
                <a:spcPct val="90000"/>
              </a:lnSpc>
            </a:pPr>
            <a:endParaRPr lang="en-US" sz="1500" dirty="0"/>
          </a:p>
        </p:txBody>
      </p:sp>
      <p:pic>
        <p:nvPicPr>
          <p:cNvPr id="4" name="Picture 3" descr="A person sitting on a chair">
            <a:extLst>
              <a:ext uri="{FF2B5EF4-FFF2-40B4-BE49-F238E27FC236}">
                <a16:creationId xmlns:a16="http://schemas.microsoft.com/office/drawing/2014/main" id="{515DC2B8-722B-9235-5548-EB958F18662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65923" y="2548281"/>
            <a:ext cx="5303612" cy="3662018"/>
          </a:xfrm>
          <a:prstGeom prst="rect">
            <a:avLst/>
          </a:prstGeom>
          <a:effectLst/>
        </p:spPr>
      </p:pic>
      <p:sp>
        <p:nvSpPr>
          <p:cNvPr id="5" name="Slide Number Placeholder 4">
            <a:extLst>
              <a:ext uri="{FF2B5EF4-FFF2-40B4-BE49-F238E27FC236}">
                <a16:creationId xmlns:a16="http://schemas.microsoft.com/office/drawing/2014/main" id="{9C9A56C4-EE12-B4AF-8EAC-7EE19E93F9BE}"/>
              </a:ext>
            </a:extLst>
          </p:cNvPr>
          <p:cNvSpPr>
            <a:spLocks noGrp="1"/>
          </p:cNvSpPr>
          <p:nvPr>
            <p:ph type="sldNum" sz="quarter" idx="12"/>
          </p:nvPr>
        </p:nvSpPr>
        <p:spPr/>
        <p:txBody>
          <a:bodyPr/>
          <a:lstStyle/>
          <a:p>
            <a:fld id="{AE22BCAE-92F7-455E-8399-F46D81AA5664}" type="slidenum">
              <a:rPr lang="en-US" smtClean="0">
                <a:solidFill>
                  <a:schemeClr val="bg1"/>
                </a:solidFill>
              </a:rPr>
              <a:t>58</a:t>
            </a:fld>
            <a:endParaRPr lang="en-US" dirty="0">
              <a:solidFill>
                <a:schemeClr val="bg1"/>
              </a:solidFill>
            </a:endParaRPr>
          </a:p>
        </p:txBody>
      </p:sp>
    </p:spTree>
    <p:extLst>
      <p:ext uri="{BB962C8B-B14F-4D97-AF65-F5344CB8AC3E}">
        <p14:creationId xmlns:p14="http://schemas.microsoft.com/office/powerpoint/2010/main" val="4174345329"/>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3" name="Freeform: Shape 9">
            <a:extLst>
              <a:ext uri="{FF2B5EF4-FFF2-40B4-BE49-F238E27FC236}">
                <a16:creationId xmlns:a16="http://schemas.microsoft.com/office/drawing/2014/main" id="{BC004C91-9324-4E94-BC28-856AE162D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rgbClr val="FFFFFF"/>
          </a:solidFill>
          <a:ln>
            <a:noFill/>
          </a:ln>
        </p:spPr>
      </p:sp>
      <p:sp>
        <p:nvSpPr>
          <p:cNvPr id="12" name="Freeform 7">
            <a:extLst>
              <a:ext uri="{FF2B5EF4-FFF2-40B4-BE49-F238E27FC236}">
                <a16:creationId xmlns:a16="http://schemas.microsoft.com/office/drawing/2014/main" id="{5B562CD4-39C5-44ED-BD68-B789B305E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15085EE-B5FD-2030-C3D2-DF784235E581}"/>
              </a:ext>
            </a:extLst>
          </p:cNvPr>
          <p:cNvSpPr>
            <a:spLocks noGrp="1"/>
          </p:cNvSpPr>
          <p:nvPr>
            <p:ph type="title"/>
          </p:nvPr>
        </p:nvSpPr>
        <p:spPr>
          <a:xfrm>
            <a:off x="646111" y="452718"/>
            <a:ext cx="9404723" cy="1180711"/>
          </a:xfrm>
        </p:spPr>
        <p:txBody>
          <a:bodyPr>
            <a:noAutofit/>
          </a:bodyPr>
          <a:lstStyle/>
          <a:p>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Visual Meditation</a:t>
            </a:r>
            <a:b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endParaRPr lang="en-US" sz="3600" dirty="0">
              <a:solidFill>
                <a:schemeClr val="tx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8CB9BD99-170D-47C6-3D1F-FADDC73C482A}"/>
              </a:ext>
            </a:extLst>
          </p:cNvPr>
          <p:cNvSpPr>
            <a:spLocks noGrp="1"/>
          </p:cNvSpPr>
          <p:nvPr>
            <p:ph idx="1"/>
          </p:nvPr>
        </p:nvSpPr>
        <p:spPr>
          <a:xfrm>
            <a:off x="643856" y="2548281"/>
            <a:ext cx="7152860" cy="3654389"/>
          </a:xfrm>
        </p:spPr>
        <p:txBody>
          <a:bodyPr>
            <a:normAutofit lnSpcReduction="10000"/>
          </a:bodyPr>
          <a:lstStyle/>
          <a:p>
            <a:pPr marL="0" marR="0">
              <a:lnSpc>
                <a:spcPct val="90000"/>
              </a:lnSpc>
              <a:spcBef>
                <a:spcPts val="0"/>
              </a:spcBef>
              <a:spcAft>
                <a:spcPts val="750"/>
              </a:spcAft>
            </a:pPr>
            <a:r>
              <a:rPr lang="en-US" sz="1800" kern="1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Find a picture of something that the person finds calming. </a:t>
            </a:r>
          </a:p>
          <a:p>
            <a:pPr marL="0" marR="0">
              <a:lnSpc>
                <a:spcPct val="90000"/>
              </a:lnSpc>
              <a:spcBef>
                <a:spcPts val="0"/>
              </a:spcBef>
              <a:spcAft>
                <a:spcPts val="750"/>
              </a:spcAft>
            </a:pPr>
            <a:endParaRPr lang="en-US" sz="1800" kern="1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L="0" marR="0">
              <a:lnSpc>
                <a:spcPct val="90000"/>
              </a:lnSpc>
              <a:spcBef>
                <a:spcPts val="0"/>
              </a:spcBef>
              <a:spcAft>
                <a:spcPts val="750"/>
              </a:spcAft>
            </a:pPr>
            <a:r>
              <a:rPr lang="en-US" sz="1800" kern="1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You also can find a picture with some motion in it, if that works better for the person, such as a fireplace video or a waterfall video. These can be found for free on video-streaming websites. </a:t>
            </a:r>
          </a:p>
          <a:p>
            <a:pPr marL="0" marR="0">
              <a:lnSpc>
                <a:spcPct val="90000"/>
              </a:lnSpc>
              <a:spcBef>
                <a:spcPts val="0"/>
              </a:spcBef>
              <a:spcAft>
                <a:spcPts val="750"/>
              </a:spcAft>
            </a:pPr>
            <a:endParaRPr lang="en-US" sz="1800" kern="1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L="0" marR="0">
              <a:lnSpc>
                <a:spcPct val="90000"/>
              </a:lnSpc>
              <a:spcBef>
                <a:spcPts val="0"/>
              </a:spcBef>
              <a:spcAft>
                <a:spcPts val="750"/>
              </a:spcAft>
            </a:pPr>
            <a:r>
              <a:rPr lang="en-US" sz="1800" kern="1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Create a brief routine with the person in which you talk about all the things in that picture that are good. For example, with a picture of a cat, talk about all the things that are loved about a cat. As you talk through the things that are loved, involve other senses as well. Continuing with the cat example, talk about hearing the cat purr or how good </a:t>
            </a:r>
            <a:r>
              <a:rPr lang="en-US" sz="1800" kern="100" dirty="0">
                <a:solidFill>
                  <a:schemeClr val="bg1"/>
                </a:solidFill>
                <a:latin typeface="Century Gothic" panose="020B0502020202020204" pitchFamily="34" charset="0"/>
                <a:ea typeface="Calibri" panose="020F0502020204030204" pitchFamily="34" charset="0"/>
                <a:cs typeface="Arial" panose="020B0604020202020204" pitchFamily="34" charset="0"/>
              </a:rPr>
              <a:t>the cat</a:t>
            </a:r>
            <a:r>
              <a:rPr lang="en-US" sz="1800" kern="1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 smells.</a:t>
            </a:r>
          </a:p>
          <a:p>
            <a:pPr>
              <a:lnSpc>
                <a:spcPct val="90000"/>
              </a:lnSpc>
            </a:pPr>
            <a:endParaRPr lang="en-US" sz="1700" dirty="0">
              <a:solidFill>
                <a:schemeClr val="bg1"/>
              </a:solidFill>
            </a:endParaRPr>
          </a:p>
        </p:txBody>
      </p:sp>
      <p:pic>
        <p:nvPicPr>
          <p:cNvPr id="4" name="Picture 3" descr="A picture containing grass, outdoor, tree, cat&#10;&#10;Description automatically generated">
            <a:extLst>
              <a:ext uri="{FF2B5EF4-FFF2-40B4-BE49-F238E27FC236}">
                <a16:creationId xmlns:a16="http://schemas.microsoft.com/office/drawing/2014/main" id="{610C936C-43EC-54B2-C83B-2B775F85A2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81349" y="2548281"/>
            <a:ext cx="2310717" cy="1733038"/>
          </a:xfrm>
          <a:prstGeom prst="rect">
            <a:avLst/>
          </a:prstGeom>
          <a:effectLst/>
        </p:spPr>
      </p:pic>
      <p:pic>
        <p:nvPicPr>
          <p:cNvPr id="5" name="Picture 4" descr="A dog wearing sunglasses and lying on a bed&#10;&#10;Description automatically generated with medium confidence">
            <a:extLst>
              <a:ext uri="{FF2B5EF4-FFF2-40B4-BE49-F238E27FC236}">
                <a16:creationId xmlns:a16="http://schemas.microsoft.com/office/drawing/2014/main" id="{CACC0A0B-6A20-5822-F67D-650C74A8EA7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624793" y="4477261"/>
            <a:ext cx="2423829" cy="1733038"/>
          </a:xfrm>
          <a:prstGeom prst="rect">
            <a:avLst/>
          </a:prstGeom>
          <a:effectLst/>
        </p:spPr>
      </p:pic>
      <p:sp>
        <p:nvSpPr>
          <p:cNvPr id="6" name="Slide Number Placeholder 5">
            <a:extLst>
              <a:ext uri="{FF2B5EF4-FFF2-40B4-BE49-F238E27FC236}">
                <a16:creationId xmlns:a16="http://schemas.microsoft.com/office/drawing/2014/main" id="{0815FD42-DE3E-48FC-6789-16725155C491}"/>
              </a:ext>
            </a:extLst>
          </p:cNvPr>
          <p:cNvSpPr>
            <a:spLocks noGrp="1"/>
          </p:cNvSpPr>
          <p:nvPr>
            <p:ph type="sldNum" sz="quarter" idx="12"/>
          </p:nvPr>
        </p:nvSpPr>
        <p:spPr/>
        <p:txBody>
          <a:bodyPr/>
          <a:lstStyle/>
          <a:p>
            <a:fld id="{AE22BCAE-92F7-455E-8399-F46D81AA5664}" type="slidenum">
              <a:rPr lang="en-US" smtClean="0"/>
              <a:t>59</a:t>
            </a:fld>
            <a:endParaRPr lang="en-US"/>
          </a:p>
        </p:txBody>
      </p:sp>
    </p:spTree>
    <p:extLst>
      <p:ext uri="{BB962C8B-B14F-4D97-AF65-F5344CB8AC3E}">
        <p14:creationId xmlns:p14="http://schemas.microsoft.com/office/powerpoint/2010/main" val="681630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5" name="Picture 3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7" name="Picture 3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9" name="Oval 3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0" name="Picture 3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1" name="Picture 3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2" name="Rectangle 4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25324F59-4F94-8597-D28B-E5EFBDB4EC19}"/>
              </a:ext>
            </a:extLst>
          </p:cNvPr>
          <p:cNvSpPr txBox="1">
            <a:spLocks/>
          </p:cNvSpPr>
          <p:nvPr/>
        </p:nvSpPr>
        <p:spPr>
          <a:xfrm>
            <a:off x="7999412" y="1325880"/>
            <a:ext cx="3544889" cy="943791"/>
          </a:xfrm>
          <a:prstGeom prst="rect">
            <a:avLst/>
          </a:prstGeom>
        </p:spPr>
        <p:txBody>
          <a:bodyPr vert="horz" lIns="91440" tIns="45720" rIns="91440" bIns="45720" rtlCol="0" anchor="b">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kumimoji="0" lang="en-US" sz="3600" b="1" u="none" strike="noStrike" cap="none" spc="0" normalizeH="0" baseline="0" noProof="0" dirty="0">
                <a:ln>
                  <a:noFill/>
                </a:ln>
                <a:solidFill>
                  <a:srgbClr val="EBEBEB"/>
                </a:solidFill>
                <a:effectLst/>
                <a:uLnTx/>
                <a:uFillTx/>
                <a:latin typeface="+mj-lt"/>
                <a:ea typeface="+mj-ea"/>
                <a:cs typeface="+mj-cs"/>
              </a:rPr>
              <a:t>Myth or Fact?</a:t>
            </a:r>
          </a:p>
        </p:txBody>
      </p:sp>
      <p:sp>
        <p:nvSpPr>
          <p:cNvPr id="5" name="Text Placeholder 4">
            <a:extLst>
              <a:ext uri="{FF2B5EF4-FFF2-40B4-BE49-F238E27FC236}">
                <a16:creationId xmlns:a16="http://schemas.microsoft.com/office/drawing/2014/main" id="{7A51F11E-21BD-B5B6-C6CE-81E6B89F6D66}"/>
              </a:ext>
            </a:extLst>
          </p:cNvPr>
          <p:cNvSpPr>
            <a:spLocks noGrp="1"/>
          </p:cNvSpPr>
          <p:nvPr>
            <p:ph type="body" sz="quarter" idx="30"/>
          </p:nvPr>
        </p:nvSpPr>
        <p:spPr>
          <a:xfrm>
            <a:off x="7830589" y="3300153"/>
            <a:ext cx="4361411" cy="2909684"/>
          </a:xfrm>
        </p:spPr>
        <p:txBody>
          <a:bodyPr vert="horz" lIns="91440" tIns="45720" rIns="91440" bIns="45720" rtlCol="0" anchor="t">
            <a:normAutofit/>
          </a:bodyPr>
          <a:lstStyle/>
          <a:p>
            <a:pPr algn="l"/>
            <a:r>
              <a:rPr lang="en-US" sz="2000" cap="all" dirty="0">
                <a:solidFill>
                  <a:schemeClr val="tx2">
                    <a:lumMod val="40000"/>
                    <a:lumOff val="60000"/>
                  </a:schemeClr>
                </a:solidFill>
                <a:latin typeface="+mj-lt"/>
              </a:rPr>
              <a:t>Individuals with Developmental Disabilities cannot benefit from psychotherapy.</a:t>
            </a:r>
          </a:p>
        </p:txBody>
      </p:sp>
      <p:sp>
        <p:nvSpPr>
          <p:cNvPr id="46"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descr="A cartoon character pushing a switch, the top says Myth and the bottom says Fact. ">
            <a:extLst>
              <a:ext uri="{FF2B5EF4-FFF2-40B4-BE49-F238E27FC236}">
                <a16:creationId xmlns:a16="http://schemas.microsoft.com/office/drawing/2014/main" id="{3C12167A-35F7-27E5-4003-054C25E1DD2E}"/>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1" b="11624"/>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48" name="Rectangle 47">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676AB619-BD20-380A-2649-24F958A7E64A}"/>
              </a:ext>
            </a:extLst>
          </p:cNvPr>
          <p:cNvSpPr>
            <a:spLocks noGrp="1"/>
          </p:cNvSpPr>
          <p:nvPr>
            <p:ph type="sldNum" sz="quarter" idx="4294967295"/>
          </p:nvPr>
        </p:nvSpPr>
        <p:spPr>
          <a:xfrm>
            <a:off x="10352540" y="295729"/>
            <a:ext cx="838199" cy="767687"/>
          </a:xfrm>
        </p:spPr>
        <p:txBody>
          <a:bodyPr vert="horz" lIns="91440" tIns="45720" rIns="91440" bIns="45720" rtlCol="0" anchor="b">
            <a:normAutofit/>
          </a:bodyPr>
          <a:lstStyle/>
          <a:p>
            <a:pPr marR="0" lvl="0" indent="0" defTabSz="914400" fontAlgn="auto">
              <a:spcBef>
                <a:spcPts val="0"/>
              </a:spcBef>
              <a:spcAft>
                <a:spcPts val="600"/>
              </a:spcAft>
              <a:buClrTx/>
              <a:buSzTx/>
              <a:buFontTx/>
              <a:buNone/>
              <a:tabLst/>
              <a:defRPr/>
            </a:pPr>
            <a:fld id="{7477EE88-D4BE-4507-9573-C26B11CB0C7E}" type="slidenum">
              <a:rPr kumimoji="0" lang="en-US" u="none" strike="noStrike" cap="none" spc="0" normalizeH="0" baseline="0" noProof="0" smtClean="0">
                <a:ln>
                  <a:noFill/>
                </a:ln>
                <a:solidFill>
                  <a:srgbClr val="FFFFFF"/>
                </a:solidFill>
                <a:effectLst/>
                <a:uLnTx/>
                <a:uFillTx/>
              </a:rPr>
              <a:pPr marR="0" lvl="0" indent="0" defTabSz="914400" fontAlgn="auto">
                <a:spcBef>
                  <a:spcPts val="0"/>
                </a:spcBef>
                <a:spcAft>
                  <a:spcPts val="600"/>
                </a:spcAft>
                <a:buClrTx/>
                <a:buSzTx/>
                <a:buFontTx/>
                <a:buNone/>
                <a:tabLst/>
                <a:defRPr/>
              </a:pPr>
              <a:t>6</a:t>
            </a:fld>
            <a:endParaRPr kumimoji="0" lang="en-US"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873169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B87E4204-E93C-417B-9ED0-F81552DE8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068E4A00-82CC-4AD0-B631-F820AEE4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Freeform 7">
            <a:extLst>
              <a:ext uri="{FF2B5EF4-FFF2-40B4-BE49-F238E27FC236}">
                <a16:creationId xmlns:a16="http://schemas.microsoft.com/office/drawing/2014/main" id="{463665DF-25B8-4EE2-8F85-921EF38B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C44E23F-3F0D-8431-0969-96B363287270}"/>
              </a:ext>
            </a:extLst>
          </p:cNvPr>
          <p:cNvSpPr>
            <a:spLocks noGrp="1"/>
          </p:cNvSpPr>
          <p:nvPr>
            <p:ph type="title"/>
          </p:nvPr>
        </p:nvSpPr>
        <p:spPr>
          <a:xfrm>
            <a:off x="-417" y="295729"/>
            <a:ext cx="7905822" cy="1350192"/>
          </a:xfrm>
        </p:spPr>
        <p:txBody>
          <a:bodyPr>
            <a:noAutofit/>
          </a:bodyPr>
          <a:lstStyle/>
          <a:p>
            <a:pPr algn="ctr">
              <a:lnSpc>
                <a:spcPct val="90000"/>
              </a:lnSpc>
            </a:pPr>
            <a:br>
              <a:rPr kumimoji="0" lang="en-US" sz="3600" i="0" u="none" strike="noStrike" kern="1200" cap="none" spc="0" normalizeH="0" baseline="0" noProof="0" dirty="0">
                <a:ln>
                  <a:noFill/>
                </a:ln>
                <a:solidFill>
                  <a:srgbClr val="EBEBEB"/>
                </a:solidFill>
                <a:effectLst/>
                <a:uLnTx/>
                <a:uFillTx/>
                <a:ea typeface="+mn-ea"/>
                <a:cs typeface="+mn-cs"/>
              </a:rPr>
            </a:br>
            <a:r>
              <a:rPr kumimoji="0" lang="en-US" sz="3600" b="1" i="0" u="none" strike="noStrike" kern="1200" cap="none" spc="0" normalizeH="0" baseline="0" noProof="0" dirty="0">
                <a:ln>
                  <a:noFill/>
                </a:ln>
                <a:solidFill>
                  <a:srgbClr val="EBEBEB"/>
                </a:solidFill>
                <a:effectLst/>
                <a:uLnTx/>
                <a:uFillTx/>
                <a:ea typeface="+mn-ea"/>
                <a:cs typeface="+mn-cs"/>
              </a:rPr>
              <a:t>Stress Reduction Strategies</a:t>
            </a:r>
            <a:br>
              <a:rPr lang="en-US" sz="3600" b="1" dirty="0">
                <a:solidFill>
                  <a:srgbClr val="EBEBEB"/>
                </a:solidFill>
                <a:cs typeface="Arial" panose="020B0604020202020204" pitchFamily="34" charset="0"/>
              </a:rPr>
            </a:br>
            <a:endParaRPr lang="en-US" sz="3600" b="1" dirty="0">
              <a:solidFill>
                <a:srgbClr val="EBEBEB"/>
              </a:solidFill>
            </a:endParaRPr>
          </a:p>
        </p:txBody>
      </p:sp>
      <p:sp useBgFill="1">
        <p:nvSpPr>
          <p:cNvPr id="20" name="Freeform: Shape 14">
            <a:extLst>
              <a:ext uri="{FF2B5EF4-FFF2-40B4-BE49-F238E27FC236}">
                <a16:creationId xmlns:a16="http://schemas.microsoft.com/office/drawing/2014/main" id="{B3378DC2-950E-4B63-B833-32DE4719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0068E0DC-4027-E1AC-8C09-A6F74F6998FE}"/>
              </a:ext>
            </a:extLst>
          </p:cNvPr>
          <p:cNvSpPr>
            <a:spLocks noGrp="1"/>
          </p:cNvSpPr>
          <p:nvPr>
            <p:ph idx="1"/>
          </p:nvPr>
        </p:nvSpPr>
        <p:spPr>
          <a:xfrm>
            <a:off x="648931" y="2548281"/>
            <a:ext cx="7153602" cy="3658689"/>
          </a:xfrm>
        </p:spPr>
        <p:txBody>
          <a:bodyPr>
            <a:normAutofit lnSpcReduction="10000"/>
          </a:bodyPr>
          <a:lstStyle/>
          <a:p>
            <a:pPr marL="342900" indent="-342900">
              <a:lnSpc>
                <a:spcPct val="90000"/>
              </a:lnSpc>
              <a:buAutoNum type="arabicPeriod"/>
            </a:pPr>
            <a:r>
              <a:rPr lang="en-US" sz="1800" dirty="0">
                <a:latin typeface="Century Gothic" panose="020B0502020202020204" pitchFamily="34" charset="0"/>
                <a:cs typeface="Arial" panose="020B0604020202020204" pitchFamily="34" charset="0"/>
              </a:rPr>
              <a:t>Teach relaxation exercises (breathing exercises, progressive relaxation exercises)</a:t>
            </a:r>
          </a:p>
          <a:p>
            <a:pPr marL="342900" indent="-342900">
              <a:lnSpc>
                <a:spcPct val="90000"/>
              </a:lnSpc>
              <a:buAutoNum type="arabicPeriod"/>
            </a:pPr>
            <a:r>
              <a:rPr lang="en-US" sz="1800" dirty="0">
                <a:latin typeface="Century Gothic" panose="020B0502020202020204" pitchFamily="34" charset="0"/>
                <a:cs typeface="Arial" panose="020B0604020202020204" pitchFamily="34" charset="0"/>
              </a:rPr>
              <a:t>Help the individual learn self-regulation of mood and behavior through </a:t>
            </a:r>
            <a:r>
              <a:rPr lang="en-US" sz="1800" b="1" i="1" dirty="0">
                <a:latin typeface="Century Gothic" panose="020B0502020202020204" pitchFamily="34" charset="0"/>
                <a:cs typeface="Arial" panose="020B0604020202020204" pitchFamily="34" charset="0"/>
              </a:rPr>
              <a:t>Zones of Regulation </a:t>
            </a:r>
            <a:r>
              <a:rPr lang="en-US" sz="1800" dirty="0">
                <a:latin typeface="Century Gothic" panose="020B0502020202020204" pitchFamily="34" charset="0"/>
                <a:cs typeface="Arial" panose="020B0604020202020204" pitchFamily="34" charset="0"/>
              </a:rPr>
              <a:t>or the </a:t>
            </a:r>
            <a:r>
              <a:rPr lang="en-US" sz="1800" b="1" i="1" dirty="0">
                <a:latin typeface="Century Gothic" panose="020B0502020202020204" pitchFamily="34" charset="0"/>
                <a:cs typeface="Arial" panose="020B0604020202020204" pitchFamily="34" charset="0"/>
              </a:rPr>
              <a:t>Incredible 5-point Scale</a:t>
            </a:r>
          </a:p>
          <a:p>
            <a:pPr marL="342900" indent="-342900">
              <a:lnSpc>
                <a:spcPct val="90000"/>
              </a:lnSpc>
              <a:buAutoNum type="arabicPeriod"/>
            </a:pPr>
            <a:r>
              <a:rPr lang="en-US" sz="1800" dirty="0">
                <a:latin typeface="Century Gothic" panose="020B0502020202020204" pitchFamily="34" charset="0"/>
                <a:cs typeface="Arial" panose="020B0604020202020204" pitchFamily="34" charset="0"/>
              </a:rPr>
              <a:t>Help the individual develop a list of coping skills which might include:</a:t>
            </a:r>
          </a:p>
          <a:p>
            <a:pPr>
              <a:lnSpc>
                <a:spcPct val="90000"/>
              </a:lnSpc>
            </a:pPr>
            <a:r>
              <a:rPr lang="en-US" sz="1800" dirty="0">
                <a:latin typeface="Century Gothic" panose="020B0502020202020204" pitchFamily="34" charset="0"/>
                <a:cs typeface="Arial" panose="020B0604020202020204" pitchFamily="34" charset="0"/>
              </a:rPr>
              <a:t>      a) taking a walk</a:t>
            </a:r>
          </a:p>
          <a:p>
            <a:pPr>
              <a:lnSpc>
                <a:spcPct val="90000"/>
              </a:lnSpc>
            </a:pPr>
            <a:r>
              <a:rPr lang="en-US" sz="1800" dirty="0">
                <a:latin typeface="Century Gothic" panose="020B0502020202020204" pitchFamily="34" charset="0"/>
                <a:cs typeface="Arial" panose="020B0604020202020204" pitchFamily="34" charset="0"/>
              </a:rPr>
              <a:t>      b) taking a shower</a:t>
            </a:r>
          </a:p>
          <a:p>
            <a:pPr>
              <a:lnSpc>
                <a:spcPct val="90000"/>
              </a:lnSpc>
            </a:pPr>
            <a:r>
              <a:rPr lang="en-US" sz="1800" dirty="0">
                <a:latin typeface="Century Gothic" panose="020B0502020202020204" pitchFamily="34" charset="0"/>
                <a:cs typeface="Arial" panose="020B0604020202020204" pitchFamily="34" charset="0"/>
              </a:rPr>
              <a:t>      c) developing a personal music play list</a:t>
            </a:r>
          </a:p>
          <a:p>
            <a:pPr>
              <a:lnSpc>
                <a:spcPct val="90000"/>
              </a:lnSpc>
            </a:pPr>
            <a:r>
              <a:rPr lang="en-US" sz="1800" dirty="0">
                <a:latin typeface="Century Gothic" panose="020B0502020202020204" pitchFamily="34" charset="0"/>
                <a:cs typeface="Arial" panose="020B0604020202020204" pitchFamily="34" charset="0"/>
              </a:rPr>
              <a:t>      d) requesting to speak to a preferred staff, friend or family member</a:t>
            </a:r>
          </a:p>
          <a:p>
            <a:pPr>
              <a:lnSpc>
                <a:spcPct val="90000"/>
              </a:lnSpc>
            </a:pPr>
            <a:endParaRPr lang="en-US" sz="1700" dirty="0"/>
          </a:p>
        </p:txBody>
      </p:sp>
      <p:pic>
        <p:nvPicPr>
          <p:cNvPr id="4" name="Picture 3" descr="Picture of a balloon with the word stress written across the front and an arm sticking a needle out. The tip of the needle is very close to the balloon. This is a cartoon image.">
            <a:extLst>
              <a:ext uri="{FF2B5EF4-FFF2-40B4-BE49-F238E27FC236}">
                <a16:creationId xmlns:a16="http://schemas.microsoft.com/office/drawing/2014/main" id="{DD8E82E0-001E-FF00-E1DE-F554EB44B4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29872" y="3171704"/>
            <a:ext cx="3413671" cy="2415172"/>
          </a:xfrm>
          <a:prstGeom prst="rect">
            <a:avLst/>
          </a:prstGeom>
          <a:effectLst/>
        </p:spPr>
      </p:pic>
      <p:sp>
        <p:nvSpPr>
          <p:cNvPr id="5" name="Slide Number Placeholder 4">
            <a:extLst>
              <a:ext uri="{FF2B5EF4-FFF2-40B4-BE49-F238E27FC236}">
                <a16:creationId xmlns:a16="http://schemas.microsoft.com/office/drawing/2014/main" id="{9EA2CFF7-61D1-EEA7-CF35-02EE7CE950E9}"/>
              </a:ext>
            </a:extLst>
          </p:cNvPr>
          <p:cNvSpPr>
            <a:spLocks noGrp="1"/>
          </p:cNvSpPr>
          <p:nvPr>
            <p:ph type="sldNum" sz="quarter" idx="12"/>
          </p:nvPr>
        </p:nvSpPr>
        <p:spPr/>
        <p:txBody>
          <a:bodyPr/>
          <a:lstStyle/>
          <a:p>
            <a:fld id="{AE22BCAE-92F7-455E-8399-F46D81AA5664}" type="slidenum">
              <a:rPr lang="en-US" smtClean="0">
                <a:solidFill>
                  <a:schemeClr val="bg1"/>
                </a:solidFill>
              </a:rPr>
              <a:t>60</a:t>
            </a:fld>
            <a:endParaRPr lang="en-US" dirty="0">
              <a:solidFill>
                <a:schemeClr val="bg1"/>
              </a:solidFill>
            </a:endParaRPr>
          </a:p>
        </p:txBody>
      </p:sp>
    </p:spTree>
    <p:extLst>
      <p:ext uri="{BB962C8B-B14F-4D97-AF65-F5344CB8AC3E}">
        <p14:creationId xmlns:p14="http://schemas.microsoft.com/office/powerpoint/2010/main" val="873194289"/>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EEFC-0E98-8BFD-C906-EB750E46F460}"/>
              </a:ext>
            </a:extLst>
          </p:cNvPr>
          <p:cNvSpPr>
            <a:spLocks noGrp="1"/>
          </p:cNvSpPr>
          <p:nvPr>
            <p:ph type="title"/>
          </p:nvPr>
        </p:nvSpPr>
        <p:spPr/>
        <p:txBody>
          <a:bodyPr/>
          <a:lstStyle/>
          <a:p>
            <a:r>
              <a:rPr lang="en-US" sz="3600" b="1" dirty="0">
                <a:solidFill>
                  <a:prstClr val="white"/>
                </a:solidFill>
              </a:rPr>
              <a:t>Anger Management</a:t>
            </a:r>
            <a:br>
              <a:rPr kumimoji="0" lang="en-US" sz="3600" i="0" u="none" strike="noStrike" kern="1200" cap="none" spc="0" normalizeH="0" baseline="0" noProof="0" dirty="0">
                <a:ln>
                  <a:noFill/>
                </a:ln>
                <a:solidFill>
                  <a:prstClr val="white"/>
                </a:solidFill>
                <a:effectLst/>
                <a:uLnTx/>
                <a:uFillTx/>
                <a:ea typeface="+mn-ea"/>
                <a:cs typeface="+mn-cs"/>
              </a:rPr>
            </a:br>
            <a:endParaRPr lang="en-US" sz="3600" dirty="0"/>
          </a:p>
        </p:txBody>
      </p:sp>
      <p:pic>
        <p:nvPicPr>
          <p:cNvPr id="4" name="Content Placeholder 3" descr="Picture diagram of how to manage your anger. The listed actions are as follows: identify triggers and warning signs, talk to somebody, try breathing or muscle relaxation, walk or exercise, step away from the situation, reframe your thinking. ">
            <a:extLst>
              <a:ext uri="{FF2B5EF4-FFF2-40B4-BE49-F238E27FC236}">
                <a16:creationId xmlns:a16="http://schemas.microsoft.com/office/drawing/2014/main" id="{D8A30B48-873E-43B1-F52F-2F179AD57B6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28635" y="2052638"/>
            <a:ext cx="6296505" cy="4195762"/>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BAB38397-A182-A91A-1335-EE87AC95BC4B}"/>
              </a:ext>
            </a:extLst>
          </p:cNvPr>
          <p:cNvSpPr>
            <a:spLocks noGrp="1"/>
          </p:cNvSpPr>
          <p:nvPr>
            <p:ph type="sldNum" sz="quarter" idx="12"/>
          </p:nvPr>
        </p:nvSpPr>
        <p:spPr/>
        <p:txBody>
          <a:bodyPr/>
          <a:lstStyle/>
          <a:p>
            <a:fld id="{AE22BCAE-92F7-455E-8399-F46D81AA5664}" type="slidenum">
              <a:rPr lang="en-US" smtClean="0"/>
              <a:t>61</a:t>
            </a:fld>
            <a:endParaRPr lang="en-US"/>
          </a:p>
        </p:txBody>
      </p:sp>
    </p:spTree>
    <p:extLst>
      <p:ext uri="{BB962C8B-B14F-4D97-AF65-F5344CB8AC3E}">
        <p14:creationId xmlns:p14="http://schemas.microsoft.com/office/powerpoint/2010/main" val="2039589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16130" y="232756"/>
            <a:ext cx="9475768" cy="1132400"/>
          </a:xfrm>
        </p:spPr>
        <p:txBody>
          <a:bodyPr rtlCol="0">
            <a:noAutofit/>
          </a:bodyPr>
          <a:lstStyle/>
          <a:p>
            <a:pPr marL="484632">
              <a:defRPr/>
            </a:pPr>
            <a:r>
              <a:rPr lang="en-US" sz="3600" b="1" dirty="0">
                <a:latin typeface="Century Gothic" panose="020B0502020202020204" pitchFamily="34" charset="0"/>
                <a:cs typeface="Arial" panose="020B0604020202020204" pitchFamily="34" charset="0"/>
              </a:rPr>
              <a:t>How Can Families Help?</a:t>
            </a:r>
          </a:p>
        </p:txBody>
      </p:sp>
      <p:sp>
        <p:nvSpPr>
          <p:cNvPr id="29699" name="Content Placeholder 2"/>
          <p:cNvSpPr>
            <a:spLocks noGrp="1"/>
          </p:cNvSpPr>
          <p:nvPr>
            <p:ph idx="1"/>
          </p:nvPr>
        </p:nvSpPr>
        <p:spPr>
          <a:xfrm>
            <a:off x="363794" y="1529543"/>
            <a:ext cx="9616819" cy="4490258"/>
          </a:xfrm>
        </p:spPr>
        <p:txBody>
          <a:bodyPr rtlCol="0">
            <a:normAutofit/>
          </a:bodyPr>
          <a:lstStyle/>
          <a:p>
            <a:pPr marL="406908">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Understand the nature of their relative’s mental health challenges including usual /prescribed medication that are effective in treating the specific mental illness</a:t>
            </a:r>
          </a:p>
          <a:p>
            <a:pPr marL="406908">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Encourage their relative to resume usual routine and expectations as soon as possible to the extent tolerated</a:t>
            </a:r>
          </a:p>
          <a:p>
            <a:pPr marL="406908">
              <a:defRPr/>
            </a:pPr>
            <a:r>
              <a:rPr lang="en-US" sz="2400" dirty="0">
                <a:solidFill>
                  <a:schemeClr val="tx1">
                    <a:lumMod val="85000"/>
                    <a:lumOff val="15000"/>
                  </a:schemeClr>
                </a:solidFill>
                <a:latin typeface="Century Gothic" panose="020B0502020202020204" pitchFamily="34" charset="0"/>
                <a:cs typeface="Arial" panose="020B0604020202020204" pitchFamily="34" charset="0"/>
              </a:rPr>
              <a:t>Work alongside staff to provide supports, and opportunities to develop age appropriate social and emotional coping skills</a:t>
            </a:r>
          </a:p>
        </p:txBody>
      </p:sp>
      <p:pic>
        <p:nvPicPr>
          <p:cNvPr id="2" name="Picture 1" descr="Family by michali - Family">
            <a:extLst>
              <a:ext uri="{FF2B5EF4-FFF2-40B4-BE49-F238E27FC236}">
                <a16:creationId xmlns:a16="http://schemas.microsoft.com/office/drawing/2014/main" id="{EF40D4B1-307A-956D-3701-AF5AA7DE5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913" y="4571661"/>
            <a:ext cx="2840173" cy="2286339"/>
          </a:xfrm>
          <a:prstGeom prst="rect">
            <a:avLst/>
          </a:prstGeom>
        </p:spPr>
      </p:pic>
      <p:sp>
        <p:nvSpPr>
          <p:cNvPr id="3" name="Slide Number Placeholder 2">
            <a:extLst>
              <a:ext uri="{FF2B5EF4-FFF2-40B4-BE49-F238E27FC236}">
                <a16:creationId xmlns:a16="http://schemas.microsoft.com/office/drawing/2014/main" id="{8C40A6D9-685B-5340-04BE-28AE2A183131}"/>
              </a:ext>
            </a:extLst>
          </p:cNvPr>
          <p:cNvSpPr>
            <a:spLocks noGrp="1"/>
          </p:cNvSpPr>
          <p:nvPr>
            <p:ph type="sldNum" sz="quarter" idx="12"/>
          </p:nvPr>
        </p:nvSpPr>
        <p:spPr/>
        <p:txBody>
          <a:bodyPr/>
          <a:lstStyle/>
          <a:p>
            <a:fld id="{AE22BCAE-92F7-455E-8399-F46D81AA5664}" type="slidenum">
              <a:rPr lang="en-US" smtClean="0"/>
              <a:t>62</a:t>
            </a:fld>
            <a:endParaRPr lang="en-US"/>
          </a:p>
        </p:txBody>
      </p:sp>
    </p:spTree>
    <p:extLst>
      <p:ext uri="{BB962C8B-B14F-4D97-AF65-F5344CB8AC3E}">
        <p14:creationId xmlns:p14="http://schemas.microsoft.com/office/powerpoint/2010/main" val="2791844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p:cTn id="7" dur="1000" fill="hold"/>
                                        <p:tgtEl>
                                          <p:spTgt spid="29698"/>
                                        </p:tgtEl>
                                        <p:attrNameLst>
                                          <p:attrName>ppt_w</p:attrName>
                                        </p:attrNameLst>
                                      </p:cBhvr>
                                      <p:tavLst>
                                        <p:tav tm="0">
                                          <p:val>
                                            <p:strVal val="#ppt_w*0.70"/>
                                          </p:val>
                                        </p:tav>
                                        <p:tav tm="100000">
                                          <p:val>
                                            <p:strVal val="#ppt_w"/>
                                          </p:val>
                                        </p:tav>
                                      </p:tavLst>
                                    </p:anim>
                                    <p:anim calcmode="lin" valueType="num">
                                      <p:cBhvr>
                                        <p:cTn id="8" dur="1000" fill="hold"/>
                                        <p:tgtEl>
                                          <p:spTgt spid="29698"/>
                                        </p:tgtEl>
                                        <p:attrNameLst>
                                          <p:attrName>ppt_h</p:attrName>
                                        </p:attrNameLst>
                                      </p:cBhvr>
                                      <p:tavLst>
                                        <p:tav tm="0">
                                          <p:val>
                                            <p:strVal val="#ppt_h"/>
                                          </p:val>
                                        </p:tav>
                                        <p:tav tm="100000">
                                          <p:val>
                                            <p:strVal val="#ppt_h"/>
                                          </p:val>
                                        </p:tav>
                                      </p:tavLst>
                                    </p:anim>
                                    <p:animEffect transition="in" filter="fade">
                                      <p:cBhvr>
                                        <p:cTn id="9" dur="1000"/>
                                        <p:tgtEl>
                                          <p:spTgt spid="296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969CB-222B-0A00-32C1-7BE66CB957A1}"/>
              </a:ext>
            </a:extLst>
          </p:cNvPr>
          <p:cNvSpPr>
            <a:spLocks noGrp="1"/>
          </p:cNvSpPr>
          <p:nvPr>
            <p:ph type="title"/>
          </p:nvPr>
        </p:nvSpPr>
        <p:spPr/>
        <p:txBody>
          <a:bodyPr/>
          <a:lstStyle/>
          <a:p>
            <a:r>
              <a:rPr lang="en-US" sz="3600" b="1" dirty="0"/>
              <a:t>Positive Daily Routine</a:t>
            </a:r>
          </a:p>
        </p:txBody>
      </p:sp>
      <p:sp>
        <p:nvSpPr>
          <p:cNvPr id="6" name="Content Placeholder 5">
            <a:extLst>
              <a:ext uri="{FF2B5EF4-FFF2-40B4-BE49-F238E27FC236}">
                <a16:creationId xmlns:a16="http://schemas.microsoft.com/office/drawing/2014/main" id="{F71B0B82-9C96-EAE2-E4E4-44EE01E0E6B8}"/>
              </a:ext>
            </a:extLst>
          </p:cNvPr>
          <p:cNvSpPr>
            <a:spLocks noGrp="1"/>
          </p:cNvSpPr>
          <p:nvPr>
            <p:ph sz="half" idx="2"/>
          </p:nvPr>
        </p:nvSpPr>
        <p:spPr>
          <a:xfrm>
            <a:off x="1103312" y="2514599"/>
            <a:ext cx="4396339" cy="4227023"/>
          </a:xfrm>
        </p:spPr>
        <p:txBody>
          <a:bodyPr>
            <a:noAutofit/>
          </a:bodyPr>
          <a:lstStyle/>
          <a:p>
            <a:pPr marL="342900" indent="-342900">
              <a:buFont typeface="Arial" panose="020B0604020202020204" pitchFamily="34" charset="0"/>
              <a:buChar char="•"/>
            </a:pPr>
            <a:r>
              <a:rPr lang="en-US" sz="2000" dirty="0">
                <a:latin typeface="Century Gothic" panose="020B0502020202020204" pitchFamily="34" charset="0"/>
                <a:cs typeface="Arial" panose="020B0604020202020204" pitchFamily="34" charset="0"/>
              </a:rPr>
              <a:t>Morning routine to get the day started</a:t>
            </a:r>
          </a:p>
          <a:p>
            <a:pPr marL="342900" indent="-342900">
              <a:buFont typeface="Arial" panose="020B0604020202020204" pitchFamily="34" charset="0"/>
              <a:buChar char="•"/>
            </a:pPr>
            <a:r>
              <a:rPr lang="en-US" sz="2000" dirty="0">
                <a:latin typeface="Century Gothic" panose="020B0502020202020204" pitchFamily="34" charset="0"/>
                <a:cs typeface="Arial" panose="020B0604020202020204" pitchFamily="34" charset="0"/>
              </a:rPr>
              <a:t>Routines for transitioning from one activity to another or one area of the facility to another</a:t>
            </a:r>
          </a:p>
          <a:p>
            <a:pPr marL="342900" indent="-342900">
              <a:buFont typeface="Arial" panose="020B0604020202020204" pitchFamily="34" charset="0"/>
              <a:buChar char="•"/>
            </a:pPr>
            <a:r>
              <a:rPr lang="en-US" sz="2000" dirty="0">
                <a:latin typeface="Century Gothic" panose="020B0502020202020204" pitchFamily="34" charset="0"/>
                <a:cs typeface="Arial" panose="020B0604020202020204" pitchFamily="34" charset="0"/>
              </a:rPr>
              <a:t>Routine for afternoon activities</a:t>
            </a:r>
          </a:p>
          <a:p>
            <a:pPr marL="342900" indent="-342900">
              <a:buFont typeface="Arial" panose="020B0604020202020204" pitchFamily="34" charset="0"/>
              <a:buChar char="•"/>
            </a:pPr>
            <a:r>
              <a:rPr lang="en-US" sz="2000" dirty="0">
                <a:latin typeface="Century Gothic" panose="020B0502020202020204" pitchFamily="34" charset="0"/>
                <a:cs typeface="Arial" panose="020B0604020202020204" pitchFamily="34" charset="0"/>
              </a:rPr>
              <a:t>Routine for evening (include wind-down, leisure)</a:t>
            </a:r>
          </a:p>
          <a:p>
            <a:pPr marL="342900" indent="-342900">
              <a:buFont typeface="Arial" panose="020B0604020202020204" pitchFamily="34" charset="0"/>
              <a:buChar char="•"/>
            </a:pPr>
            <a:r>
              <a:rPr lang="en-US" sz="2000" dirty="0">
                <a:latin typeface="Century Gothic" panose="020B0502020202020204" pitchFamily="34" charset="0"/>
                <a:cs typeface="Arial" panose="020B0604020202020204" pitchFamily="34" charset="0"/>
              </a:rPr>
              <a:t>Routine for bed</a:t>
            </a:r>
            <a:endParaRPr lang="en-US" sz="2000" dirty="0">
              <a:latin typeface="Century Gothic" panose="020B0502020202020204" pitchFamily="34" charset="0"/>
            </a:endParaRPr>
          </a:p>
        </p:txBody>
      </p:sp>
      <p:sp>
        <p:nvSpPr>
          <p:cNvPr id="8" name="Content Placeholder 7">
            <a:extLst>
              <a:ext uri="{FF2B5EF4-FFF2-40B4-BE49-F238E27FC236}">
                <a16:creationId xmlns:a16="http://schemas.microsoft.com/office/drawing/2014/main" id="{FC8AF045-5DDF-8653-3E17-7F54F14E0972}"/>
              </a:ext>
            </a:extLst>
          </p:cNvPr>
          <p:cNvSpPr>
            <a:spLocks noGrp="1"/>
          </p:cNvSpPr>
          <p:nvPr>
            <p:ph sz="quarter" idx="4"/>
          </p:nvPr>
        </p:nvSpPr>
        <p:spPr>
          <a:xfrm>
            <a:off x="5654495" y="2514600"/>
            <a:ext cx="4396339" cy="4135582"/>
          </a:xfrm>
        </p:spPr>
        <p:txBody>
          <a:bodyPr>
            <a:normAutofit fontScale="77500" lnSpcReduction="20000"/>
          </a:bodyPr>
          <a:lstStyle/>
          <a:p>
            <a:pPr marL="342900" indent="-342900">
              <a:buFont typeface="Arial" panose="020B0604020202020204" pitchFamily="34" charset="0"/>
              <a:buChar char="•"/>
            </a:pPr>
            <a:r>
              <a:rPr lang="en-US" sz="2300" dirty="0">
                <a:latin typeface="Century Gothic" panose="020B0502020202020204" pitchFamily="34" charset="0"/>
                <a:cs typeface="Arial" panose="020B0604020202020204" pitchFamily="34" charset="0"/>
              </a:rPr>
              <a:t>When during the day or week is there time for physical activity?</a:t>
            </a:r>
          </a:p>
          <a:p>
            <a:pPr marL="342900" indent="-342900">
              <a:buFont typeface="Arial" panose="020B0604020202020204" pitchFamily="34" charset="0"/>
              <a:buChar char="•"/>
            </a:pPr>
            <a:r>
              <a:rPr lang="en-US" sz="2300" dirty="0">
                <a:latin typeface="Century Gothic" panose="020B0502020202020204" pitchFamily="34" charset="0"/>
                <a:cs typeface="Arial" panose="020B0604020202020204" pitchFamily="34" charset="0"/>
              </a:rPr>
              <a:t>When during the day or week is there time for social connection?</a:t>
            </a:r>
          </a:p>
          <a:p>
            <a:pPr marL="342900" indent="-342900">
              <a:buFont typeface="Arial" panose="020B0604020202020204" pitchFamily="34" charset="0"/>
              <a:buChar char="•"/>
            </a:pPr>
            <a:r>
              <a:rPr lang="en-US" sz="2300" dirty="0">
                <a:latin typeface="Century Gothic" panose="020B0502020202020204" pitchFamily="34" charset="0"/>
                <a:cs typeface="Arial" panose="020B0604020202020204" pitchFamily="34" charset="0"/>
              </a:rPr>
              <a:t>When during the day or week is there quite or private time?</a:t>
            </a:r>
          </a:p>
          <a:p>
            <a:pPr marL="342900" indent="-342900">
              <a:buFont typeface="Arial" panose="020B0604020202020204" pitchFamily="34" charset="0"/>
              <a:buChar char="•"/>
            </a:pPr>
            <a:r>
              <a:rPr lang="en-US" sz="2300" dirty="0">
                <a:latin typeface="Century Gothic" panose="020B0502020202020204" pitchFamily="34" charset="0"/>
                <a:cs typeface="Arial" panose="020B0604020202020204" pitchFamily="34" charset="0"/>
              </a:rPr>
              <a:t>When during the day or week is there time for recreation or leisure?</a:t>
            </a:r>
          </a:p>
          <a:p>
            <a:pPr marL="342900" indent="-342900">
              <a:buFont typeface="Arial" panose="020B0604020202020204" pitchFamily="34" charset="0"/>
              <a:buChar char="•"/>
            </a:pPr>
            <a:r>
              <a:rPr lang="en-US" sz="2300" dirty="0">
                <a:latin typeface="Century Gothic" panose="020B0502020202020204" pitchFamily="34" charset="0"/>
                <a:cs typeface="Arial" panose="020B0604020202020204" pitchFamily="34" charset="0"/>
              </a:rPr>
              <a:t>Where in the week is there time to learn and practice wellness tools?</a:t>
            </a:r>
          </a:p>
          <a:p>
            <a:pPr marL="342900" indent="-342900">
              <a:buFont typeface="Arial" panose="020B0604020202020204" pitchFamily="34" charset="0"/>
              <a:buChar char="•"/>
            </a:pPr>
            <a:r>
              <a:rPr lang="en-US" sz="2300" dirty="0">
                <a:latin typeface="Century Gothic" panose="020B0502020202020204" pitchFamily="34" charset="0"/>
                <a:cs typeface="Arial" panose="020B0604020202020204" pitchFamily="34" charset="0"/>
              </a:rPr>
              <a:t>When during the day or week is there time to connect with spiritual practice?</a:t>
            </a:r>
            <a:endParaRPr lang="en-US" sz="2300" dirty="0">
              <a:latin typeface="Century Gothic" panose="020B0502020202020204" pitchFamily="34" charset="0"/>
            </a:endParaRPr>
          </a:p>
          <a:p>
            <a:endParaRPr lang="en-US" dirty="0"/>
          </a:p>
        </p:txBody>
      </p:sp>
      <p:pic>
        <p:nvPicPr>
          <p:cNvPr id="9" name="Picture 8" descr="A picture of words saying &quot;My daily routine: get up, be amazing, go back to bed.&quot; ">
            <a:extLst>
              <a:ext uri="{FF2B5EF4-FFF2-40B4-BE49-F238E27FC236}">
                <a16:creationId xmlns:a16="http://schemas.microsoft.com/office/drawing/2014/main" id="{FD263F0D-C9A1-511E-215A-C8080A18991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45" t="18430" b="19859"/>
          <a:stretch/>
        </p:blipFill>
        <p:spPr>
          <a:xfrm>
            <a:off x="6425274" y="984852"/>
            <a:ext cx="1953653" cy="1199072"/>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E86F1E4F-AA98-0EE5-EEBD-A32FF64F04F9}"/>
              </a:ext>
            </a:extLst>
          </p:cNvPr>
          <p:cNvSpPr>
            <a:spLocks noGrp="1"/>
          </p:cNvSpPr>
          <p:nvPr>
            <p:ph type="sldNum" sz="quarter" idx="12"/>
          </p:nvPr>
        </p:nvSpPr>
        <p:spPr/>
        <p:txBody>
          <a:bodyPr/>
          <a:lstStyle/>
          <a:p>
            <a:fld id="{AE22BCAE-92F7-455E-8399-F46D81AA5664}" type="slidenum">
              <a:rPr lang="en-US" smtClean="0"/>
              <a:t>63</a:t>
            </a:fld>
            <a:endParaRPr lang="en-US"/>
          </a:p>
        </p:txBody>
      </p:sp>
    </p:spTree>
    <p:extLst>
      <p:ext uri="{BB962C8B-B14F-4D97-AF65-F5344CB8AC3E}">
        <p14:creationId xmlns:p14="http://schemas.microsoft.com/office/powerpoint/2010/main" val="2802991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A46B958-DC98-0398-B908-3A9FA3045CB6}"/>
              </a:ext>
            </a:extLst>
          </p:cNvPr>
          <p:cNvSpPr>
            <a:spLocks noGrp="1"/>
          </p:cNvSpPr>
          <p:nvPr>
            <p:ph type="title"/>
          </p:nvPr>
        </p:nvSpPr>
        <p:spPr>
          <a:xfrm>
            <a:off x="648930" y="629267"/>
            <a:ext cx="9252154" cy="1016654"/>
          </a:xfrm>
        </p:spPr>
        <p:txBody>
          <a:bodyPr>
            <a:noAutofit/>
          </a:bodyPr>
          <a:lstStyle/>
          <a:p>
            <a:r>
              <a:rPr lang="en-US" sz="3600" b="1" dirty="0">
                <a:solidFill>
                  <a:prstClr val="white"/>
                </a:solidFill>
                <a:latin typeface="Century Gothic" panose="020B0502020202020204" pitchFamily="34" charset="0"/>
              </a:rPr>
              <a:t>Provide Clear Expectations</a:t>
            </a:r>
            <a:br>
              <a:rPr kumimoji="0" lang="en-US" sz="3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endParaRPr lang="en-US" sz="3600" dirty="0">
              <a:solidFill>
                <a:srgbClr val="EBEBEB"/>
              </a:solidFill>
              <a:latin typeface="Century Gothic" panose="020B0502020202020204" pitchFamily="34" charset="0"/>
            </a:endParaRPr>
          </a:p>
        </p:txBody>
      </p:sp>
      <p:sp useBgFill="1">
        <p:nvSpPr>
          <p:cNvPr id="15" name="Freeform: Shape 1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59B80C78-40CC-748E-F0CC-CFA6B140F926}"/>
              </a:ext>
            </a:extLst>
          </p:cNvPr>
          <p:cNvSpPr>
            <a:spLocks noGrp="1"/>
          </p:cNvSpPr>
          <p:nvPr>
            <p:ph idx="1"/>
          </p:nvPr>
        </p:nvSpPr>
        <p:spPr>
          <a:xfrm>
            <a:off x="648931" y="2548281"/>
            <a:ext cx="5122606" cy="4243217"/>
          </a:xfrm>
        </p:spPr>
        <p:txBody>
          <a:bodyPr>
            <a:normAutofit fontScale="70000" lnSpcReduction="20000"/>
          </a:bodyPr>
          <a:lstStyle/>
          <a:p>
            <a:pPr marL="285750" indent="-285750">
              <a:lnSpc>
                <a:spcPct val="90000"/>
              </a:lnSpc>
              <a:buFont typeface="Arial" panose="020B0604020202020204" pitchFamily="34" charset="0"/>
              <a:buChar char="•"/>
            </a:pPr>
            <a:r>
              <a:rPr lang="en-US" altLang="en-US" sz="2600" dirty="0">
                <a:latin typeface="Century Gothic" panose="020B0502020202020204" pitchFamily="34" charset="0"/>
                <a:cs typeface="Arial" panose="020B0604020202020204" pitchFamily="34" charset="0"/>
              </a:rPr>
              <a:t>Clear sequence of events</a:t>
            </a:r>
          </a:p>
          <a:p>
            <a:pPr marL="285750" indent="-285750">
              <a:lnSpc>
                <a:spcPct val="90000"/>
              </a:lnSpc>
              <a:buFont typeface="Arial" panose="020B0604020202020204" pitchFamily="34" charset="0"/>
              <a:buChar char="•"/>
            </a:pPr>
            <a:r>
              <a:rPr lang="en-US" altLang="en-US" sz="2600" dirty="0">
                <a:latin typeface="Century Gothic" panose="020B0502020202020204" pitchFamily="34" charset="0"/>
                <a:cs typeface="Arial" panose="020B0604020202020204" pitchFamily="34" charset="0"/>
              </a:rPr>
              <a:t>Clear expectations about behavior</a:t>
            </a:r>
          </a:p>
          <a:p>
            <a:pPr marL="285750" indent="-285750">
              <a:lnSpc>
                <a:spcPct val="90000"/>
              </a:lnSpc>
              <a:buFont typeface="Arial" panose="020B0604020202020204" pitchFamily="34" charset="0"/>
              <a:buChar char="•"/>
            </a:pPr>
            <a:r>
              <a:rPr lang="en-US" altLang="en-US" sz="2600" dirty="0">
                <a:latin typeface="Century Gothic" panose="020B0502020202020204" pitchFamily="34" charset="0"/>
                <a:cs typeface="Arial" panose="020B0604020202020204" pitchFamily="34" charset="0"/>
              </a:rPr>
              <a:t>Strategies about meeting those expectations</a:t>
            </a:r>
          </a:p>
          <a:p>
            <a:pPr marL="285750" indent="-285750">
              <a:lnSpc>
                <a:spcPct val="90000"/>
              </a:lnSpc>
              <a:buFont typeface="Arial" panose="020B0604020202020204" pitchFamily="34" charset="0"/>
              <a:buChar char="•"/>
            </a:pPr>
            <a:r>
              <a:rPr lang="en-US" altLang="en-US" sz="2600" dirty="0">
                <a:latin typeface="Century Gothic" panose="020B0502020202020204" pitchFamily="34" charset="0"/>
                <a:cs typeface="Arial" panose="020B0604020202020204" pitchFamily="34" charset="0"/>
              </a:rPr>
              <a:t>If using a rewards system, provide a clear link between behaviors and rewards or consequences</a:t>
            </a:r>
          </a:p>
          <a:p>
            <a:pPr marL="285750" indent="-285750">
              <a:lnSpc>
                <a:spcPct val="90000"/>
              </a:lnSpc>
              <a:buFont typeface="Arial" panose="020B0604020202020204" pitchFamily="34" charset="0"/>
              <a:buChar char="•"/>
            </a:pPr>
            <a:r>
              <a:rPr lang="en-US" altLang="en-US" sz="2600" dirty="0">
                <a:latin typeface="Century Gothic" panose="020B0502020202020204" pitchFamily="34" charset="0"/>
                <a:cs typeface="Arial" panose="020B0604020202020204" pitchFamily="34" charset="0"/>
              </a:rPr>
              <a:t>Predictability</a:t>
            </a:r>
          </a:p>
          <a:p>
            <a:pPr marL="285750" indent="-285750">
              <a:lnSpc>
                <a:spcPct val="90000"/>
              </a:lnSpc>
              <a:buFont typeface="Arial" panose="020B0604020202020204" pitchFamily="34" charset="0"/>
              <a:buChar char="•"/>
            </a:pPr>
            <a:r>
              <a:rPr lang="en-US" altLang="en-US" sz="2600" dirty="0">
                <a:latin typeface="Century Gothic" panose="020B0502020202020204" pitchFamily="34" charset="0"/>
                <a:cs typeface="Arial" panose="020B0604020202020204" pitchFamily="34" charset="0"/>
              </a:rPr>
              <a:t>Plan for times when there will be a break in routine </a:t>
            </a:r>
          </a:p>
          <a:p>
            <a:pPr marL="285750" indent="-285750">
              <a:lnSpc>
                <a:spcPct val="90000"/>
              </a:lnSpc>
              <a:buFont typeface="Arial" panose="020B0604020202020204" pitchFamily="34" charset="0"/>
              <a:buChar char="•"/>
            </a:pPr>
            <a:r>
              <a:rPr lang="en-US" altLang="en-US" sz="2600" dirty="0">
                <a:latin typeface="Century Gothic" panose="020B0502020202020204" pitchFamily="34" charset="0"/>
                <a:cs typeface="Arial" panose="020B0604020202020204" pitchFamily="34" charset="0"/>
              </a:rPr>
              <a:t>Provide the individual with positive practice suggestions</a:t>
            </a:r>
          </a:p>
          <a:p>
            <a:pPr>
              <a:lnSpc>
                <a:spcPct val="90000"/>
              </a:lnSpc>
            </a:pPr>
            <a:r>
              <a:rPr lang="en-US" altLang="en-US" sz="2600" dirty="0">
                <a:latin typeface="Century Gothic" panose="020B0502020202020204" pitchFamily="34" charset="0"/>
                <a:cs typeface="Arial" panose="020B0604020202020204" pitchFamily="34" charset="0"/>
              </a:rPr>
              <a:t> </a:t>
            </a:r>
          </a:p>
          <a:p>
            <a:pPr>
              <a:lnSpc>
                <a:spcPct val="90000"/>
              </a:lnSpc>
            </a:pPr>
            <a:r>
              <a:rPr lang="en-US" altLang="en-US" sz="2600" b="1" i="1" dirty="0">
                <a:latin typeface="Century Gothic" panose="020B0502020202020204" pitchFamily="34" charset="0"/>
                <a:cs typeface="Arial" panose="020B0604020202020204" pitchFamily="34" charset="0"/>
              </a:rPr>
              <a:t>What can this individual do now to feel better?</a:t>
            </a:r>
          </a:p>
          <a:p>
            <a:pPr>
              <a:lnSpc>
                <a:spcPct val="90000"/>
              </a:lnSpc>
            </a:pPr>
            <a:endParaRPr lang="en-US" sz="1600" dirty="0"/>
          </a:p>
        </p:txBody>
      </p:sp>
      <p:pic>
        <p:nvPicPr>
          <p:cNvPr id="4" name="Picture 3" descr="Daily Routine by Snabbledoo on DeviantArt">
            <a:extLst>
              <a:ext uri="{FF2B5EF4-FFF2-40B4-BE49-F238E27FC236}">
                <a16:creationId xmlns:a16="http://schemas.microsoft.com/office/drawing/2014/main" id="{5E68B01B-8E5B-D4FF-6897-131676009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069" y="2548281"/>
            <a:ext cx="5385320" cy="3662018"/>
          </a:xfrm>
          <a:prstGeom prst="rect">
            <a:avLst/>
          </a:prstGeom>
          <a:effectLst/>
        </p:spPr>
      </p:pic>
      <p:sp>
        <p:nvSpPr>
          <p:cNvPr id="5" name="Slide Number Placeholder 4">
            <a:extLst>
              <a:ext uri="{FF2B5EF4-FFF2-40B4-BE49-F238E27FC236}">
                <a16:creationId xmlns:a16="http://schemas.microsoft.com/office/drawing/2014/main" id="{39A60305-F31C-08FF-691E-6C7432896A7D}"/>
              </a:ext>
            </a:extLst>
          </p:cNvPr>
          <p:cNvSpPr>
            <a:spLocks noGrp="1"/>
          </p:cNvSpPr>
          <p:nvPr>
            <p:ph type="sldNum" sz="quarter" idx="12"/>
          </p:nvPr>
        </p:nvSpPr>
        <p:spPr/>
        <p:txBody>
          <a:bodyPr/>
          <a:lstStyle/>
          <a:p>
            <a:fld id="{AE22BCAE-92F7-455E-8399-F46D81AA5664}" type="slidenum">
              <a:rPr lang="en-US" smtClean="0">
                <a:solidFill>
                  <a:schemeClr val="bg1"/>
                </a:solidFill>
              </a:rPr>
              <a:t>64</a:t>
            </a:fld>
            <a:endParaRPr lang="en-US" dirty="0">
              <a:solidFill>
                <a:schemeClr val="bg1"/>
              </a:solidFill>
            </a:endParaRPr>
          </a:p>
        </p:txBody>
      </p:sp>
    </p:spTree>
    <p:extLst>
      <p:ext uri="{BB962C8B-B14F-4D97-AF65-F5344CB8AC3E}">
        <p14:creationId xmlns:p14="http://schemas.microsoft.com/office/powerpoint/2010/main" val="693058378"/>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D023 – Planung ist alles › PodUnion"/>
          <p:cNvPicPr>
            <a:picLocks noChangeAspect="1"/>
          </p:cNvPicPr>
          <p:nvPr/>
        </p:nvPicPr>
        <p:blipFill rotWithShape="1">
          <a:blip r:embed="rId2">
            <a:extLst>
              <a:ext uri="{28A0092B-C50C-407E-A947-70E740481C1C}">
                <a14:useLocalDpi xmlns:a14="http://schemas.microsoft.com/office/drawing/2010/main" val="0"/>
              </a:ext>
            </a:extLst>
          </a:blip>
          <a:srcRect l="17052" r="-2" b="-2"/>
          <a:stretch/>
        </p:blipFill>
        <p:spPr>
          <a:xfrm>
            <a:off x="8770337" y="2555913"/>
            <a:ext cx="2933934" cy="3537069"/>
          </a:xfrm>
          <a:prstGeom prst="rect">
            <a:avLst/>
          </a:prstGeom>
        </p:spPr>
      </p:pic>
      <p:sp>
        <p:nvSpPr>
          <p:cNvPr id="95235" name="Title 1"/>
          <p:cNvSpPr>
            <a:spLocks noGrp="1"/>
          </p:cNvSpPr>
          <p:nvPr>
            <p:ph type="title"/>
          </p:nvPr>
        </p:nvSpPr>
        <p:spPr>
          <a:xfrm>
            <a:off x="535829" y="564093"/>
            <a:ext cx="8761413" cy="706964"/>
          </a:xfrm>
        </p:spPr>
        <p:txBody>
          <a:bodyPr>
            <a:normAutofit/>
          </a:bodyPr>
          <a:lstStyle/>
          <a:p>
            <a:pPr eaLnBrk="1" hangingPunct="1"/>
            <a:r>
              <a:rPr lang="en-US" altLang="en-US" sz="3600" b="1" dirty="0">
                <a:latin typeface="Century Gothic" panose="020B0502020202020204" pitchFamily="34" charset="0"/>
                <a:cs typeface="Arial" panose="020B0604020202020204" pitchFamily="34" charset="0"/>
              </a:rPr>
              <a:t>Emergency Plan</a:t>
            </a:r>
          </a:p>
        </p:txBody>
      </p:sp>
      <p:sp>
        <p:nvSpPr>
          <p:cNvPr id="95234" name="Content Placeholder 2"/>
          <p:cNvSpPr>
            <a:spLocks noGrp="1"/>
          </p:cNvSpPr>
          <p:nvPr>
            <p:ph idx="1"/>
          </p:nvPr>
        </p:nvSpPr>
        <p:spPr>
          <a:xfrm>
            <a:off x="295275" y="2314575"/>
            <a:ext cx="7987333" cy="3775329"/>
          </a:xfrm>
        </p:spPr>
        <p:txBody>
          <a:bodyPr>
            <a:noAutofit/>
          </a:bodyPr>
          <a:lstStyle/>
          <a:p>
            <a:r>
              <a:rPr lang="en-US" altLang="en-US" sz="2400" dirty="0">
                <a:latin typeface="Century Gothic" panose="020B0502020202020204" pitchFamily="34" charset="0"/>
                <a:cs typeface="Arial" panose="020B0604020202020204" pitchFamily="34" charset="0"/>
              </a:rPr>
              <a:t>Work with the family to develop an emergency plan:</a:t>
            </a:r>
          </a:p>
          <a:p>
            <a:pPr>
              <a:buFont typeface="Wingdings" panose="05000000000000000000" pitchFamily="2" charset="2"/>
              <a:buChar char="ü"/>
            </a:pPr>
            <a:r>
              <a:rPr lang="en-US" altLang="en-US" sz="2400" dirty="0">
                <a:latin typeface="Century Gothic" panose="020B0502020202020204" pitchFamily="34" charset="0"/>
                <a:cs typeface="Arial" panose="020B0604020202020204" pitchFamily="34" charset="0"/>
              </a:rPr>
              <a:t>How can everyone in the household remain safe?</a:t>
            </a:r>
          </a:p>
          <a:p>
            <a:pPr>
              <a:buFont typeface="Wingdings" panose="05000000000000000000" pitchFamily="2" charset="2"/>
              <a:buChar char="ü"/>
            </a:pPr>
            <a:r>
              <a:rPr lang="en-US" altLang="en-US" sz="2400" dirty="0">
                <a:latin typeface="Century Gothic" panose="020B0502020202020204" pitchFamily="34" charset="0"/>
                <a:cs typeface="Arial" panose="020B0604020202020204" pitchFamily="34" charset="0"/>
              </a:rPr>
              <a:t>When should the family physician/treating practitioner be notified?</a:t>
            </a:r>
          </a:p>
          <a:p>
            <a:pPr>
              <a:buFont typeface="Wingdings" panose="05000000000000000000" pitchFamily="2" charset="2"/>
              <a:buChar char="ü"/>
            </a:pPr>
            <a:r>
              <a:rPr lang="en-US" altLang="en-US" sz="2400" dirty="0">
                <a:latin typeface="Century Gothic" panose="020B0502020202020204" pitchFamily="34" charset="0"/>
                <a:cs typeface="Arial" panose="020B0604020202020204" pitchFamily="34" charset="0"/>
              </a:rPr>
              <a:t>When should the family bring the consumer to the Emergency Room?</a:t>
            </a:r>
          </a:p>
        </p:txBody>
      </p:sp>
      <p:sp>
        <p:nvSpPr>
          <p:cNvPr id="3" name="Slide Number Placeholder 2">
            <a:extLst>
              <a:ext uri="{FF2B5EF4-FFF2-40B4-BE49-F238E27FC236}">
                <a16:creationId xmlns:a16="http://schemas.microsoft.com/office/drawing/2014/main" id="{483D600B-78C3-D64C-F105-A7BEFC60DA07}"/>
              </a:ext>
            </a:extLst>
          </p:cNvPr>
          <p:cNvSpPr>
            <a:spLocks noGrp="1"/>
          </p:cNvSpPr>
          <p:nvPr>
            <p:ph type="sldNum" sz="quarter" idx="12"/>
          </p:nvPr>
        </p:nvSpPr>
        <p:spPr/>
        <p:txBody>
          <a:bodyPr/>
          <a:lstStyle/>
          <a:p>
            <a:fld id="{AE22BCAE-92F7-455E-8399-F46D81AA5664}" type="slidenum">
              <a:rPr lang="en-US" smtClean="0"/>
              <a:t>65</a:t>
            </a:fld>
            <a:endParaRPr lang="en-US"/>
          </a:p>
        </p:txBody>
      </p:sp>
    </p:spTree>
    <p:extLst>
      <p:ext uri="{BB962C8B-B14F-4D97-AF65-F5344CB8AC3E}">
        <p14:creationId xmlns:p14="http://schemas.microsoft.com/office/powerpoint/2010/main" val="91325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D7E8F9-73DF-A58E-E736-896F1722A222}"/>
              </a:ext>
            </a:extLst>
          </p:cNvPr>
          <p:cNvSpPr>
            <a:spLocks noGrp="1"/>
          </p:cNvSpPr>
          <p:nvPr>
            <p:ph type="title"/>
          </p:nvPr>
        </p:nvSpPr>
        <p:spPr>
          <a:xfrm>
            <a:off x="5411931" y="452718"/>
            <a:ext cx="4638903" cy="1400530"/>
          </a:xfrm>
        </p:spPr>
        <p:txBody>
          <a:bodyPr>
            <a:normAutofit/>
          </a:bodyPr>
          <a:lstStyle/>
          <a:p>
            <a:pPr>
              <a:lnSpc>
                <a:spcPct val="90000"/>
              </a:lnSpc>
            </a:pPr>
            <a:r>
              <a:rPr kumimoji="0" lang="en-US" sz="2900" b="1" i="0" u="none" strike="noStrike" kern="1200" cap="none" spc="0" normalizeH="0" baseline="0" noProof="0">
                <a:ln>
                  <a:noFill/>
                </a:ln>
                <a:effectLst/>
                <a:uLnTx/>
                <a:uFillTx/>
                <a:latin typeface="Arial 2"/>
                <a:ea typeface="+mn-ea"/>
                <a:cs typeface="+mn-cs"/>
              </a:rPr>
              <a:t>Wellness Recovery Action Plan (WRAP)</a:t>
            </a:r>
            <a:br>
              <a:rPr kumimoji="0" lang="en-US" sz="2900" b="1" i="0" u="none" strike="noStrike" kern="1200" cap="none" spc="0" normalizeH="0" baseline="0" noProof="0">
                <a:ln>
                  <a:noFill/>
                </a:ln>
                <a:effectLst/>
                <a:uLnTx/>
                <a:uFillTx/>
                <a:latin typeface="Arial 2"/>
                <a:ea typeface="+mn-ea"/>
                <a:cs typeface="+mn-cs"/>
              </a:rPr>
            </a:br>
            <a:endParaRPr lang="en-US" sz="2900"/>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A book cover of a wrap workbook for people with disabilities&#10;&#10;Description automatically generated">
            <a:extLst>
              <a:ext uri="{FF2B5EF4-FFF2-40B4-BE49-F238E27FC236}">
                <a16:creationId xmlns:a16="http://schemas.microsoft.com/office/drawing/2014/main" id="{1C502912-9CD7-A141-BE96-17F93C45B8A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524" r="2960"/>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5" name="Rectangle 1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449E841D-CD30-A2EC-4327-608F0A0CBF81}"/>
              </a:ext>
            </a:extLst>
          </p:cNvPr>
          <p:cNvSpPr>
            <a:spLocks noGrp="1"/>
          </p:cNvSpPr>
          <p:nvPr>
            <p:ph type="sldNum" sz="quarter" idx="12"/>
          </p:nvPr>
        </p:nvSpPr>
        <p:spPr>
          <a:xfrm>
            <a:off x="10352540" y="295729"/>
            <a:ext cx="838199" cy="767687"/>
          </a:xfrm>
        </p:spPr>
        <p:txBody>
          <a:bodyPr>
            <a:normAutofit/>
          </a:bodyPr>
          <a:lstStyle/>
          <a:p>
            <a:pPr>
              <a:spcAft>
                <a:spcPts val="600"/>
              </a:spcAft>
            </a:pPr>
            <a:fld id="{AE22BCAE-92F7-455E-8399-F46D81AA5664}" type="slidenum">
              <a:rPr lang="en-US" smtClean="0"/>
              <a:pPr>
                <a:spcAft>
                  <a:spcPts val="600"/>
                </a:spcAft>
              </a:pPr>
              <a:t>66</a:t>
            </a:fld>
            <a:endParaRPr lang="en-US"/>
          </a:p>
        </p:txBody>
      </p:sp>
      <p:sp>
        <p:nvSpPr>
          <p:cNvPr id="3" name="Content Placeholder 2">
            <a:extLst>
              <a:ext uri="{FF2B5EF4-FFF2-40B4-BE49-F238E27FC236}">
                <a16:creationId xmlns:a16="http://schemas.microsoft.com/office/drawing/2014/main" id="{12B2A246-A191-DA19-3F1A-4DC89DEE6F5C}"/>
              </a:ext>
            </a:extLst>
          </p:cNvPr>
          <p:cNvSpPr>
            <a:spLocks noGrp="1"/>
          </p:cNvSpPr>
          <p:nvPr>
            <p:ph idx="1"/>
          </p:nvPr>
        </p:nvSpPr>
        <p:spPr>
          <a:xfrm>
            <a:off x="5410950" y="2052918"/>
            <a:ext cx="4638903" cy="4195481"/>
          </a:xfrm>
        </p:spPr>
        <p:txBody>
          <a:bodyPr>
            <a:normAutofit/>
          </a:bodyPr>
          <a:lstStyle/>
          <a:p>
            <a:pPr marL="342900" indent="-342900">
              <a:lnSpc>
                <a:spcPct val="90000"/>
              </a:lnSpc>
              <a:buFont typeface="Arial" panose="020B0604020202020204" pitchFamily="34" charset="0"/>
              <a:buChar char="•"/>
            </a:pPr>
            <a:r>
              <a:rPr lang="en-US" dirty="0">
                <a:latin typeface="Century Gothic" panose="020B0502020202020204" pitchFamily="34" charset="0"/>
                <a:cs typeface="Arial" panose="020B0604020202020204" pitchFamily="34" charset="0"/>
              </a:rPr>
              <a:t>Can be likened to a Mental Health Individual Support Plan</a:t>
            </a:r>
          </a:p>
          <a:p>
            <a:pPr marL="342900" indent="-342900">
              <a:lnSpc>
                <a:spcPct val="90000"/>
              </a:lnSpc>
              <a:buFont typeface="Arial" panose="020B0604020202020204" pitchFamily="34" charset="0"/>
              <a:buChar char="•"/>
            </a:pPr>
            <a:endParaRPr lang="en-US" dirty="0">
              <a:latin typeface="Century Gothic" panose="020B0502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en-US" dirty="0">
                <a:latin typeface="Century Gothic" panose="020B0502020202020204" pitchFamily="34" charset="0"/>
                <a:cs typeface="Arial" panose="020B0604020202020204" pitchFamily="34" charset="0"/>
              </a:rPr>
              <a:t>Individuals develops a toolkit of coping resources</a:t>
            </a:r>
          </a:p>
          <a:p>
            <a:pPr marL="342900" indent="-342900">
              <a:lnSpc>
                <a:spcPct val="90000"/>
              </a:lnSpc>
              <a:buFont typeface="Arial" panose="020B0604020202020204" pitchFamily="34" charset="0"/>
              <a:buChar char="•"/>
            </a:pPr>
            <a:endParaRPr lang="en-US" dirty="0">
              <a:latin typeface="Century Gothic" panose="020B0502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en-US" dirty="0">
                <a:latin typeface="Century Gothic" panose="020B0502020202020204" pitchFamily="34" charset="0"/>
                <a:cs typeface="Arial" panose="020B0604020202020204" pitchFamily="34" charset="0"/>
              </a:rPr>
              <a:t>WRAP facilitators can work with individuals, families and staff to create a living document that reflects the strengths, evolving needs and capabilities of the person served</a:t>
            </a:r>
          </a:p>
          <a:p>
            <a:pPr>
              <a:lnSpc>
                <a:spcPct val="90000"/>
              </a:lnSpc>
            </a:pPr>
            <a:endParaRPr lang="en-US" dirty="0"/>
          </a:p>
        </p:txBody>
      </p:sp>
    </p:spTree>
    <p:extLst>
      <p:ext uri="{BB962C8B-B14F-4D97-AF65-F5344CB8AC3E}">
        <p14:creationId xmlns:p14="http://schemas.microsoft.com/office/powerpoint/2010/main" val="2932737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5" name="Rectangle 140294">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0290" name="Title 1"/>
          <p:cNvSpPr>
            <a:spLocks noGrp="1"/>
          </p:cNvSpPr>
          <p:nvPr>
            <p:ph type="title"/>
          </p:nvPr>
        </p:nvSpPr>
        <p:spPr>
          <a:xfrm>
            <a:off x="648930" y="629266"/>
            <a:ext cx="5616217" cy="1622321"/>
          </a:xfrm>
        </p:spPr>
        <p:txBody>
          <a:bodyPr>
            <a:normAutofit/>
          </a:bodyPr>
          <a:lstStyle/>
          <a:p>
            <a:r>
              <a:rPr lang="en-US" altLang="en-US" sz="3600" b="1" dirty="0">
                <a:solidFill>
                  <a:srgbClr val="EBEBEB"/>
                </a:solidFill>
                <a:latin typeface="Century Gothic" panose="020B0502020202020204" pitchFamily="34" charset="0"/>
                <a:cs typeface="Arial" panose="020B0604020202020204" pitchFamily="34" charset="0"/>
              </a:rPr>
              <a:t>Mental health Supports for Families</a:t>
            </a:r>
          </a:p>
        </p:txBody>
      </p:sp>
      <p:sp>
        <p:nvSpPr>
          <p:cNvPr id="140297"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40299" name="Freeform: Shape 140298">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2" name="Picture 2">
            <a:extLst>
              <a:ext uri="{FF2B5EF4-FFF2-40B4-BE49-F238E27FC236}">
                <a16:creationId xmlns:a16="http://schemas.microsoft.com/office/drawing/2014/main" id="{D20F2A98-4C9C-1739-5F88-807C8C3ECC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63742" y="2876754"/>
            <a:ext cx="3980139" cy="110448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0301" name="Rectangle 140300">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48931" y="2438400"/>
            <a:ext cx="5616216" cy="4178531"/>
          </a:xfrm>
        </p:spPr>
        <p:txBody>
          <a:bodyPr>
            <a:normAutofit fontScale="92500" lnSpcReduction="20000"/>
          </a:bodyPr>
          <a:lstStyle/>
          <a:p>
            <a:pPr>
              <a:lnSpc>
                <a:spcPct val="90000"/>
              </a:lnSpc>
              <a:defRPr/>
            </a:pPr>
            <a:r>
              <a:rPr lang="en-US" sz="1900" dirty="0">
                <a:solidFill>
                  <a:srgbClr val="FFFFFF"/>
                </a:solidFill>
                <a:latin typeface="Century Gothic" panose="020B0502020202020204" pitchFamily="34" charset="0"/>
                <a:cs typeface="Arial" panose="020B0604020202020204" pitchFamily="34" charset="0"/>
              </a:rPr>
              <a:t>CARES  </a:t>
            </a:r>
            <a:r>
              <a:rPr lang="en-US" sz="1900" b="1" dirty="0">
                <a:solidFill>
                  <a:srgbClr val="FFFFFF"/>
                </a:solidFill>
                <a:latin typeface="Century Gothic" panose="020B0502020202020204" pitchFamily="34" charset="0"/>
                <a:cs typeface="Arial" panose="020B0604020202020204" pitchFamily="34" charset="0"/>
              </a:rPr>
              <a:t>1-888-393-3007</a:t>
            </a:r>
          </a:p>
          <a:p>
            <a:pPr>
              <a:lnSpc>
                <a:spcPct val="90000"/>
              </a:lnSpc>
              <a:defRPr/>
            </a:pPr>
            <a:r>
              <a:rPr lang="en-US" sz="1900" dirty="0">
                <a:solidFill>
                  <a:srgbClr val="FFFFFF"/>
                </a:solidFill>
                <a:latin typeface="Century Gothic" panose="020B0502020202020204" pitchFamily="34" charset="0"/>
                <a:cs typeface="Arial" panose="020B0604020202020204" pitchFamily="34" charset="0"/>
              </a:rPr>
              <a:t>Intensive Family Support Services </a:t>
            </a:r>
            <a:r>
              <a:rPr lang="en-US" sz="1900" dirty="0">
                <a:solidFill>
                  <a:srgbClr val="FFFFFF"/>
                </a:solidFill>
                <a:latin typeface="Century Gothic" panose="020B0502020202020204" pitchFamily="34" charset="0"/>
                <a:cs typeface="Arial" panose="020B0604020202020204" pitchFamily="34" charset="0"/>
                <a:hlinkClick r:id="rId3"/>
              </a:rPr>
              <a:t>www.mhanj.org/intensive-family-support-services</a:t>
            </a:r>
            <a:endParaRPr lang="en-US" sz="1900" dirty="0">
              <a:solidFill>
                <a:srgbClr val="FFFFFF"/>
              </a:solidFill>
              <a:latin typeface="Century Gothic" panose="020B0502020202020204" pitchFamily="34" charset="0"/>
              <a:cs typeface="Arial" panose="020B0604020202020204" pitchFamily="34" charset="0"/>
            </a:endParaRPr>
          </a:p>
          <a:p>
            <a:pPr>
              <a:lnSpc>
                <a:spcPct val="90000"/>
              </a:lnSpc>
              <a:defRPr/>
            </a:pPr>
            <a:r>
              <a:rPr lang="en-US" sz="1900" b="0" i="0" dirty="0">
                <a:solidFill>
                  <a:schemeClr val="bg1"/>
                </a:solidFill>
                <a:effectLst/>
                <a:latin typeface="Century Gothic" panose="020B0502020202020204" pitchFamily="34" charset="0"/>
                <a:cs typeface="Arial" panose="020B0604020202020204" pitchFamily="34" charset="0"/>
              </a:rPr>
              <a:t>Anyone who needs suicide or mental health-related crisis support, or who has a loved one in crisis, can </a:t>
            </a:r>
            <a:r>
              <a:rPr lang="en-US" sz="1900" b="1" i="0" dirty="0">
                <a:solidFill>
                  <a:schemeClr val="bg1"/>
                </a:solidFill>
                <a:effectLst/>
                <a:latin typeface="Century Gothic" panose="020B0502020202020204" pitchFamily="34" charset="0"/>
                <a:cs typeface="Arial" panose="020B0604020202020204" pitchFamily="34" charset="0"/>
              </a:rPr>
              <a:t>connect with a trained counselor by calling, chatting, or texting 988</a:t>
            </a:r>
            <a:r>
              <a:rPr lang="en-US" sz="1900" b="0" i="0" dirty="0">
                <a:solidFill>
                  <a:schemeClr val="bg1"/>
                </a:solidFill>
                <a:effectLst/>
                <a:latin typeface="Century Gothic" panose="020B0502020202020204" pitchFamily="34" charset="0"/>
                <a:cs typeface="Arial" panose="020B0604020202020204" pitchFamily="34" charset="0"/>
              </a:rPr>
              <a:t> </a:t>
            </a:r>
          </a:p>
          <a:p>
            <a:pPr>
              <a:lnSpc>
                <a:spcPct val="90000"/>
              </a:lnSpc>
              <a:defRPr/>
            </a:pPr>
            <a:r>
              <a:rPr lang="en-US" sz="1900" dirty="0">
                <a:solidFill>
                  <a:srgbClr val="FFFFFF"/>
                </a:solidFill>
                <a:latin typeface="Century Gothic" panose="020B0502020202020204" pitchFamily="34" charset="0"/>
                <a:cs typeface="Arial" panose="020B0604020202020204" pitchFamily="34" charset="0"/>
              </a:rPr>
              <a:t>MoM2MoM  1-877-914-6662 (MOM2) ubhcrutgers.edu/call-center/peer</a:t>
            </a:r>
          </a:p>
          <a:p>
            <a:pPr>
              <a:lnSpc>
                <a:spcPct val="90000"/>
              </a:lnSpc>
              <a:defRPr/>
            </a:pPr>
            <a:r>
              <a:rPr lang="en-US" sz="1900" dirty="0">
                <a:solidFill>
                  <a:srgbClr val="FFFFFF"/>
                </a:solidFill>
                <a:latin typeface="Century Gothic" panose="020B0502020202020204" pitchFamily="34" charset="0"/>
                <a:cs typeface="Arial" panose="020B0604020202020204" pitchFamily="34" charset="0"/>
              </a:rPr>
              <a:t>NAMI  </a:t>
            </a:r>
            <a:r>
              <a:rPr lang="en-US" sz="1900" dirty="0">
                <a:solidFill>
                  <a:srgbClr val="FFFFFF"/>
                </a:solidFill>
                <a:latin typeface="Century Gothic" panose="020B0502020202020204" pitchFamily="34" charset="0"/>
                <a:cs typeface="Arial" panose="020B0604020202020204" pitchFamily="34" charset="0"/>
                <a:hlinkClick r:id="rId4"/>
              </a:rPr>
              <a:t>www.naminj.org</a:t>
            </a:r>
            <a:r>
              <a:rPr lang="en-US" sz="1900" dirty="0">
                <a:solidFill>
                  <a:srgbClr val="FFFFFF"/>
                </a:solidFill>
                <a:latin typeface="Century Gothic" panose="020B0502020202020204" pitchFamily="34" charset="0"/>
                <a:cs typeface="Arial" panose="020B0604020202020204" pitchFamily="34" charset="0"/>
              </a:rPr>
              <a:t> 732-940-0991</a:t>
            </a:r>
          </a:p>
          <a:p>
            <a:pPr>
              <a:lnSpc>
                <a:spcPct val="90000"/>
              </a:lnSpc>
              <a:defRPr/>
            </a:pPr>
            <a:r>
              <a:rPr lang="en-US" sz="1900" dirty="0">
                <a:solidFill>
                  <a:srgbClr val="FFFFFF"/>
                </a:solidFill>
                <a:latin typeface="Century Gothic" panose="020B0502020202020204" pitchFamily="34" charset="0"/>
                <a:cs typeface="Arial" panose="020B0604020202020204" pitchFamily="34" charset="0"/>
              </a:rPr>
              <a:t>County Mental health Associations   www.mha+county</a:t>
            </a:r>
          </a:p>
          <a:p>
            <a:pPr>
              <a:lnSpc>
                <a:spcPct val="90000"/>
              </a:lnSpc>
              <a:defRPr/>
            </a:pPr>
            <a:r>
              <a:rPr lang="en-US" sz="1900" dirty="0">
                <a:solidFill>
                  <a:srgbClr val="FFFFFF"/>
                </a:solidFill>
                <a:latin typeface="Century Gothic" panose="020B0502020202020204" pitchFamily="34" charset="0"/>
                <a:cs typeface="Arial" panose="020B0604020202020204" pitchFamily="34" charset="0"/>
                <a:hlinkClick r:id="rId5"/>
              </a:rPr>
              <a:t>https://njcdd.org/wp-content/uploads/An-Enhanced-Family-Crisis-Handbook.-A-Behavioral-Health-and-Wellness-Toolkit-2022.09.22.pdf</a:t>
            </a:r>
            <a:endParaRPr lang="en-US" sz="1900" dirty="0">
              <a:solidFill>
                <a:srgbClr val="FFFFFF"/>
              </a:solidFill>
              <a:latin typeface="Century Gothic" panose="020B0502020202020204" pitchFamily="34" charset="0"/>
              <a:cs typeface="Arial" panose="020B0604020202020204" pitchFamily="34" charset="0"/>
            </a:endParaRPr>
          </a:p>
          <a:p>
            <a:pPr>
              <a:lnSpc>
                <a:spcPct val="90000"/>
              </a:lnSpc>
              <a:defRPr/>
            </a:pPr>
            <a:endParaRPr lang="en-US" sz="1900" dirty="0">
              <a:solidFill>
                <a:srgbClr val="FFFFFF"/>
              </a:solidFill>
              <a:latin typeface="Century Gothic" panose="020B0502020202020204" pitchFamily="34" charset="0"/>
              <a:cs typeface="Arial" panose="020B0604020202020204" pitchFamily="34" charset="0"/>
            </a:endParaRPr>
          </a:p>
          <a:p>
            <a:pPr>
              <a:lnSpc>
                <a:spcPct val="90000"/>
              </a:lnSpc>
              <a:defRPr/>
            </a:pPr>
            <a:endParaRPr lang="en-US" sz="1700" dirty="0">
              <a:solidFill>
                <a:srgbClr val="FFFFFF"/>
              </a:solidFill>
              <a:latin typeface="Arial" panose="020B0604020202020204" pitchFamily="34" charset="0"/>
              <a:cs typeface="Arial" panose="020B0604020202020204" pitchFamily="34" charset="0"/>
            </a:endParaRPr>
          </a:p>
          <a:p>
            <a:pPr>
              <a:lnSpc>
                <a:spcPct val="90000"/>
              </a:lnSpc>
              <a:defRPr/>
            </a:pPr>
            <a:endParaRPr lang="en-US" sz="1700" dirty="0">
              <a:solidFill>
                <a:srgbClr val="FFFFFF"/>
              </a:solidFill>
            </a:endParaRPr>
          </a:p>
        </p:txBody>
      </p:sp>
      <p:sp>
        <p:nvSpPr>
          <p:cNvPr id="4" name="Slide Number Placeholder 3">
            <a:extLst>
              <a:ext uri="{FF2B5EF4-FFF2-40B4-BE49-F238E27FC236}">
                <a16:creationId xmlns:a16="http://schemas.microsoft.com/office/drawing/2014/main" id="{5410B73E-FF97-EEE4-A174-2A0F0EBD745E}"/>
              </a:ext>
            </a:extLst>
          </p:cNvPr>
          <p:cNvSpPr>
            <a:spLocks noGrp="1"/>
          </p:cNvSpPr>
          <p:nvPr>
            <p:ph type="sldNum" sz="quarter" idx="12"/>
          </p:nvPr>
        </p:nvSpPr>
        <p:spPr/>
        <p:txBody>
          <a:bodyPr/>
          <a:lstStyle/>
          <a:p>
            <a:fld id="{AE22BCAE-92F7-455E-8399-F46D81AA5664}" type="slidenum">
              <a:rPr lang="en-US" smtClean="0">
                <a:solidFill>
                  <a:schemeClr val="bg1"/>
                </a:solidFill>
              </a:rPr>
              <a:t>67</a:t>
            </a:fld>
            <a:endParaRPr lang="en-US" dirty="0">
              <a:solidFill>
                <a:schemeClr val="bg1"/>
              </a:solidFill>
            </a:endParaRPr>
          </a:p>
        </p:txBody>
      </p:sp>
    </p:spTree>
    <p:extLst>
      <p:ext uri="{BB962C8B-B14F-4D97-AF65-F5344CB8AC3E}">
        <p14:creationId xmlns:p14="http://schemas.microsoft.com/office/powerpoint/2010/main" val="975969140"/>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AAA1E-5238-B86F-AD01-78BB756709BD}"/>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lang="en-US" sz="2200" b="0" i="0" kern="1200" dirty="0">
                <a:solidFill>
                  <a:srgbClr val="EBEBEB"/>
                </a:solidFill>
                <a:latin typeface="+mj-lt"/>
                <a:ea typeface="+mj-ea"/>
                <a:cs typeface="+mj-cs"/>
                <a:hlinkClick r:id="rId6"/>
              </a:rPr>
              <a:t>https://njcdd.org/wp-content/uploads/An-Enhanced-Family-Crisis-Handbook.-A-Behavioral-Health-and-Wellness-Toolkit-2022.09.22.pdf</a:t>
            </a:r>
            <a:br>
              <a:rPr lang="en-US" sz="2200" b="0" i="0" kern="1200" dirty="0">
                <a:solidFill>
                  <a:srgbClr val="EBEBEB"/>
                </a:solidFill>
                <a:latin typeface="+mj-lt"/>
                <a:ea typeface="+mj-ea"/>
                <a:cs typeface="+mj-cs"/>
              </a:rPr>
            </a:br>
            <a:endParaRPr lang="en-US" sz="2200" b="0" i="0" kern="1200" dirty="0">
              <a:solidFill>
                <a:srgbClr val="EBEBEB"/>
              </a:solidFill>
              <a:latin typeface="+mj-lt"/>
              <a:ea typeface="+mj-ea"/>
              <a:cs typeface="+mj-cs"/>
            </a:endParaRPr>
          </a:p>
        </p:txBody>
      </p:sp>
      <p:sp>
        <p:nvSpPr>
          <p:cNvPr id="25"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7" name="Freeform: Shape 26">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160F42E6-F186-1306-BCB7-647CB9E82F6C}"/>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AE22BCAE-92F7-455E-8399-F46D81AA5664}" type="slidenum">
              <a:rPr lang="en-US">
                <a:solidFill>
                  <a:srgbClr val="FFFFFF"/>
                </a:solidFill>
              </a:rPr>
              <a:pPr defTabSz="914400">
                <a:spcAft>
                  <a:spcPts val="600"/>
                </a:spcAft>
              </a:pPr>
              <a:t>68</a:t>
            </a:fld>
            <a:endParaRPr lang="en-US">
              <a:solidFill>
                <a:srgbClr val="FFFFFF"/>
              </a:solidFill>
            </a:endParaRPr>
          </a:p>
        </p:txBody>
      </p:sp>
      <p:pic>
        <p:nvPicPr>
          <p:cNvPr id="6" name="Content Placeholder 5" descr="A person and person standing together">
            <a:extLst>
              <a:ext uri="{FF2B5EF4-FFF2-40B4-BE49-F238E27FC236}">
                <a16:creationId xmlns:a16="http://schemas.microsoft.com/office/drawing/2014/main" id="{7239A824-B222-547B-8552-F2A0CFB89E2C}"/>
              </a:ext>
            </a:extLst>
          </p:cNvPr>
          <p:cNvPicPr>
            <a:picLocks noGrp="1" noChangeAspect="1"/>
          </p:cNvPicPr>
          <p:nvPr>
            <p:ph idx="1"/>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25927" y="647698"/>
            <a:ext cx="5506516" cy="5562139"/>
          </a:xfrm>
          <a:prstGeom prst="rect">
            <a:avLst/>
          </a:prstGeom>
          <a:effectLst/>
        </p:spPr>
      </p:pic>
    </p:spTree>
    <p:extLst>
      <p:ext uri="{BB962C8B-B14F-4D97-AF65-F5344CB8AC3E}">
        <p14:creationId xmlns:p14="http://schemas.microsoft.com/office/powerpoint/2010/main" val="3035321321"/>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46DCD4-0728-4AFD-6A95-48A0646D1720}"/>
              </a:ext>
            </a:extLst>
          </p:cNvPr>
          <p:cNvSpPr>
            <a:spLocks noGrp="1"/>
          </p:cNvSpPr>
          <p:nvPr>
            <p:ph type="title"/>
          </p:nvPr>
        </p:nvSpPr>
        <p:spPr>
          <a:xfrm>
            <a:off x="648930" y="629266"/>
            <a:ext cx="5616217" cy="1174953"/>
          </a:xfrm>
        </p:spPr>
        <p:txBody>
          <a:bodyPr>
            <a:normAutofit/>
          </a:bodyPr>
          <a:lstStyle/>
          <a:p>
            <a:r>
              <a:rPr lang="en-US" sz="3600" b="1" dirty="0">
                <a:solidFill>
                  <a:srgbClr val="EBEBEB"/>
                </a:solidFill>
              </a:rPr>
              <a:t>Take home message</a:t>
            </a:r>
          </a:p>
        </p:txBody>
      </p:sp>
      <p:sp>
        <p:nvSpPr>
          <p:cNvPr id="13"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5" name="Freeform: Shape 14">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6" name="Picture 5" descr="A house with a mail in the front">
            <a:extLst>
              <a:ext uri="{FF2B5EF4-FFF2-40B4-BE49-F238E27FC236}">
                <a16:creationId xmlns:a16="http://schemas.microsoft.com/office/drawing/2014/main" id="{DBA5718B-606B-F216-1552-E8C0234031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63742" y="1438929"/>
            <a:ext cx="3980139" cy="3980139"/>
          </a:xfrm>
          <a:prstGeom prst="rect">
            <a:avLst/>
          </a:prstGeom>
          <a:effectLst/>
        </p:spPr>
      </p:pic>
      <p:sp>
        <p:nvSpPr>
          <p:cNvPr id="17" name="Rectangle 16">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5AF29729-A817-C668-4491-29C4FFE0835D}"/>
              </a:ext>
            </a:extLst>
          </p:cNvPr>
          <p:cNvSpPr>
            <a:spLocks noGrp="1"/>
          </p:cNvSpPr>
          <p:nvPr>
            <p:ph type="sldNum" sz="quarter" idx="12"/>
          </p:nvPr>
        </p:nvSpPr>
        <p:spPr>
          <a:xfrm>
            <a:off x="10352540" y="295729"/>
            <a:ext cx="838199" cy="767687"/>
          </a:xfrm>
        </p:spPr>
        <p:txBody>
          <a:bodyPr>
            <a:normAutofit/>
          </a:bodyPr>
          <a:lstStyle/>
          <a:p>
            <a:pPr>
              <a:spcAft>
                <a:spcPts val="600"/>
              </a:spcAft>
            </a:pPr>
            <a:fld id="{AE22BCAE-92F7-455E-8399-F46D81AA5664}" type="slidenum">
              <a:rPr lang="en-US">
                <a:solidFill>
                  <a:srgbClr val="FFFFFF"/>
                </a:solidFill>
              </a:rPr>
              <a:pPr>
                <a:spcAft>
                  <a:spcPts val="600"/>
                </a:spcAft>
              </a:pPr>
              <a:t>69</a:t>
            </a:fld>
            <a:endParaRPr lang="en-US">
              <a:solidFill>
                <a:srgbClr val="FFFFFF"/>
              </a:solidFill>
            </a:endParaRPr>
          </a:p>
        </p:txBody>
      </p:sp>
      <p:sp>
        <p:nvSpPr>
          <p:cNvPr id="3" name="Content Placeholder 2">
            <a:extLst>
              <a:ext uri="{FF2B5EF4-FFF2-40B4-BE49-F238E27FC236}">
                <a16:creationId xmlns:a16="http://schemas.microsoft.com/office/drawing/2014/main" id="{F9739F3D-E2ED-5A4F-7E0A-9BD31F382C88}"/>
              </a:ext>
            </a:extLst>
          </p:cNvPr>
          <p:cNvSpPr>
            <a:spLocks noGrp="1"/>
          </p:cNvSpPr>
          <p:nvPr>
            <p:ph idx="1"/>
          </p:nvPr>
        </p:nvSpPr>
        <p:spPr>
          <a:xfrm>
            <a:off x="648931" y="1205345"/>
            <a:ext cx="5616216" cy="5018475"/>
          </a:xfrm>
        </p:spPr>
        <p:txBody>
          <a:bodyPr>
            <a:noAutofit/>
          </a:bodyPr>
          <a:lstStyle/>
          <a:p>
            <a:pPr>
              <a:lnSpc>
                <a:spcPct val="90000"/>
              </a:lnSpc>
            </a:pPr>
            <a:r>
              <a:rPr lang="en-US" sz="1800" dirty="0">
                <a:solidFill>
                  <a:srgbClr val="FFFFFF"/>
                </a:solidFill>
              </a:rPr>
              <a:t>Early identification of mental health issues</a:t>
            </a:r>
          </a:p>
          <a:p>
            <a:pPr>
              <a:lnSpc>
                <a:spcPct val="90000"/>
              </a:lnSpc>
            </a:pPr>
            <a:r>
              <a:rPr lang="en-US" sz="1800" dirty="0">
                <a:solidFill>
                  <a:srgbClr val="FFFFFF"/>
                </a:solidFill>
              </a:rPr>
              <a:t>Delivery of relevant treatment, services and supports involve collaboration among multiple stakeholders: self-advocates, families, staff, health care providers</a:t>
            </a:r>
          </a:p>
          <a:p>
            <a:pPr>
              <a:lnSpc>
                <a:spcPct val="90000"/>
              </a:lnSpc>
            </a:pPr>
            <a:r>
              <a:rPr lang="en-US" sz="1800" dirty="0">
                <a:solidFill>
                  <a:srgbClr val="FFFFFF"/>
                </a:solidFill>
              </a:rPr>
              <a:t>Seek medical evaluation to pursue medication management for individuals with mental health concerns</a:t>
            </a:r>
          </a:p>
          <a:p>
            <a:pPr>
              <a:lnSpc>
                <a:spcPct val="90000"/>
              </a:lnSpc>
            </a:pPr>
            <a:r>
              <a:rPr lang="en-US" sz="1800" dirty="0">
                <a:solidFill>
                  <a:srgbClr val="FFFFFF"/>
                </a:solidFill>
              </a:rPr>
              <a:t>Seek non-medical interventions such as individual or group therapy for individuals who can benefit from psychotherapeutic approaches</a:t>
            </a:r>
          </a:p>
          <a:p>
            <a:pPr>
              <a:lnSpc>
                <a:spcPct val="90000"/>
              </a:lnSpc>
            </a:pPr>
            <a:r>
              <a:rPr lang="en-US" sz="1800" dirty="0">
                <a:solidFill>
                  <a:srgbClr val="FFFFFF"/>
                </a:solidFill>
              </a:rPr>
              <a:t>The multi-disciplinary team can identify behavioral and programmatic supports and environmental interventions to assist the person with IDD and mental health concerns</a:t>
            </a:r>
          </a:p>
        </p:txBody>
      </p:sp>
    </p:spTree>
    <p:extLst>
      <p:ext uri="{BB962C8B-B14F-4D97-AF65-F5344CB8AC3E}">
        <p14:creationId xmlns:p14="http://schemas.microsoft.com/office/powerpoint/2010/main" val="28775652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2"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3"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4"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5"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6"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7" name="Rectangle 2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A83EBE68-A185-709D-D4FF-32912B3A39EC}"/>
              </a:ext>
            </a:extLst>
          </p:cNvPr>
          <p:cNvSpPr txBox="1">
            <a:spLocks/>
          </p:cNvSpPr>
          <p:nvPr/>
        </p:nvSpPr>
        <p:spPr>
          <a:xfrm>
            <a:off x="648931" y="629266"/>
            <a:ext cx="4166510" cy="1622321"/>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457200" fontAlgn="auto">
              <a:spcBef>
                <a:spcPct val="0"/>
              </a:spcBef>
              <a:spcAft>
                <a:spcPts val="600"/>
              </a:spcAft>
              <a:buClrTx/>
              <a:buSzTx/>
              <a:buNone/>
              <a:tabLst/>
              <a:defRPr/>
            </a:pPr>
            <a:r>
              <a:rPr kumimoji="0" lang="en-US" sz="3600" b="1" u="none" strike="noStrike" cap="none" spc="0" normalizeH="0" baseline="0" noProof="0" dirty="0">
                <a:ln>
                  <a:noFill/>
                </a:ln>
                <a:solidFill>
                  <a:srgbClr val="EBEBEB"/>
                </a:solidFill>
                <a:effectLst/>
                <a:uLnTx/>
                <a:uFillTx/>
                <a:latin typeface="+mj-lt"/>
                <a:ea typeface="+mj-ea"/>
                <a:cs typeface="+mj-cs"/>
              </a:rPr>
              <a:t>Myth or Fact?</a:t>
            </a:r>
            <a:endParaRPr kumimoji="0" lang="en-US" sz="3600" b="1" i="0" u="none" strike="noStrike" kern="1200" cap="none" spc="0" normalizeH="0" baseline="0" noProof="0" dirty="0">
              <a:ln>
                <a:noFill/>
              </a:ln>
              <a:solidFill>
                <a:srgbClr val="EBEBEB"/>
              </a:solidFill>
              <a:effectLst/>
              <a:uLnTx/>
              <a:uFillTx/>
              <a:latin typeface="+mj-lt"/>
              <a:ea typeface="+mj-ea"/>
              <a:cs typeface="+mj-cs"/>
            </a:endParaRPr>
          </a:p>
        </p:txBody>
      </p:sp>
      <p:sp>
        <p:nvSpPr>
          <p:cNvPr id="38"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9" name="Freeform: Shape 2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3" name="Picture 2" descr="A cartoon character pushing a switch, the top says Myth and the bottom says Fact. ">
            <a:extLst>
              <a:ext uri="{FF2B5EF4-FFF2-40B4-BE49-F238E27FC236}">
                <a16:creationId xmlns:a16="http://schemas.microsoft.com/office/drawing/2014/main" id="{3C12167A-35F7-27E5-4003-054C25E1DD2E}"/>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427" r="-2" b="-2"/>
          <a:stretch/>
        </p:blipFill>
        <p:spPr>
          <a:xfrm>
            <a:off x="6093992" y="692369"/>
            <a:ext cx="5449889" cy="5473258"/>
          </a:xfrm>
          <a:prstGeom prst="rect">
            <a:avLst/>
          </a:prstGeom>
          <a:effectLst/>
        </p:spPr>
      </p:pic>
      <p:sp>
        <p:nvSpPr>
          <p:cNvPr id="40" name="Rectangle 2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676AB619-BD20-380A-2649-24F958A7E64A}"/>
              </a:ext>
            </a:extLst>
          </p:cNvPr>
          <p:cNvSpPr>
            <a:spLocks noGrp="1"/>
          </p:cNvSpPr>
          <p:nvPr>
            <p:ph type="sldNum" sz="quarter" idx="4294967295"/>
          </p:nvPr>
        </p:nvSpPr>
        <p:spPr>
          <a:xfrm>
            <a:off x="10352540" y="295729"/>
            <a:ext cx="838199" cy="767687"/>
          </a:xfrm>
        </p:spPr>
        <p:txBody>
          <a:bodyPr vert="horz" lIns="91440" tIns="45720" rIns="91440" bIns="45720" rtlCol="0" anchor="b">
            <a:normAutofit/>
          </a:bodyPr>
          <a:lstStyle/>
          <a:p>
            <a:pPr marR="0" lvl="0" indent="0" defTabSz="914400" fontAlgn="auto">
              <a:spcBef>
                <a:spcPts val="0"/>
              </a:spcBef>
              <a:spcAft>
                <a:spcPts val="600"/>
              </a:spcAft>
              <a:buClrTx/>
              <a:buSzTx/>
              <a:buFontTx/>
              <a:buNone/>
              <a:tabLst/>
              <a:defRPr/>
            </a:pPr>
            <a:fld id="{7477EE88-D4BE-4507-9573-C26B11CB0C7E}" type="slidenum">
              <a:rPr kumimoji="0" lang="en-US" u="none" strike="noStrike" cap="none" spc="0" normalizeH="0" baseline="0" noProof="0">
                <a:ln>
                  <a:noFill/>
                </a:ln>
                <a:solidFill>
                  <a:srgbClr val="FFFFFF"/>
                </a:solidFill>
                <a:effectLst/>
                <a:uLnTx/>
                <a:uFillTx/>
              </a:rPr>
              <a:pPr marR="0" lvl="0" indent="0" defTabSz="914400" fontAlgn="auto">
                <a:spcBef>
                  <a:spcPts val="0"/>
                </a:spcBef>
                <a:spcAft>
                  <a:spcPts val="600"/>
                </a:spcAft>
                <a:buClrTx/>
                <a:buSzTx/>
                <a:buFontTx/>
                <a:buNone/>
                <a:tabLst/>
                <a:defRPr/>
              </a:pPr>
              <a:t>7</a:t>
            </a:fld>
            <a:endParaRPr kumimoji="0" lang="en-US" u="none" strike="noStrike" cap="none" spc="0" normalizeH="0" baseline="0" noProof="0">
              <a:ln>
                <a:noFill/>
              </a:ln>
              <a:solidFill>
                <a:srgbClr val="FFFFFF"/>
              </a:solidFill>
              <a:effectLst/>
              <a:uLnTx/>
              <a:uFillTx/>
            </a:endParaRPr>
          </a:p>
        </p:txBody>
      </p:sp>
      <p:sp>
        <p:nvSpPr>
          <p:cNvPr id="5" name="Text Placeholder 4">
            <a:extLst>
              <a:ext uri="{FF2B5EF4-FFF2-40B4-BE49-F238E27FC236}">
                <a16:creationId xmlns:a16="http://schemas.microsoft.com/office/drawing/2014/main" id="{7A51F11E-21BD-B5B6-C6CE-81E6B89F6D66}"/>
              </a:ext>
            </a:extLst>
          </p:cNvPr>
          <p:cNvSpPr>
            <a:spLocks noGrp="1"/>
          </p:cNvSpPr>
          <p:nvPr>
            <p:ph type="body" sz="quarter" idx="30"/>
          </p:nvPr>
        </p:nvSpPr>
        <p:spPr>
          <a:xfrm>
            <a:off x="648931" y="2438400"/>
            <a:ext cx="4442819" cy="3785419"/>
          </a:xfrm>
        </p:spPr>
        <p:txBody>
          <a:bodyPr vert="horz" lIns="91440" tIns="45720" rIns="91440" bIns="45720" rtlCol="0">
            <a:normAutofit/>
          </a:bodyPr>
          <a:lstStyle/>
          <a:p>
            <a:pPr algn="l">
              <a:lnSpc>
                <a:spcPct val="90000"/>
              </a:lnSpc>
            </a:pPr>
            <a:r>
              <a:rPr lang="en-US" sz="2000" dirty="0">
                <a:solidFill>
                  <a:srgbClr val="EBEBEB"/>
                </a:solidFill>
                <a:latin typeface="+mj-lt"/>
              </a:rPr>
              <a:t>MOST BEHAVIORAL CHALLENGES EXPERIENCED BY INDIVIDUALS WITH INTELLECTUAL DISABILITY ARE CAUSED BY THEIR MENTAL HEALTH CONDITIONS.</a:t>
            </a:r>
          </a:p>
        </p:txBody>
      </p:sp>
    </p:spTree>
    <p:extLst>
      <p:ext uri="{BB962C8B-B14F-4D97-AF65-F5344CB8AC3E}">
        <p14:creationId xmlns:p14="http://schemas.microsoft.com/office/powerpoint/2010/main" val="2720035372"/>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thank you card with a cartoon character holding a pencil&#10;&#10;Description automatically generated">
            <a:extLst>
              <a:ext uri="{FF2B5EF4-FFF2-40B4-BE49-F238E27FC236}">
                <a16:creationId xmlns:a16="http://schemas.microsoft.com/office/drawing/2014/main" id="{1409C330-71CB-459F-4523-1A18E122F87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81956" y="643467"/>
            <a:ext cx="7428088" cy="5571066"/>
          </a:xfrm>
          <a:prstGeom prst="rect">
            <a:avLst/>
          </a:prstGeom>
        </p:spPr>
      </p:pic>
      <p:sp>
        <p:nvSpPr>
          <p:cNvPr id="14" name="Rectangle 16">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136EB760-09E8-38A5-28EB-0BD2CEDF1C7C}"/>
              </a:ext>
            </a:extLst>
          </p:cNvPr>
          <p:cNvSpPr>
            <a:spLocks noGrp="1"/>
          </p:cNvSpPr>
          <p:nvPr>
            <p:ph type="sldNum" sz="quarter" idx="12"/>
          </p:nvPr>
        </p:nvSpPr>
        <p:spPr>
          <a:xfrm>
            <a:off x="10352540" y="295729"/>
            <a:ext cx="838199" cy="767687"/>
          </a:xfrm>
        </p:spPr>
        <p:txBody>
          <a:bodyPr>
            <a:normAutofit/>
          </a:bodyPr>
          <a:lstStyle/>
          <a:p>
            <a:pPr>
              <a:spcAft>
                <a:spcPts val="600"/>
              </a:spcAft>
            </a:pPr>
            <a:fld id="{AE22BCAE-92F7-455E-8399-F46D81AA5664}" type="slidenum">
              <a:rPr lang="en-US">
                <a:solidFill>
                  <a:srgbClr val="FFFFFF"/>
                </a:solidFill>
              </a:rPr>
              <a:pPr>
                <a:spcAft>
                  <a:spcPts val="600"/>
                </a:spcAft>
              </a:pPr>
              <a:t>70</a:t>
            </a:fld>
            <a:endParaRPr lang="en-US">
              <a:solidFill>
                <a:srgbClr val="FFFFFF"/>
              </a:solidFill>
            </a:endParaRPr>
          </a:p>
        </p:txBody>
      </p:sp>
      <p:sp>
        <p:nvSpPr>
          <p:cNvPr id="2" name="Title 1">
            <a:extLst>
              <a:ext uri="{FF2B5EF4-FFF2-40B4-BE49-F238E27FC236}">
                <a16:creationId xmlns:a16="http://schemas.microsoft.com/office/drawing/2014/main" id="{2B475E9A-EFD6-2CF7-C6BE-AFB7B06CFA95}"/>
              </a:ext>
            </a:extLst>
          </p:cNvPr>
          <p:cNvSpPr>
            <a:spLocks noGrp="1"/>
          </p:cNvSpPr>
          <p:nvPr>
            <p:ph type="title" idx="4294967295"/>
          </p:nvPr>
        </p:nvSpPr>
        <p:spPr>
          <a:xfrm>
            <a:off x="0" y="628650"/>
            <a:ext cx="9251950" cy="1223963"/>
          </a:xfrm>
        </p:spPr>
        <p:txBody>
          <a:bodyPr>
            <a:normAutofit/>
          </a:bodyPr>
          <a:lstStyle/>
          <a:p>
            <a:r>
              <a:rPr lang="en-US"/>
              <a:t>!</a:t>
            </a:r>
          </a:p>
        </p:txBody>
      </p:sp>
      <p:sp>
        <p:nvSpPr>
          <p:cNvPr id="10" name="Content Placeholder 9">
            <a:extLst>
              <a:ext uri="{FF2B5EF4-FFF2-40B4-BE49-F238E27FC236}">
                <a16:creationId xmlns:a16="http://schemas.microsoft.com/office/drawing/2014/main" id="{540BBDF9-1D3E-FCB9-1836-F8CA1A23148D}"/>
              </a:ext>
            </a:extLst>
          </p:cNvPr>
          <p:cNvSpPr>
            <a:spLocks noGrp="1"/>
          </p:cNvSpPr>
          <p:nvPr>
            <p:ph idx="4294967295"/>
          </p:nvPr>
        </p:nvSpPr>
        <p:spPr>
          <a:xfrm>
            <a:off x="0" y="2052638"/>
            <a:ext cx="4338638" cy="4195762"/>
          </a:xfrm>
        </p:spPr>
        <p:txBody>
          <a:bodyPr>
            <a:normAutofit/>
          </a:bodyPr>
          <a:lstStyle/>
          <a:p>
            <a:pPr marL="0" indent="0">
              <a:buNone/>
            </a:pPr>
            <a:endParaRPr lang="en-US" dirty="0"/>
          </a:p>
          <a:p>
            <a:endParaRPr lang="en-US" dirty="0"/>
          </a:p>
        </p:txBody>
      </p:sp>
    </p:spTree>
    <p:extLst>
      <p:ext uri="{BB962C8B-B14F-4D97-AF65-F5344CB8AC3E}">
        <p14:creationId xmlns:p14="http://schemas.microsoft.com/office/powerpoint/2010/main" val="2770222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E6A222EB-A81E-4238-B08D-AAB1828C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014676C-074B-475A-8346-9C901C86C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cxnSp>
        <p:nvCxnSpPr>
          <p:cNvPr id="25" name="Straight Connector 24">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alpha val="70000"/>
              </a:schemeClr>
            </a:solidFill>
            <a:miter lim="800000"/>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B0B4CC7-81B9-DE33-DF1E-1614B20C8B06}"/>
              </a:ext>
            </a:extLst>
          </p:cNvPr>
          <p:cNvSpPr>
            <a:spLocks noGrp="1"/>
          </p:cNvSpPr>
          <p:nvPr>
            <p:ph type="title" idx="4294967295"/>
          </p:nvPr>
        </p:nvSpPr>
        <p:spPr>
          <a:xfrm>
            <a:off x="4654295" y="1266958"/>
            <a:ext cx="6808362" cy="452845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fontAlgn="auto">
              <a:spcAft>
                <a:spcPts val="0"/>
              </a:spcAft>
              <a:buClrTx/>
              <a:buSzTx/>
              <a:tabLst/>
              <a:defRPr/>
            </a:pPr>
            <a:r>
              <a:rPr kumimoji="0" lang="en-US" sz="3600" b="1" i="0" u="none" strike="noStrike" kern="1200" cap="none" spc="0" normalizeH="0" baseline="0" noProof="0" dirty="0">
                <a:ln>
                  <a:noFill/>
                </a:ln>
                <a:solidFill>
                  <a:schemeClr val="tx2"/>
                </a:solidFill>
                <a:effectLst/>
                <a:uLnTx/>
                <a:uFillTx/>
                <a:latin typeface="+mj-lt"/>
                <a:ea typeface="+mj-ea"/>
                <a:cs typeface="+mj-cs"/>
              </a:rPr>
              <a:t>Dual Diagnosis (MI/DD)</a:t>
            </a:r>
            <a:endParaRPr lang="en-US" sz="3600" b="1" i="0" kern="1200" dirty="0">
              <a:solidFill>
                <a:schemeClr val="tx2"/>
              </a:solidFill>
              <a:latin typeface="+mj-lt"/>
              <a:ea typeface="+mj-ea"/>
              <a:cs typeface="+mj-cs"/>
            </a:endParaRPr>
          </a:p>
        </p:txBody>
      </p:sp>
    </p:spTree>
    <p:extLst>
      <p:ext uri="{BB962C8B-B14F-4D97-AF65-F5344CB8AC3E}">
        <p14:creationId xmlns:p14="http://schemas.microsoft.com/office/powerpoint/2010/main" val="22874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DC3C13-33D1-B093-8A77-04488423E8E1}"/>
              </a:ext>
            </a:extLst>
          </p:cNvPr>
          <p:cNvSpPr>
            <a:spLocks noGrp="1"/>
          </p:cNvSpPr>
          <p:nvPr>
            <p:ph type="body" sz="quarter" idx="4294967295"/>
          </p:nvPr>
        </p:nvSpPr>
        <p:spPr>
          <a:xfrm>
            <a:off x="1169337" y="3446585"/>
            <a:ext cx="9853326" cy="1714374"/>
          </a:xfrm>
        </p:spPr>
        <p:txBody>
          <a:bodyPr>
            <a:noAutofit/>
          </a:bodyPr>
          <a:lstStyle/>
          <a:p>
            <a:pPr marL="64008" indent="0">
              <a:buNone/>
              <a:defRPr/>
            </a:pPr>
            <a:r>
              <a:rPr lang="en-US" sz="2400" dirty="0">
                <a:solidFill>
                  <a:schemeClr val="tx1"/>
                </a:solidFill>
                <a:latin typeface="Century Gothic" panose="020B0502020202020204" pitchFamily="34" charset="0"/>
                <a:cs typeface="Arial" panose="020B0604020202020204" pitchFamily="34" charset="0"/>
              </a:rPr>
              <a:t>Examples include:</a:t>
            </a:r>
          </a:p>
          <a:p>
            <a:pPr marL="864096" lvl="1" indent="-285750">
              <a:defRPr/>
            </a:pPr>
            <a:r>
              <a:rPr lang="en-US" sz="2400" dirty="0">
                <a:solidFill>
                  <a:schemeClr val="tx1"/>
                </a:solidFill>
                <a:latin typeface="Century Gothic" panose="020B0502020202020204" pitchFamily="34" charset="0"/>
                <a:cs typeface="Arial" panose="020B0604020202020204" pitchFamily="34" charset="0"/>
              </a:rPr>
              <a:t>An individual with Cerebral Palsy and Bipolar I Disorder</a:t>
            </a:r>
          </a:p>
          <a:p>
            <a:pPr marL="864096" lvl="1" indent="-285750">
              <a:defRPr/>
            </a:pPr>
            <a:r>
              <a:rPr lang="en-US" sz="2400" dirty="0">
                <a:solidFill>
                  <a:schemeClr val="tx1"/>
                </a:solidFill>
                <a:latin typeface="Century Gothic" panose="020B0502020202020204" pitchFamily="34" charset="0"/>
                <a:cs typeface="Arial" panose="020B0604020202020204" pitchFamily="34" charset="0"/>
              </a:rPr>
              <a:t>An individual on the autism spectrum with Obsessive-Compulsive Disorder</a:t>
            </a:r>
          </a:p>
          <a:p>
            <a:pPr marL="864096" lvl="1" indent="-285750">
              <a:defRPr/>
            </a:pPr>
            <a:r>
              <a:rPr lang="en-US" sz="2400" dirty="0">
                <a:solidFill>
                  <a:schemeClr val="tx1"/>
                </a:solidFill>
                <a:latin typeface="Century Gothic" panose="020B0502020202020204" pitchFamily="34" charset="0"/>
                <a:cs typeface="Arial" panose="020B0604020202020204" pitchFamily="34" charset="0"/>
              </a:rPr>
              <a:t>An individual with Down Syndrome and depression and/or dementia</a:t>
            </a:r>
          </a:p>
        </p:txBody>
      </p:sp>
      <p:sp>
        <p:nvSpPr>
          <p:cNvPr id="5" name="TextBox 4">
            <a:extLst>
              <a:ext uri="{FF2B5EF4-FFF2-40B4-BE49-F238E27FC236}">
                <a16:creationId xmlns:a16="http://schemas.microsoft.com/office/drawing/2014/main" id="{50E3AFBB-1C19-E3AA-F8A5-63D4B043880B}"/>
              </a:ext>
            </a:extLst>
          </p:cNvPr>
          <p:cNvSpPr txBox="1"/>
          <p:nvPr/>
        </p:nvSpPr>
        <p:spPr>
          <a:xfrm>
            <a:off x="2249099" y="1766614"/>
            <a:ext cx="7412289" cy="1200329"/>
          </a:xfrm>
          <a:prstGeom prst="rect">
            <a:avLst/>
          </a:prstGeom>
          <a:noFill/>
        </p:spPr>
        <p:txBody>
          <a:bodyPr wrap="square">
            <a:spAutoFit/>
          </a:bodyPr>
          <a:lstStyle/>
          <a:p>
            <a:pPr marL="64008" algn="ctr">
              <a:defRPr/>
            </a:pPr>
            <a:r>
              <a:rPr lang="en-US" sz="2400" dirty="0">
                <a:latin typeface="Century Gothic" panose="020B0502020202020204" pitchFamily="34" charset="0"/>
                <a:cs typeface="Arial" panose="020B0604020202020204" pitchFamily="34" charset="0"/>
              </a:rPr>
              <a:t>The co-occurrence of an intellectual and/ or developmental disability and mental health concerns</a:t>
            </a:r>
          </a:p>
        </p:txBody>
      </p:sp>
      <p:cxnSp>
        <p:nvCxnSpPr>
          <p:cNvPr id="6" name="Straight Connector 5">
            <a:extLst>
              <a:ext uri="{FF2B5EF4-FFF2-40B4-BE49-F238E27FC236}">
                <a16:creationId xmlns:a16="http://schemas.microsoft.com/office/drawing/2014/main" id="{A8CF72C3-945A-4CA1-54F6-FF5866161AA9}"/>
              </a:ext>
              <a:ext uri="{C183D7F6-B498-43B3-948B-1728B52AA6E4}">
                <adec:decorative xmlns:adec="http://schemas.microsoft.com/office/drawing/2017/decorative" val="1"/>
              </a:ext>
            </a:extLst>
          </p:cNvPr>
          <p:cNvCxnSpPr>
            <a:cxnSpLocks/>
          </p:cNvCxnSpPr>
          <p:nvPr/>
        </p:nvCxnSpPr>
        <p:spPr>
          <a:xfrm>
            <a:off x="2268252" y="3006496"/>
            <a:ext cx="7373983" cy="0"/>
          </a:xfrm>
          <a:prstGeom prst="line">
            <a:avLst/>
          </a:prstGeom>
          <a:ln w="28575">
            <a:solidFill>
              <a:srgbClr val="FDB71A"/>
            </a:solidFill>
          </a:ln>
        </p:spPr>
        <p:style>
          <a:lnRef idx="1">
            <a:schemeClr val="accent4"/>
          </a:lnRef>
          <a:fillRef idx="0">
            <a:schemeClr val="accent4"/>
          </a:fillRef>
          <a:effectRef idx="0">
            <a:schemeClr val="accent4"/>
          </a:effectRef>
          <a:fontRef idx="minor">
            <a:schemeClr val="tx1"/>
          </a:fontRef>
        </p:style>
      </p:cxnSp>
      <p:sp>
        <p:nvSpPr>
          <p:cNvPr id="2" name="Text Placeholder 2">
            <a:extLst>
              <a:ext uri="{FF2B5EF4-FFF2-40B4-BE49-F238E27FC236}">
                <a16:creationId xmlns:a16="http://schemas.microsoft.com/office/drawing/2014/main" id="{6AAC4ABA-763C-6760-ACCA-7E72BFF36091}"/>
              </a:ext>
            </a:extLst>
          </p:cNvPr>
          <p:cNvSpPr txBox="1">
            <a:spLocks/>
          </p:cNvSpPr>
          <p:nvPr/>
        </p:nvSpPr>
        <p:spPr>
          <a:xfrm>
            <a:off x="77493" y="133676"/>
            <a:ext cx="10994946" cy="781171"/>
          </a:xfrm>
          <a:prstGeom prst="rect">
            <a:avLst/>
          </a:prstGeom>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343434"/>
                </a:solidFill>
                <a:latin typeface="Arial 2"/>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343434"/>
                </a:solidFill>
                <a:latin typeface="Arial 2"/>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3600" b="1" dirty="0">
                <a:solidFill>
                  <a:prstClr val="white"/>
                </a:solidFill>
                <a:latin typeface="Century Gothic" panose="020B0502020202020204" pitchFamily="34" charset="0"/>
              </a:rPr>
              <a:t>Dual Diagnosis (MI/DD)</a:t>
            </a:r>
            <a:endPar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21914F82-B9B0-DCEF-D516-32DC5CD2D91D}"/>
              </a:ext>
            </a:extLst>
          </p:cNvPr>
          <p:cNvSpPr>
            <a:spLocks noGrp="1"/>
          </p:cNvSpPr>
          <p:nvPr>
            <p:ph type="sldNum" sz="quarter" idx="12"/>
          </p:nvPr>
        </p:nvSpPr>
        <p:spPr/>
        <p:txBody>
          <a:bodyPr/>
          <a:lstStyle/>
          <a:p>
            <a:fld id="{AE22BCAE-92F7-455E-8399-F46D81AA5664}" type="slidenum">
              <a:rPr lang="en-US" smtClean="0"/>
              <a:t>9</a:t>
            </a:fld>
            <a:endParaRPr lang="en-US"/>
          </a:p>
        </p:txBody>
      </p:sp>
    </p:spTree>
    <p:extLst>
      <p:ext uri="{BB962C8B-B14F-4D97-AF65-F5344CB8AC3E}">
        <p14:creationId xmlns:p14="http://schemas.microsoft.com/office/powerpoint/2010/main" val="470794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512</TotalTime>
  <Words>4798</Words>
  <Application>Microsoft Office PowerPoint</Application>
  <PresentationFormat>Widescreen</PresentationFormat>
  <Paragraphs>468</Paragraphs>
  <Slides>70</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Arial 1</vt:lpstr>
      <vt:lpstr>Arial 2</vt:lpstr>
      <vt:lpstr>Calibri</vt:lpstr>
      <vt:lpstr>Century Gothic</vt:lpstr>
      <vt:lpstr>Wingdings</vt:lpstr>
      <vt:lpstr>Wingdings 3</vt:lpstr>
      <vt:lpstr>Ion</vt:lpstr>
      <vt:lpstr>Co-occurring IDD and Mental Health Issues</vt:lpstr>
      <vt:lpstr>Disclaimer</vt:lpstr>
      <vt:lpstr>Objectives for Today’s Webinar</vt:lpstr>
      <vt:lpstr>Language considerations</vt:lpstr>
      <vt:lpstr>PowerPoint Presentation</vt:lpstr>
      <vt:lpstr>PowerPoint Presentation</vt:lpstr>
      <vt:lpstr>PowerPoint Presentation</vt:lpstr>
      <vt:lpstr>Dual Diagnosis (MI/DD)</vt:lpstr>
      <vt:lpstr>PowerPoint Presentation</vt:lpstr>
      <vt:lpstr>PowerPoint Presentation</vt:lpstr>
      <vt:lpstr>PowerPoint Presentation</vt:lpstr>
      <vt:lpstr>PowerPoint Presentation</vt:lpstr>
      <vt:lpstr>PowerPoint Presentation</vt:lpstr>
      <vt:lpstr>Assessment Challenges</vt:lpstr>
      <vt:lpstr>PowerPoint Presentation</vt:lpstr>
      <vt:lpstr>PowerPoint Presentation</vt:lpstr>
      <vt:lpstr>PowerPoint Presentation</vt:lpstr>
      <vt:lpstr>Getting Started</vt:lpstr>
      <vt:lpstr>Collaboration occurs among self-advocates, family, staff, and the mental health provider </vt:lpstr>
      <vt:lpstr>Visiting the Medical Provider</vt:lpstr>
      <vt:lpstr>Locating a Provider </vt:lpstr>
      <vt:lpstr>DSM-5, DM-ID-2&amp; ICD-11</vt:lpstr>
      <vt:lpstr>DSM and ICD Equivalents</vt:lpstr>
      <vt:lpstr>Depression</vt:lpstr>
      <vt:lpstr>Anxiety</vt:lpstr>
      <vt:lpstr>Bipolar Disorder</vt:lpstr>
      <vt:lpstr>Thought Disorder</vt:lpstr>
      <vt:lpstr>Recognizing Trauma</vt:lpstr>
      <vt:lpstr>Trauma-Informed Therapies for Individuals with IDD </vt:lpstr>
      <vt:lpstr>Psychotherapeutic Approaches</vt:lpstr>
      <vt:lpstr>Who Can Benefit From Psychotherapy? </vt:lpstr>
      <vt:lpstr>Instructional Support for Adapting Psychotherapy for Individuals with IDD </vt:lpstr>
      <vt:lpstr>Adaptations to Therapy: Behavioral Skills </vt:lpstr>
      <vt:lpstr>PowerPoint Presentation</vt:lpstr>
      <vt:lpstr>PowerPoint Presentation</vt:lpstr>
      <vt:lpstr>Cognitive Behavior Therapy is: </vt:lpstr>
      <vt:lpstr>Cognitive Behavior Therapy (CBT) Who Can benefit From CBT? </vt:lpstr>
      <vt:lpstr>Dialectical Behavior Therapy (DBT) </vt:lpstr>
      <vt:lpstr>Acceptance and Commitment Therapy (ACT) </vt:lpstr>
      <vt:lpstr>Eye Movement Desensitization and Reprocessing (EMDR) </vt:lpstr>
      <vt:lpstr>Questions Self-Advocates Can Ask </vt:lpstr>
      <vt:lpstr>Psychosocial Supports</vt:lpstr>
      <vt:lpstr>Positive Behavior Supports </vt:lpstr>
      <vt:lpstr>Positive Psychology</vt:lpstr>
      <vt:lpstr>Behavioral Activation</vt:lpstr>
      <vt:lpstr>Pleasant Event Scheduling</vt:lpstr>
      <vt:lpstr>PowerPoint Presentation</vt:lpstr>
      <vt:lpstr>Other Evidenced-Based Practices </vt:lpstr>
      <vt:lpstr>Functional Behavior Assessment </vt:lpstr>
      <vt:lpstr>PowerPoint Presentation</vt:lpstr>
      <vt:lpstr>Social Skills Training </vt:lpstr>
      <vt:lpstr>Parent/Caregiver Training </vt:lpstr>
      <vt:lpstr>Visual Supports </vt:lpstr>
      <vt:lpstr>Technology </vt:lpstr>
      <vt:lpstr>Coping Skills and Relaxation</vt:lpstr>
      <vt:lpstr>Who Benefits From Relaxation Therapy? </vt:lpstr>
      <vt:lpstr>4-Square Breathing </vt:lpstr>
      <vt:lpstr>Progressive Muscle Relaxation</vt:lpstr>
      <vt:lpstr>Visual Meditation </vt:lpstr>
      <vt:lpstr> Stress Reduction Strategies </vt:lpstr>
      <vt:lpstr>Anger Management </vt:lpstr>
      <vt:lpstr>How Can Families Help?</vt:lpstr>
      <vt:lpstr>Positive Daily Routine</vt:lpstr>
      <vt:lpstr>Provide Clear Expectations </vt:lpstr>
      <vt:lpstr>Emergency Plan</vt:lpstr>
      <vt:lpstr>Wellness Recovery Action Plan (WRAP) </vt:lpstr>
      <vt:lpstr>Mental health Supports for Families</vt:lpstr>
      <vt:lpstr>https://njcdd.org/wp-content/uploads/An-Enhanced-Family-Crisis-Handbook.-A-Behavioral-Health-and-Wellness-Toolkit-2022.09.22.pdf </vt:lpstr>
      <vt:lpstr>Take home message</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Esralew, Lucy@DDS</dc:creator>
  <cp:lastModifiedBy>Lucille Esralew</cp:lastModifiedBy>
  <cp:revision>23</cp:revision>
  <dcterms:created xsi:type="dcterms:W3CDTF">2024-05-22T03:51:48Z</dcterms:created>
  <dcterms:modified xsi:type="dcterms:W3CDTF">2024-05-28T17:45:46Z</dcterms:modified>
</cp:coreProperties>
</file>