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7315200" cy="9601200"/>
  <p:embeddedFontLst>
    <p:embeddedFont>
      <p:font typeface="Poppins"/>
      <p:regular r:id="rId54"/>
      <p:bold r:id="rId55"/>
      <p:italic r:id="rId56"/>
      <p:boldItalic r:id="rId57"/>
    </p:embeddedFont>
    <p:embeddedFont>
      <p:font typeface="Century Gothic"/>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2" roundtripDataSignature="AMtx7mgBYPaXFp8uzzN4C3odR49PYsjF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CenturyGothic-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Gothic-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Poppins-regular.fntdata"/><Relationship Id="rId13" Type="http://schemas.openxmlformats.org/officeDocument/2006/relationships/slide" Target="slides/slide8.xml"/><Relationship Id="rId57" Type="http://schemas.openxmlformats.org/officeDocument/2006/relationships/font" Target="fonts/Poppins-boldItalic.fntdata"/><Relationship Id="rId12" Type="http://schemas.openxmlformats.org/officeDocument/2006/relationships/slide" Target="slides/slide7.xml"/><Relationship Id="rId56" Type="http://schemas.openxmlformats.org/officeDocument/2006/relationships/font" Target="fonts/Poppins-italic.fntdata"/><Relationship Id="rId15" Type="http://schemas.openxmlformats.org/officeDocument/2006/relationships/slide" Target="slides/slide10.xml"/><Relationship Id="rId59" Type="http://schemas.openxmlformats.org/officeDocument/2006/relationships/font" Target="fonts/CenturyGothic-bold.fntdata"/><Relationship Id="rId14" Type="http://schemas.openxmlformats.org/officeDocument/2006/relationships/slide" Target="slides/slide9.xml"/><Relationship Id="rId58" Type="http://schemas.openxmlformats.org/officeDocument/2006/relationships/font" Target="fonts/CenturyGothic-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170583" cy="480388"/>
          </a:xfrm>
          <a:prstGeom prst="rect">
            <a:avLst/>
          </a:prstGeom>
          <a:noFill/>
          <a:ln>
            <a:noFill/>
          </a:ln>
        </p:spPr>
        <p:txBody>
          <a:bodyPr anchorCtr="0" anchor="t" bIns="47400" lIns="94800" spcFirstLastPara="1" rIns="94800"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2964" y="0"/>
            <a:ext cx="3170583" cy="480388"/>
          </a:xfrm>
          <a:prstGeom prst="rect">
            <a:avLst/>
          </a:prstGeom>
          <a:noFill/>
          <a:ln>
            <a:noFill/>
          </a:ln>
        </p:spPr>
        <p:txBody>
          <a:bodyPr anchorCtr="0" anchor="t" bIns="47400" lIns="94800" spcFirstLastPara="1" rIns="94800"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p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124" name="Google Shape;124;p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5" name="Google Shape;125;p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p9: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183" name="Google Shape;183;p9: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84" name="Google Shape;184;p9: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191" name="Google Shape;191;p1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92" name="Google Shape;192;p1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5e2e70a17_1_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g305e2e70a17_1_6: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199" name="Google Shape;199;g305e2e70a17_1_6: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00" name="Google Shape;200;g305e2e70a17_1_6:notes"/>
          <p:cNvSpPr txBox="1"/>
          <p:nvPr>
            <p:ph idx="11" type="ftr"/>
          </p:nvPr>
        </p:nvSpPr>
        <p:spPr>
          <a:xfrm>
            <a:off x="2" y="9119173"/>
            <a:ext cx="3170700" cy="480300"/>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06" name="Google Shape;206;p1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12" name="Google Shape;212;p1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5: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219" name="Google Shape;219;p15: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0" name="Google Shape;220;p15: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27: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227" name="Google Shape;227;p27: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28" name="Google Shape;228;p27: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2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235" name="Google Shape;235;p28: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6" name="Google Shape;236;p28: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3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243" name="Google Shape;243;p3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4" name="Google Shape;244;p3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fb33eba05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0" name="Google Shape;250;g2bfb33eba05_0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51" name="Google Shape;251;g2bfb33eba05_0_0: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31" name="Google Shape;131;p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fb33eba05_0_1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g2bfb33eba05_0_11: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58" name="Google Shape;258;g2bfb33eba05_0_11: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5e2e70a17_1_4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4" name="Google Shape;264;g305e2e70a17_1_49: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65" name="Google Shape;265;g305e2e70a17_1_49: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05e2e70a17_1_63: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g305e2e70a17_1_63: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73" name="Google Shape;273;g305e2e70a17_1_63: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fb33eba05_0_2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g2bfb33eba05_0_29: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80" name="Google Shape;280;g2bfb33eba05_0_29: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5e2e70a17_1_6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g305e2e70a17_1_69: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287" name="Google Shape;287;g305e2e70a17_1_69: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p3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294" name="Google Shape;294;p3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95" name="Google Shape;295;p3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05e2e70a17_1_24: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1" name="Google Shape;301;g305e2e70a17_1_24: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302" name="Google Shape;302;g305e2e70a17_1_24: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3" name="Google Shape;303;g305e2e70a17_1_24:notes"/>
          <p:cNvSpPr txBox="1"/>
          <p:nvPr>
            <p:ph idx="11" type="ftr"/>
          </p:nvPr>
        </p:nvSpPr>
        <p:spPr>
          <a:xfrm>
            <a:off x="2" y="9119173"/>
            <a:ext cx="3170700" cy="480300"/>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14308bdb96_0_14: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g314308bdb96_0_14: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311" name="Google Shape;311;g314308bdb96_0_14: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12" name="Google Shape;312;g314308bdb96_0_14:notes"/>
          <p:cNvSpPr txBox="1"/>
          <p:nvPr>
            <p:ph idx="11" type="ftr"/>
          </p:nvPr>
        </p:nvSpPr>
        <p:spPr>
          <a:xfrm>
            <a:off x="2" y="9119173"/>
            <a:ext cx="3170700" cy="480300"/>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18" name="Google Shape;318;p3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fb33eba05_0_3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4" name="Google Shape;324;g2bfb33eba05_0_36: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25" name="Google Shape;325;g2bfb33eba05_0_36: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42297b33d_0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37" name="Google Shape;137;g3142297b33d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5e2e70a17_1_82: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g305e2e70a17_1_82: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32" name="Google Shape;332;g305e2e70a17_1_82: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5e2e70a17_1_8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g305e2e70a17_1_89: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39" name="Google Shape;339;g305e2e70a17_1_89: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05e2e70a17_1_7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5" name="Google Shape;345;g305e2e70a17_1_76: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46" name="Google Shape;346;g305e2e70a17_1_76: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bfb33eba05_0_4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2" name="Google Shape;352;g2bfb33eba05_0_41: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53" name="Google Shape;353;g2bfb33eba05_0_41: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48e9f7b85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9" name="Google Shape;359;g3148e9f7b85_0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60" name="Google Shape;360;g3148e9f7b85_0_0: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4308bdb96_0_2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g314308bdb96_0_21: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67" name="Google Shape;367;g314308bdb96_0_21: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05e2e70a17_1_105: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g305e2e70a17_1_105: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74" name="Google Shape;374;g305e2e70a17_1_105: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05e2e70a17_1_117: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0" name="Google Shape;380;g305e2e70a17_1_117: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81" name="Google Shape;381;g305e2e70a17_1_117: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a46e3f4474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7" name="Google Shape;387;g2a46e3f4474_0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388" name="Google Shape;388;g2a46e3f4474_0_0: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14308bdb96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5" name="Google Shape;395;g314308bdb96_0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396" name="Google Shape;396;g314308bdb96_0_0: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97" name="Google Shape;397;g314308bdb96_0_0:notes"/>
          <p:cNvSpPr txBox="1"/>
          <p:nvPr>
            <p:ph idx="11" type="ftr"/>
          </p:nvPr>
        </p:nvSpPr>
        <p:spPr>
          <a:xfrm>
            <a:off x="2" y="9119173"/>
            <a:ext cx="3170700" cy="480300"/>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43" name="Google Shape;143;p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d665e7248b_1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3" name="Google Shape;403;g2d665e7248b_1_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404" name="Google Shape;404;g2d665e7248b_1_0:notes"/>
          <p:cNvSpPr txBox="1"/>
          <p:nvPr>
            <p:ph idx="12" type="sldNum"/>
          </p:nvPr>
        </p:nvSpPr>
        <p:spPr>
          <a:xfrm>
            <a:off x="4142964" y="9119173"/>
            <a:ext cx="3170700" cy="480300"/>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05" name="Google Shape;405;g2d665e7248b_1_0:notes"/>
          <p:cNvSpPr txBox="1"/>
          <p:nvPr>
            <p:ph idx="11" type="ftr"/>
          </p:nvPr>
        </p:nvSpPr>
        <p:spPr>
          <a:xfrm>
            <a:off x="2" y="9119173"/>
            <a:ext cx="3170700" cy="480300"/>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6: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11" name="Google Shape;411;p3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16" name="Google Shape;416;p3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21" name="Google Shape;421;p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148e9f7b85_0_7: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27" name="Google Shape;427;g3148e9f7b85_0_7: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05e2e70a17_1_148: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33" name="Google Shape;433;g305e2e70a17_1_148: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d665e7248b_1_7: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39" name="Google Shape;439;g2d665e7248b_1_7: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05e2e70a17_1_136: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445" name="Google Shape;445;g305e2e70a17_1_13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4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452" name="Google Shape;452;p44: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53" name="Google Shape;453;p44: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42297b33d_0_5: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49" name="Google Shape;149;g3142297b33d_0_5: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55" name="Google Shape;155;p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6: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0"/>
              </a:spcBef>
              <a:spcAft>
                <a:spcPts val="0"/>
              </a:spcAft>
              <a:buSzPts val="1400"/>
              <a:buNone/>
            </a:pPr>
            <a:r>
              <a:t/>
            </a:r>
            <a:endParaRPr/>
          </a:p>
        </p:txBody>
      </p:sp>
      <p:sp>
        <p:nvSpPr>
          <p:cNvPr id="162" name="Google Shape;162;p6: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63" name="Google Shape;163;p6: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lnSpc>
                <a:spcPct val="100000"/>
              </a:lnSpc>
              <a:spcBef>
                <a:spcPts val="0"/>
              </a:spcBef>
              <a:spcAft>
                <a:spcPts val="0"/>
              </a:spcAft>
              <a:buSzPts val="1400"/>
              <a:buNone/>
            </a:pPr>
            <a:r>
              <a:rPr lang="en-US"/>
              <a:t>April 14, 2022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70" name="Google Shape;170;p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42297b33d_0_10:notes"/>
          <p:cNvSpPr txBox="1"/>
          <p:nvPr>
            <p:ph idx="1" type="body"/>
          </p:nvPr>
        </p:nvSpPr>
        <p:spPr>
          <a:xfrm>
            <a:off x="730527" y="4561228"/>
            <a:ext cx="5854200" cy="4320300"/>
          </a:xfrm>
          <a:prstGeom prst="rect">
            <a:avLst/>
          </a:prstGeom>
          <a:noFill/>
          <a:ln>
            <a:noFill/>
          </a:ln>
        </p:spPr>
        <p:txBody>
          <a:bodyPr anchorCtr="0" anchor="t" bIns="47400" lIns="94800" spcFirstLastPara="1" rIns="94800" wrap="square" tIns="47400">
            <a:noAutofit/>
          </a:bodyPr>
          <a:lstStyle/>
          <a:p>
            <a:pPr indent="0" lvl="0" marL="0" rtl="0" algn="l">
              <a:lnSpc>
                <a:spcPct val="100000"/>
              </a:lnSpc>
              <a:spcBef>
                <a:spcPts val="360"/>
              </a:spcBef>
              <a:spcAft>
                <a:spcPts val="0"/>
              </a:spcAft>
              <a:buSzPts val="1400"/>
              <a:buNone/>
            </a:pPr>
            <a:r>
              <a:t/>
            </a:r>
            <a:endParaRPr/>
          </a:p>
        </p:txBody>
      </p:sp>
      <p:sp>
        <p:nvSpPr>
          <p:cNvPr id="176" name="Google Shape;176;g3142297b33d_0_1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g2d665e7248b_0_5"/>
          <p:cNvSpPr txBox="1"/>
          <p:nvPr>
            <p:ph type="ctrTitle"/>
          </p:nvPr>
        </p:nvSpPr>
        <p:spPr>
          <a:xfrm>
            <a:off x="311700" y="1783867"/>
            <a:ext cx="8520600" cy="134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g2d665e7248b_0_5"/>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g2d665e7248b_0_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b="1">
                <a:solidFill>
                  <a:schemeClr val="lt1"/>
                </a:solidFill>
              </a:defRPr>
            </a:lvl1pPr>
            <a:lvl2pPr lvl="1">
              <a:buNone/>
              <a:defRPr b="1">
                <a:solidFill>
                  <a:schemeClr val="lt1"/>
                </a:solidFill>
              </a:defRPr>
            </a:lvl2pPr>
            <a:lvl3pPr lvl="2">
              <a:buNone/>
              <a:defRPr b="1">
                <a:solidFill>
                  <a:schemeClr val="lt1"/>
                </a:solidFill>
              </a:defRPr>
            </a:lvl3pPr>
            <a:lvl4pPr lvl="3">
              <a:buNone/>
              <a:defRPr b="1">
                <a:solidFill>
                  <a:schemeClr val="lt1"/>
                </a:solidFill>
              </a:defRPr>
            </a:lvl4pPr>
            <a:lvl5pPr lvl="4">
              <a:buNone/>
              <a:defRPr b="1">
                <a:solidFill>
                  <a:schemeClr val="lt1"/>
                </a:solidFill>
              </a:defRPr>
            </a:lvl5pPr>
            <a:lvl6pPr lvl="5">
              <a:buNone/>
              <a:defRPr b="1">
                <a:solidFill>
                  <a:schemeClr val="lt1"/>
                </a:solidFill>
              </a:defRPr>
            </a:lvl6pPr>
            <a:lvl7pPr lvl="6">
              <a:buNone/>
              <a:defRPr b="1">
                <a:solidFill>
                  <a:schemeClr val="lt1"/>
                </a:solidFill>
              </a:defRPr>
            </a:lvl7pPr>
            <a:lvl8pPr lvl="7">
              <a:buNone/>
              <a:defRPr b="1">
                <a:solidFill>
                  <a:schemeClr val="lt1"/>
                </a:solidFill>
              </a:defRPr>
            </a:lvl8pPr>
            <a:lvl9pPr lvl="8">
              <a:buNone/>
              <a:defRPr b="1">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pic>
        <p:nvPicPr>
          <p:cNvPr id="18" name="Google Shape;18;g2d665e7248b_0_5"/>
          <p:cNvPicPr preferRelativeResize="0"/>
          <p:nvPr/>
        </p:nvPicPr>
        <p:blipFill>
          <a:blip r:embed="rId2">
            <a:alphaModFix/>
          </a:blip>
          <a:stretch>
            <a:fillRect/>
          </a:stretch>
        </p:blipFill>
        <p:spPr>
          <a:xfrm>
            <a:off x="0" y="0"/>
            <a:ext cx="1629548" cy="11569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2d665e7248b_0_4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g2d665e7248b_0_4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3" name="Google Shape;53;g2d665e7248b_0_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2d665e7248b_0_4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6" name="Shape 56"/>
        <p:cNvGrpSpPr/>
        <p:nvPr/>
      </p:nvGrpSpPr>
      <p:grpSpPr>
        <a:xfrm>
          <a:off x="0" y="0"/>
          <a:ext cx="0" cy="0"/>
          <a:chOff x="0" y="0"/>
          <a:chExt cx="0" cy="0"/>
        </a:xfrm>
      </p:grpSpPr>
      <p:sp>
        <p:nvSpPr>
          <p:cNvPr id="57" name="Google Shape;57;g2d665e7248b_0_47"/>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58" name="Google Shape;58;g2d665e7248b_0_4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d665e7248b_0_4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60" name="Shape 60"/>
        <p:cNvGrpSpPr/>
        <p:nvPr/>
      </p:nvGrpSpPr>
      <p:grpSpPr>
        <a:xfrm>
          <a:off x="0" y="0"/>
          <a:ext cx="0" cy="0"/>
          <a:chOff x="0" y="0"/>
          <a:chExt cx="0" cy="0"/>
        </a:xfrm>
      </p:grpSpPr>
      <p:sp>
        <p:nvSpPr>
          <p:cNvPr id="61" name="Google Shape;61;g2d665e7248b_0_51"/>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g2d665e7248b_0_5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2d665e7248b_0_5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4" name="Shape 64"/>
        <p:cNvGrpSpPr/>
        <p:nvPr/>
      </p:nvGrpSpPr>
      <p:grpSpPr>
        <a:xfrm>
          <a:off x="0" y="0"/>
          <a:ext cx="0" cy="0"/>
          <a:chOff x="0" y="0"/>
          <a:chExt cx="0" cy="0"/>
        </a:xfrm>
      </p:grpSpPr>
      <p:sp>
        <p:nvSpPr>
          <p:cNvPr id="65" name="Google Shape;65;g2d665e7248b_0_56"/>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g2d665e7248b_0_5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2d665e7248b_0_5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68" name="Shape 68"/>
        <p:cNvGrpSpPr/>
        <p:nvPr/>
      </p:nvGrpSpPr>
      <p:grpSpPr>
        <a:xfrm>
          <a:off x="0" y="0"/>
          <a:ext cx="0" cy="0"/>
          <a:chOff x="0" y="0"/>
          <a:chExt cx="0" cy="0"/>
        </a:xfrm>
      </p:grpSpPr>
      <p:sp>
        <p:nvSpPr>
          <p:cNvPr id="69" name="Google Shape;69;g2d665e7248b_0_60"/>
          <p:cNvSpPr txBox="1"/>
          <p:nvPr>
            <p:ph idx="1" type="body"/>
          </p:nvPr>
        </p:nvSpPr>
        <p:spPr>
          <a:xfrm>
            <a:off x="402090" y="2590800"/>
            <a:ext cx="8361000" cy="34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g2d665e7248b_0_6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2d665e7248b_0_6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72" name="Shape 72"/>
        <p:cNvGrpSpPr/>
        <p:nvPr/>
      </p:nvGrpSpPr>
      <p:grpSpPr>
        <a:xfrm>
          <a:off x="0" y="0"/>
          <a:ext cx="0" cy="0"/>
          <a:chOff x="0" y="0"/>
          <a:chExt cx="0" cy="0"/>
        </a:xfrm>
      </p:grpSpPr>
      <p:sp>
        <p:nvSpPr>
          <p:cNvPr id="73" name="Google Shape;73;g2d665e7248b_0_64"/>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g2d665e7248b_0_64"/>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2d665e7248b_0_6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6" name="Shape 76"/>
        <p:cNvGrpSpPr/>
        <p:nvPr/>
      </p:nvGrpSpPr>
      <p:grpSpPr>
        <a:xfrm>
          <a:off x="0" y="0"/>
          <a:ext cx="0" cy="0"/>
          <a:chOff x="0" y="0"/>
          <a:chExt cx="0" cy="0"/>
        </a:xfrm>
      </p:grpSpPr>
      <p:sp>
        <p:nvSpPr>
          <p:cNvPr id="77" name="Google Shape;77;g2d665e7248b_0_68"/>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g2d665e7248b_0_68"/>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d665e7248b_0_6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80" name="Shape 80"/>
        <p:cNvGrpSpPr/>
        <p:nvPr/>
      </p:nvGrpSpPr>
      <p:grpSpPr>
        <a:xfrm>
          <a:off x="0" y="0"/>
          <a:ext cx="0" cy="0"/>
          <a:chOff x="0" y="0"/>
          <a:chExt cx="0" cy="0"/>
        </a:xfrm>
      </p:grpSpPr>
      <p:sp>
        <p:nvSpPr>
          <p:cNvPr id="81" name="Google Shape;81;g2d665e7248b_0_72"/>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g2d665e7248b_0_7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d665e7248b_0_7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84" name="Shape 84"/>
        <p:cNvGrpSpPr/>
        <p:nvPr/>
      </p:nvGrpSpPr>
      <p:grpSpPr>
        <a:xfrm>
          <a:off x="0" y="0"/>
          <a:ext cx="0" cy="0"/>
          <a:chOff x="0" y="0"/>
          <a:chExt cx="0" cy="0"/>
        </a:xfrm>
      </p:grpSpPr>
      <p:sp>
        <p:nvSpPr>
          <p:cNvPr id="85" name="Google Shape;85;g2d665e7248b_0_76"/>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g2d665e7248b_0_7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2d665e7248b_0_7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2d665e7248b_0_10"/>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g2d665e7248b_0_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88" name="Shape 88"/>
        <p:cNvGrpSpPr/>
        <p:nvPr/>
      </p:nvGrpSpPr>
      <p:grpSpPr>
        <a:xfrm>
          <a:off x="0" y="0"/>
          <a:ext cx="0" cy="0"/>
          <a:chOff x="0" y="0"/>
          <a:chExt cx="0" cy="0"/>
        </a:xfrm>
      </p:grpSpPr>
      <p:sp>
        <p:nvSpPr>
          <p:cNvPr id="89" name="Google Shape;89;g2d665e7248b_0_80"/>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g2d665e7248b_0_8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2d665e7248b_0_8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92" name="Shape 92"/>
        <p:cNvGrpSpPr/>
        <p:nvPr/>
      </p:nvGrpSpPr>
      <p:grpSpPr>
        <a:xfrm>
          <a:off x="0" y="0"/>
          <a:ext cx="0" cy="0"/>
          <a:chOff x="0" y="0"/>
          <a:chExt cx="0" cy="0"/>
        </a:xfrm>
      </p:grpSpPr>
      <p:sp>
        <p:nvSpPr>
          <p:cNvPr id="93" name="Google Shape;93;g2d665e7248b_0_84"/>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g2d665e7248b_0_84"/>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d665e7248b_0_8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96" name="Shape 96"/>
        <p:cNvGrpSpPr/>
        <p:nvPr/>
      </p:nvGrpSpPr>
      <p:grpSpPr>
        <a:xfrm>
          <a:off x="0" y="0"/>
          <a:ext cx="0" cy="0"/>
          <a:chOff x="0" y="0"/>
          <a:chExt cx="0" cy="0"/>
        </a:xfrm>
      </p:grpSpPr>
      <p:sp>
        <p:nvSpPr>
          <p:cNvPr id="97" name="Google Shape;97;g2d665e7248b_0_88"/>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g2d665e7248b_0_88"/>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d665e7248b_0_8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100" name="Shape 100"/>
        <p:cNvGrpSpPr/>
        <p:nvPr/>
      </p:nvGrpSpPr>
      <p:grpSpPr>
        <a:xfrm>
          <a:off x="0" y="0"/>
          <a:ext cx="0" cy="0"/>
          <a:chOff x="0" y="0"/>
          <a:chExt cx="0" cy="0"/>
        </a:xfrm>
      </p:grpSpPr>
      <p:sp>
        <p:nvSpPr>
          <p:cNvPr id="101" name="Google Shape;101;g2d665e7248b_0_92"/>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g2d665e7248b_0_9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d665e7248b_0_9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spTree>
      <p:nvGrpSpPr>
        <p:cNvPr id="104" name="Shape 104"/>
        <p:cNvGrpSpPr/>
        <p:nvPr/>
      </p:nvGrpSpPr>
      <p:grpSpPr>
        <a:xfrm>
          <a:off x="0" y="0"/>
          <a:ext cx="0" cy="0"/>
          <a:chOff x="0" y="0"/>
          <a:chExt cx="0" cy="0"/>
        </a:xfrm>
      </p:grpSpPr>
      <p:sp>
        <p:nvSpPr>
          <p:cNvPr id="105" name="Google Shape;105;g2d665e7248b_0_96"/>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06" name="Google Shape;106;g2d665e7248b_0_9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spTree>
      <p:nvGrpSpPr>
        <p:cNvPr id="107" name="Shape 107"/>
        <p:cNvGrpSpPr/>
        <p:nvPr/>
      </p:nvGrpSpPr>
      <p:grpSpPr>
        <a:xfrm>
          <a:off x="0" y="0"/>
          <a:ext cx="0" cy="0"/>
          <a:chOff x="0" y="0"/>
          <a:chExt cx="0" cy="0"/>
        </a:xfrm>
      </p:grpSpPr>
      <p:sp>
        <p:nvSpPr>
          <p:cNvPr id="108" name="Google Shape;108;g2d665e7248b_0_100"/>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g2d665e7248b_0_10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d665e7248b_0_10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spTree>
      <p:nvGrpSpPr>
        <p:cNvPr id="111" name="Shape 111"/>
        <p:cNvGrpSpPr/>
        <p:nvPr/>
      </p:nvGrpSpPr>
      <p:grpSpPr>
        <a:xfrm>
          <a:off x="0" y="0"/>
          <a:ext cx="0" cy="0"/>
          <a:chOff x="0" y="0"/>
          <a:chExt cx="0" cy="0"/>
        </a:xfrm>
      </p:grpSpPr>
      <p:sp>
        <p:nvSpPr>
          <p:cNvPr id="112" name="Google Shape;112;g2d665e7248b_0_104"/>
          <p:cNvSpPr txBox="1"/>
          <p:nvPr>
            <p:ph idx="1" type="body"/>
          </p:nvPr>
        </p:nvSpPr>
        <p:spPr>
          <a:xfrm>
            <a:off x="391490" y="12650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3" name="Google Shape;113;g2d665e7248b_0_10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g2d665e7248b_0_108"/>
          <p:cNvSpPr txBox="1"/>
          <p:nvPr>
            <p:ph type="title"/>
          </p:nvPr>
        </p:nvSpPr>
        <p:spPr>
          <a:xfrm>
            <a:off x="628650" y="1088097"/>
            <a:ext cx="7886700" cy="852600"/>
          </a:xfrm>
          <a:prstGeom prst="rect">
            <a:avLst/>
          </a:prstGeom>
          <a:noFill/>
          <a:ln>
            <a:noFill/>
          </a:ln>
        </p:spPr>
        <p:txBody>
          <a:bodyPr anchorCtr="0" anchor="ctr" bIns="45700" lIns="91425" spcFirstLastPara="1" rIns="91425" wrap="square" tIns="45700">
            <a:normAutofit/>
          </a:bodyPr>
          <a:lstStyle>
            <a:lvl1pPr lvl="0">
              <a:lnSpc>
                <a:spcPct val="90000"/>
              </a:lnSpc>
              <a:spcBef>
                <a:spcPts val="0"/>
              </a:spcBef>
              <a:spcAft>
                <a:spcPts val="0"/>
              </a:spcAft>
              <a:buClr>
                <a:schemeClr val="dk1"/>
              </a:buClr>
              <a:buSzPts val="22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d665e7248b_0_108"/>
          <p:cNvSpPr txBox="1"/>
          <p:nvPr>
            <p:ph idx="1" type="body"/>
          </p:nvPr>
        </p:nvSpPr>
        <p:spPr>
          <a:xfrm>
            <a:off x="628650" y="1981199"/>
            <a:ext cx="7886700" cy="419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7" name="Google Shape;117;g2d665e7248b_0_10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and Content">
  <p:cSld name="39_Title and Content">
    <p:spTree>
      <p:nvGrpSpPr>
        <p:cNvPr id="118" name="Shape 118"/>
        <p:cNvGrpSpPr/>
        <p:nvPr/>
      </p:nvGrpSpPr>
      <p:grpSpPr>
        <a:xfrm>
          <a:off x="0" y="0"/>
          <a:ext cx="0" cy="0"/>
          <a:chOff x="0" y="0"/>
          <a:chExt cx="0" cy="0"/>
        </a:xfrm>
      </p:grpSpPr>
      <p:sp>
        <p:nvSpPr>
          <p:cNvPr id="119" name="Google Shape;119;g2d665e7248b_0_114"/>
          <p:cNvSpPr txBox="1"/>
          <p:nvPr>
            <p:ph idx="1" type="body"/>
          </p:nvPr>
        </p:nvSpPr>
        <p:spPr>
          <a:xfrm>
            <a:off x="391490" y="1273200"/>
            <a:ext cx="8361000" cy="497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20" name="Google Shape;120;g2d665e7248b_0_11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2d665e7248b_0_13"/>
          <p:cNvSpPr txBox="1"/>
          <p:nvPr>
            <p:ph type="title"/>
          </p:nvPr>
        </p:nvSpPr>
        <p:spPr>
          <a:xfrm>
            <a:off x="1257750" y="613200"/>
            <a:ext cx="7214700" cy="763500"/>
          </a:xfrm>
          <a:prstGeom prst="rect">
            <a:avLst/>
          </a:prstGeom>
        </p:spPr>
        <p:txBody>
          <a:bodyPr anchorCtr="0" anchor="ctr" bIns="91425" lIns="91425" spcFirstLastPara="1" rIns="91425" wrap="square" tIns="91425">
            <a:normAutofit/>
          </a:bodyPr>
          <a:lstStyle>
            <a:lvl1pPr lvl="0">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g2d665e7248b_0_1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g2d665e7248b_0_1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d665e7248b_0_17"/>
          <p:cNvSpPr txBox="1"/>
          <p:nvPr>
            <p:ph type="title"/>
          </p:nvPr>
        </p:nvSpPr>
        <p:spPr>
          <a:xfrm>
            <a:off x="964650" y="613200"/>
            <a:ext cx="7214700" cy="763500"/>
          </a:xfrm>
          <a:prstGeom prst="rect">
            <a:avLst/>
          </a:prstGeom>
        </p:spPr>
        <p:txBody>
          <a:bodyPr anchorCtr="0" anchor="ctr" bIns="91425" lIns="91425" spcFirstLastPara="1" rIns="91425" wrap="square" tIns="91425">
            <a:normAutofit/>
          </a:bodyPr>
          <a:lstStyle>
            <a:lvl1pPr lvl="0">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g2d665e7248b_0_17"/>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g2d665e7248b_0_17"/>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g2d665e7248b_0_1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2d665e7248b_0_22"/>
          <p:cNvSpPr txBox="1"/>
          <p:nvPr>
            <p:ph type="title"/>
          </p:nvPr>
        </p:nvSpPr>
        <p:spPr>
          <a:xfrm>
            <a:off x="1257750" y="613200"/>
            <a:ext cx="7214700" cy="7635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g2d665e7248b_0_2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2d665e7248b_0_25"/>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g2d665e7248b_0_25"/>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g2d665e7248b_0_2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g2d665e7248b_0_29"/>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g2d665e7248b_0_2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2d665e7248b_0_32"/>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2d665e7248b_0_32"/>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g2d665e7248b_0_32"/>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g2d665e7248b_0_32"/>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g2d665e7248b_0_3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2d665e7248b_0_38"/>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g2d665e7248b_0_3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005E85"/>
            </a:gs>
            <a:gs pos="100000">
              <a:srgbClr val="484847"/>
            </a:gs>
          </a:gsLst>
          <a:lin ang="5400012" scaled="0"/>
        </a:gradFill>
      </p:bgPr>
    </p:bg>
    <p:spTree>
      <p:nvGrpSpPr>
        <p:cNvPr id="9" name="Shape 9"/>
        <p:cNvGrpSpPr/>
        <p:nvPr/>
      </p:nvGrpSpPr>
      <p:grpSpPr>
        <a:xfrm>
          <a:off x="0" y="0"/>
          <a:ext cx="0" cy="0"/>
          <a:chOff x="0" y="0"/>
          <a:chExt cx="0" cy="0"/>
        </a:xfrm>
      </p:grpSpPr>
      <p:sp>
        <p:nvSpPr>
          <p:cNvPr id="10" name="Google Shape;10;g2d665e7248b_0_0"/>
          <p:cNvSpPr txBox="1"/>
          <p:nvPr>
            <p:ph type="title"/>
          </p:nvPr>
        </p:nvSpPr>
        <p:spPr>
          <a:xfrm>
            <a:off x="1257750" y="613200"/>
            <a:ext cx="7214700" cy="763500"/>
          </a:xfrm>
          <a:prstGeom prst="rect">
            <a:avLst/>
          </a:prstGeom>
          <a:noFill/>
          <a:ln>
            <a:noFill/>
          </a:ln>
        </p:spPr>
        <p:txBody>
          <a:bodyPr anchorCtr="0" anchor="ctr" bIns="91425" lIns="91425" spcFirstLastPara="1" rIns="91425" wrap="square" tIns="91425">
            <a:normAutofit/>
          </a:bodyPr>
          <a:lstStyle>
            <a:lvl1pPr lvl="0" algn="ctr">
              <a:spcBef>
                <a:spcPts val="0"/>
              </a:spcBef>
              <a:spcAft>
                <a:spcPts val="0"/>
              </a:spcAft>
              <a:buClr>
                <a:schemeClr val="lt1"/>
              </a:buClr>
              <a:buSzPts val="2800"/>
              <a:buFont typeface="Poppins"/>
              <a:buNone/>
              <a:defRPr b="1" sz="2800">
                <a:solidFill>
                  <a:schemeClr val="lt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g2d665e7248b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1"/>
              </a:buClr>
              <a:buSzPts val="1800"/>
              <a:buFont typeface="Poppins"/>
              <a:buChar char="●"/>
              <a:defRPr sz="1800">
                <a:solidFill>
                  <a:schemeClr val="lt1"/>
                </a:solidFill>
                <a:latin typeface="Poppins"/>
                <a:ea typeface="Poppins"/>
                <a:cs typeface="Poppins"/>
                <a:sym typeface="Poppins"/>
              </a:defRPr>
            </a:lvl1pPr>
            <a:lvl2pPr indent="-317500" lvl="1" marL="9144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indent="-317500" lvl="2" marL="13716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indent="-317500" lvl="3" marL="18288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indent="-317500" lvl="4" marL="22860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indent="-317500" lvl="5" marL="27432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indent="-317500" lvl="6" marL="32004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indent="-317500" lvl="7" marL="36576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indent="-317500" lvl="8" marL="4114800">
              <a:lnSpc>
                <a:spcPct val="115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9pPr>
          </a:lstStyle>
          <a:p/>
        </p:txBody>
      </p:sp>
      <p:sp>
        <p:nvSpPr>
          <p:cNvPr id="12" name="Google Shape;12;g2d665e7248b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b="1" sz="1000">
                <a:solidFill>
                  <a:schemeClr val="lt1"/>
                </a:solidFill>
              </a:defRPr>
            </a:lvl1pPr>
            <a:lvl2pPr lvl="1" algn="r">
              <a:buNone/>
              <a:defRPr b="1" sz="1000">
                <a:solidFill>
                  <a:schemeClr val="lt1"/>
                </a:solidFill>
              </a:defRPr>
            </a:lvl2pPr>
            <a:lvl3pPr lvl="2" algn="r">
              <a:buNone/>
              <a:defRPr b="1" sz="1000">
                <a:solidFill>
                  <a:schemeClr val="lt1"/>
                </a:solidFill>
              </a:defRPr>
            </a:lvl3pPr>
            <a:lvl4pPr lvl="3" algn="r">
              <a:buNone/>
              <a:defRPr b="1" sz="1000">
                <a:solidFill>
                  <a:schemeClr val="lt1"/>
                </a:solidFill>
              </a:defRPr>
            </a:lvl4pPr>
            <a:lvl5pPr lvl="4" algn="r">
              <a:buNone/>
              <a:defRPr b="1" sz="1000">
                <a:solidFill>
                  <a:schemeClr val="lt1"/>
                </a:solidFill>
              </a:defRPr>
            </a:lvl5pPr>
            <a:lvl6pPr lvl="5" algn="r">
              <a:buNone/>
              <a:defRPr b="1" sz="1000">
                <a:solidFill>
                  <a:schemeClr val="lt1"/>
                </a:solidFill>
              </a:defRPr>
            </a:lvl6pPr>
            <a:lvl7pPr lvl="6" algn="r">
              <a:buNone/>
              <a:defRPr b="1" sz="1000">
                <a:solidFill>
                  <a:schemeClr val="lt1"/>
                </a:solidFill>
              </a:defRPr>
            </a:lvl7pPr>
            <a:lvl8pPr lvl="7" algn="r">
              <a:buNone/>
              <a:defRPr b="1" sz="1000">
                <a:solidFill>
                  <a:schemeClr val="lt1"/>
                </a:solidFill>
              </a:defRPr>
            </a:lvl8pPr>
            <a:lvl9pPr lvl="8" algn="r">
              <a:buNone/>
              <a:defRPr b="1" sz="10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g2d665e7248b_0_0"/>
          <p:cNvPicPr preferRelativeResize="0"/>
          <p:nvPr/>
        </p:nvPicPr>
        <p:blipFill>
          <a:blip r:embed="rId1">
            <a:alphaModFix/>
          </a:blip>
          <a:stretch>
            <a:fillRect/>
          </a:stretch>
        </p:blipFill>
        <p:spPr>
          <a:xfrm>
            <a:off x="0" y="0"/>
            <a:ext cx="1629548" cy="11569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healthcareadvocacy@arcnj.org" TargetMode="External"/><Relationship Id="rId4" Type="http://schemas.openxmlformats.org/officeDocument/2006/relationships/hyperlink" Target="http://www.arcnj.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hyperlink" Target="https://savewithable.com/nj/home.html" TargetMode="External"/><Relationship Id="rId4" Type="http://schemas.openxmlformats.org/officeDocument/2006/relationships/hyperlink" Target="http://www.ablenrc.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hyperlink" Target="http://www.ssa.gov/ssi/text-apply-ussi.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hyperlink" Target="https://www.nj.gov/humanservices/ddd/assets/documents/individuals/dac-flyer.pdf" TargetMode="External"/><Relationship Id="rId4" Type="http://schemas.openxmlformats.org/officeDocument/2006/relationships/image" Target="../media/image6.png"/><Relationship Id="rId5" Type="http://schemas.openxmlformats.org/officeDocument/2006/relationships/hyperlink" Target="https://www.nj.gov/humanservices/ddd/assets/documents/individuals/dac-flyer.pdf" TargetMode="External"/><Relationship Id="rId6"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hyperlink" Target="http://www.nj.gov/humanservices/njsnap/home/cbss.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www.socialsecurity.gov/disability/appe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hyperlink" Target="https://www.arcnj.org/file_download/inline/c392cb6a-b238-47f2-a47a-b1808d4c5a2c" TargetMode="External"/><Relationship Id="rId4" Type="http://schemas.openxmlformats.org/officeDocument/2006/relationships/image" Target="../media/image2.png"/><Relationship Id="rId5" Type="http://schemas.openxmlformats.org/officeDocument/2006/relationships/hyperlink" Target="https://www.arcnj.org/file_download/inline/c392cb6a-b238-47f2-a47a-b1808d4c5a2c" TargetMode="External"/><Relationship Id="rId6"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arcnj.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hyperlink" Target="https://www.nj.gov/humanservices/dmahs/clients/medicaid/abd/ABD_Overview.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hyperlink" Target="https://www.arcnj.org/programs/health-care-advocacy/problem_forms.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hyperlink" Target="https://www.arcnj.org/file_download/inline/87f75a45-0ab3-46a9-a5ec-679ede6de48e" TargetMode="Externa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hyperlink" Target="https://www.arcnj.org/programs/health-care-advocacy/resource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hyperlink" Target="https://www.nj.gov/humanservices/dds/programs/njworkabilit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hyperlink" Target="https://www.nj.gov/humanservices/dds/programs/njworkability/" TargetMode="Externa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www.thearcfamilyinstitute.org/file_download/inline/110941fd-9dad-4e27-9fc7-44ac6fe7c954" TargetMode="Externa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hyperlink" Target="https://www.thearcfamilyinstitute.org/file_download/inline/110941fd-9dad-4e27-9fc7-44ac6fe7c954" TargetMode="Externa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5.xml"/><Relationship Id="rId3" Type="http://schemas.openxmlformats.org/officeDocument/2006/relationships/hyperlink" Target="https://dmahs-nj.my.site.com/familycare/quickstart" TargetMode="External"/><Relationship Id="rId4" Type="http://schemas.openxmlformats.org/officeDocument/2006/relationships/hyperlink" Target="https://www.nj.gov/humanservices/njsnap/home/cbss.shtml" TargetMode="External"/><Relationship Id="rId5" Type="http://schemas.openxmlformats.org/officeDocument/2006/relationships/hyperlink" Target="https://www.nj.gov/humanservices/dmahs/clients/medicaid/abd/ABD_Application.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6.xml"/><Relationship Id="rId3" Type="http://schemas.openxmlformats.org/officeDocument/2006/relationships/hyperlink" Target="https://www.nj.gov/humanservices/dmahs/clients/medicaid/abd/ABD_Application.pdf" TargetMode="Externa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7.xml"/><Relationship Id="rId3" Type="http://schemas.openxmlformats.org/officeDocument/2006/relationships/hyperlink" Target="https://www.arcnj.org/programs/health-care-advocacy/resource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Relationship Id="rId3" Type="http://schemas.openxmlformats.org/officeDocument/2006/relationships/hyperlink" Target="http://www.arcnj.org/" TargetMode="External"/><Relationship Id="rId4" Type="http://schemas.openxmlformats.org/officeDocument/2006/relationships/hyperlink" Target="mailto:healthcareadvocacy@arcnj.org" TargetMode="External"/><Relationship Id="rId5" Type="http://schemas.openxmlformats.org/officeDocument/2006/relationships/hyperlink" Target="http://www.arcnj.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ph idx="1" type="subTitle"/>
          </p:nvPr>
        </p:nvSpPr>
        <p:spPr>
          <a:xfrm>
            <a:off x="311700" y="3596777"/>
            <a:ext cx="8520600" cy="27474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16666"/>
              <a:buFont typeface="Calibri"/>
              <a:buNone/>
            </a:pPr>
            <a:r>
              <a:t/>
            </a:r>
            <a:endParaRPr b="1" sz="1800">
              <a:latin typeface="Century Gothic"/>
              <a:ea typeface="Century Gothic"/>
              <a:cs typeface="Century Gothic"/>
              <a:sym typeface="Century Gothic"/>
            </a:endParaRPr>
          </a:p>
          <a:p>
            <a:pPr indent="0" lvl="0" marL="0" rtl="0" algn="ctr">
              <a:lnSpc>
                <a:spcPct val="90000"/>
              </a:lnSpc>
              <a:spcBef>
                <a:spcPts val="750"/>
              </a:spcBef>
              <a:spcAft>
                <a:spcPts val="0"/>
              </a:spcAft>
              <a:buClr>
                <a:schemeClr val="dk1"/>
              </a:buClr>
              <a:buSzPct val="150000"/>
              <a:buFont typeface="Calibri"/>
              <a:buNone/>
            </a:pPr>
            <a:r>
              <a:t/>
            </a:r>
            <a:endParaRPr b="1" sz="1600"/>
          </a:p>
          <a:p>
            <a:pPr indent="0" lvl="0" marL="0" rtl="0" algn="ctr">
              <a:lnSpc>
                <a:spcPct val="90000"/>
              </a:lnSpc>
              <a:spcBef>
                <a:spcPts val="750"/>
              </a:spcBef>
              <a:spcAft>
                <a:spcPts val="0"/>
              </a:spcAft>
              <a:buClr>
                <a:schemeClr val="dk1"/>
              </a:buClr>
              <a:buSzPct val="36361"/>
              <a:buFont typeface="Arial"/>
              <a:buNone/>
            </a:pPr>
            <a:r>
              <a:rPr b="1" lang="en-US" sz="8800">
                <a:latin typeface="Arial"/>
                <a:ea typeface="Arial"/>
                <a:cs typeface="Arial"/>
                <a:sym typeface="Arial"/>
              </a:rPr>
              <a:t>Connor Griffin, MPH</a:t>
            </a:r>
            <a:endParaRPr b="1"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lang="en-US" sz="8800">
                <a:latin typeface="Arial"/>
                <a:ea typeface="Arial"/>
                <a:cs typeface="Arial"/>
                <a:sym typeface="Arial"/>
              </a:rPr>
              <a:t>Director, Health Care Advocacy</a:t>
            </a:r>
            <a:endParaRPr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lang="en-US" sz="8800">
                <a:latin typeface="Arial"/>
                <a:ea typeface="Arial"/>
                <a:cs typeface="Arial"/>
                <a:sym typeface="Arial"/>
              </a:rPr>
              <a:t>The Arc of New Jersey</a:t>
            </a:r>
            <a:endParaRPr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lang="en-US" sz="8800">
                <a:latin typeface="Arial"/>
                <a:ea typeface="Arial"/>
                <a:cs typeface="Arial"/>
                <a:sym typeface="Arial"/>
              </a:rPr>
              <a:t>December 5th, 2024</a:t>
            </a:r>
            <a:endParaRPr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b="1" lang="en-US" sz="8800" u="sng">
                <a:solidFill>
                  <a:schemeClr val="hlink"/>
                </a:solidFill>
                <a:latin typeface="Arial"/>
                <a:ea typeface="Arial"/>
                <a:cs typeface="Arial"/>
                <a:sym typeface="Arial"/>
                <a:hlinkClick r:id="rId3"/>
              </a:rPr>
              <a:t>healthcareadvocacy@arcnj.org</a:t>
            </a:r>
            <a:endParaRPr b="1"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b="1" lang="en-US" sz="8800">
                <a:latin typeface="Arial"/>
                <a:ea typeface="Arial"/>
                <a:cs typeface="Arial"/>
                <a:sym typeface="Arial"/>
              </a:rPr>
              <a:t>To sign up for emails:</a:t>
            </a:r>
            <a:endParaRPr b="1" sz="8800">
              <a:latin typeface="Arial"/>
              <a:ea typeface="Arial"/>
              <a:cs typeface="Arial"/>
              <a:sym typeface="Arial"/>
            </a:endParaRPr>
          </a:p>
          <a:p>
            <a:pPr indent="0" lvl="0" marL="0" rtl="0" algn="ctr">
              <a:lnSpc>
                <a:spcPct val="90000"/>
              </a:lnSpc>
              <a:spcBef>
                <a:spcPts val="750"/>
              </a:spcBef>
              <a:spcAft>
                <a:spcPts val="0"/>
              </a:spcAft>
              <a:buClr>
                <a:schemeClr val="dk1"/>
              </a:buClr>
              <a:buSzPct val="36357"/>
              <a:buFont typeface="Arial"/>
              <a:buNone/>
            </a:pPr>
            <a:r>
              <a:rPr b="1" lang="en-US" sz="8800" u="sng">
                <a:solidFill>
                  <a:schemeClr val="hlink"/>
                </a:solidFill>
                <a:latin typeface="Arial"/>
                <a:ea typeface="Arial"/>
                <a:cs typeface="Arial"/>
                <a:sym typeface="Arial"/>
                <a:hlinkClick r:id="rId4"/>
              </a:rPr>
              <a:t>www.arcnj.org</a:t>
            </a:r>
            <a:endParaRPr b="1" sz="8800"/>
          </a:p>
          <a:p>
            <a:pPr indent="0" lvl="0" marL="0" rtl="0" algn="ctr">
              <a:lnSpc>
                <a:spcPct val="90000"/>
              </a:lnSpc>
              <a:spcBef>
                <a:spcPts val="750"/>
              </a:spcBef>
              <a:spcAft>
                <a:spcPts val="0"/>
              </a:spcAft>
              <a:buClr>
                <a:schemeClr val="dk1"/>
              </a:buClr>
              <a:buSzPct val="92306"/>
              <a:buFont typeface="Calibri"/>
              <a:buNone/>
            </a:pPr>
            <a:r>
              <a:t/>
            </a:r>
            <a:endParaRPr/>
          </a:p>
        </p:txBody>
      </p:sp>
      <p:sp>
        <p:nvSpPr>
          <p:cNvPr id="128" name="Google Shape;128;p1"/>
          <p:cNvSpPr txBox="1"/>
          <p:nvPr>
            <p:ph type="ctrTitle"/>
          </p:nvPr>
        </p:nvSpPr>
        <p:spPr>
          <a:xfrm>
            <a:off x="311700" y="1783876"/>
            <a:ext cx="8520600" cy="1519200"/>
          </a:xfrm>
          <a:prstGeom prst="rect">
            <a:avLst/>
          </a:prstGeom>
        </p:spPr>
        <p:txBody>
          <a:bodyPr anchorCtr="0" anchor="b" bIns="91425" lIns="91425" spcFirstLastPara="1" rIns="91425" wrap="square" tIns="91425">
            <a:normAutofit/>
          </a:bodyPr>
          <a:lstStyle/>
          <a:p>
            <a:pPr indent="0" lvl="0" marL="0" rtl="0" algn="ctr">
              <a:lnSpc>
                <a:spcPct val="90000"/>
              </a:lnSpc>
              <a:spcBef>
                <a:spcPts val="0"/>
              </a:spcBef>
              <a:spcAft>
                <a:spcPts val="0"/>
              </a:spcAft>
              <a:buClr>
                <a:srgbClr val="7030A0"/>
              </a:buClr>
              <a:buSzPts val="3200"/>
              <a:buFont typeface="Arial"/>
              <a:buNone/>
            </a:pPr>
            <a:r>
              <a:rPr lang="en-US" sz="3200"/>
              <a:t>An Overview of Medicaid for Individuals with Intellectual and Developmental Disabilities (IDD)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ph idx="1" type="body"/>
          </p:nvPr>
        </p:nvSpPr>
        <p:spPr>
          <a:xfrm>
            <a:off x="304800" y="786700"/>
            <a:ext cx="8610600" cy="5873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750"/>
              </a:spcBef>
              <a:spcAft>
                <a:spcPts val="0"/>
              </a:spcAft>
              <a:buSzPts val="1800"/>
              <a:buNone/>
            </a:pPr>
            <a:r>
              <a:t/>
            </a:r>
            <a:endParaRPr b="1" sz="2300">
              <a:latin typeface="Arial"/>
              <a:ea typeface="Arial"/>
              <a:cs typeface="Arial"/>
              <a:sym typeface="Arial"/>
            </a:endParaRPr>
          </a:p>
          <a:p>
            <a:pPr indent="0" lvl="0" marL="0" rtl="0" algn="ctr">
              <a:lnSpc>
                <a:spcPct val="150000"/>
              </a:lnSpc>
              <a:spcBef>
                <a:spcPts val="750"/>
              </a:spcBef>
              <a:spcAft>
                <a:spcPts val="0"/>
              </a:spcAft>
              <a:buSzPts val="1800"/>
              <a:buNone/>
            </a:pPr>
            <a:r>
              <a:rPr lang="en-US" sz="2300" u="sng">
                <a:latin typeface="Arial"/>
                <a:ea typeface="Arial"/>
                <a:cs typeface="Arial"/>
                <a:sym typeface="Arial"/>
              </a:rPr>
              <a:t>Achieving a Better Life Experience (ABLE) Act of 2014</a:t>
            </a:r>
            <a:endParaRPr sz="2300" u="sng">
              <a:latin typeface="Arial"/>
              <a:ea typeface="Arial"/>
              <a:cs typeface="Arial"/>
              <a:sym typeface="Arial"/>
            </a:endParaRPr>
          </a:p>
          <a:p>
            <a:pPr indent="-368300" lvl="0" marL="457200" rtl="0" algn="l">
              <a:lnSpc>
                <a:spcPct val="115000"/>
              </a:lnSpc>
              <a:spcBef>
                <a:spcPts val="375"/>
              </a:spcBef>
              <a:spcAft>
                <a:spcPts val="0"/>
              </a:spcAft>
              <a:buClr>
                <a:schemeClr val="lt1"/>
              </a:buClr>
              <a:buSzPts val="2200"/>
              <a:buChar char="•"/>
            </a:pPr>
            <a:r>
              <a:rPr lang="en-US" sz="2200">
                <a:latin typeface="Arial"/>
                <a:ea typeface="Arial"/>
                <a:cs typeface="Arial"/>
                <a:sym typeface="Arial"/>
              </a:rPr>
              <a:t>Persons with IDD can deposit up to </a:t>
            </a:r>
            <a:r>
              <a:rPr b="1" lang="en-US" sz="2200">
                <a:latin typeface="Arial"/>
                <a:ea typeface="Arial"/>
                <a:cs typeface="Arial"/>
                <a:sym typeface="Arial"/>
              </a:rPr>
              <a:t>$18,000/year (2024)</a:t>
            </a:r>
            <a:r>
              <a:rPr b="1" lang="en-US" sz="2200">
                <a:latin typeface="Arial"/>
                <a:ea typeface="Arial"/>
                <a:cs typeface="Arial"/>
                <a:sym typeface="Arial"/>
              </a:rPr>
              <a:t> </a:t>
            </a:r>
            <a:r>
              <a:rPr lang="en-US" sz="2200">
                <a:latin typeface="Arial"/>
                <a:ea typeface="Arial"/>
                <a:cs typeface="Arial"/>
                <a:sym typeface="Arial"/>
              </a:rPr>
              <a:t>in an ABLE tax-exempt savings account.</a:t>
            </a:r>
            <a:endParaRPr sz="2200">
              <a:latin typeface="Arial"/>
              <a:ea typeface="Arial"/>
              <a:cs typeface="Arial"/>
              <a:sym typeface="Arial"/>
            </a:endParaRPr>
          </a:p>
          <a:p>
            <a:pPr indent="-368300" lvl="1" marL="914400" rtl="0" algn="l">
              <a:lnSpc>
                <a:spcPct val="115000"/>
              </a:lnSpc>
              <a:spcBef>
                <a:spcPts val="375"/>
              </a:spcBef>
              <a:spcAft>
                <a:spcPts val="0"/>
              </a:spcAft>
              <a:buClr>
                <a:schemeClr val="lt1"/>
              </a:buClr>
              <a:buSzPts val="2200"/>
              <a:buChar char="•"/>
            </a:pPr>
            <a:r>
              <a:rPr b="1" lang="en-US" sz="2200">
                <a:latin typeface="Arial"/>
                <a:ea typeface="Arial"/>
                <a:cs typeface="Arial"/>
                <a:sym typeface="Arial"/>
              </a:rPr>
              <a:t>Increasing to $19,000/year in 2025</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Age of onset of disability must be </a:t>
            </a:r>
            <a:r>
              <a:rPr lang="en-US" sz="2200" u="sng">
                <a:latin typeface="Arial"/>
                <a:ea typeface="Arial"/>
                <a:cs typeface="Arial"/>
                <a:sym typeface="Arial"/>
              </a:rPr>
              <a:t>before</a:t>
            </a:r>
            <a:r>
              <a:rPr lang="en-US" sz="2200">
                <a:latin typeface="Arial"/>
                <a:ea typeface="Arial"/>
                <a:cs typeface="Arial"/>
                <a:sym typeface="Arial"/>
              </a:rPr>
              <a:t> age 26</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Must be receiving SSI or SSDI; or with medical documentation, can deposit money into ABLE as a spend-down </a:t>
            </a:r>
            <a:r>
              <a:rPr lang="en-US" sz="2200" u="sng">
                <a:latin typeface="Arial"/>
                <a:ea typeface="Arial"/>
                <a:cs typeface="Arial"/>
                <a:sym typeface="Arial"/>
              </a:rPr>
              <a:t>before</a:t>
            </a:r>
            <a:r>
              <a:rPr lang="en-US" sz="2200">
                <a:latin typeface="Arial"/>
                <a:ea typeface="Arial"/>
                <a:cs typeface="Arial"/>
                <a:sym typeface="Arial"/>
              </a:rPr>
              <a:t> applying for SSI. </a:t>
            </a:r>
            <a:endParaRPr sz="18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ABLE accounts won't affect continuing financial eligibility for SSI or Medicaid.</a:t>
            </a:r>
            <a:endParaRPr sz="1800">
              <a:latin typeface="Arial"/>
              <a:ea typeface="Arial"/>
              <a:cs typeface="Arial"/>
              <a:sym typeface="Arial"/>
            </a:endParaRPr>
          </a:p>
          <a:p>
            <a:pPr indent="-387350" lvl="0" marL="457200" rtl="0" algn="l">
              <a:lnSpc>
                <a:spcPct val="115000"/>
              </a:lnSpc>
              <a:spcBef>
                <a:spcPts val="0"/>
              </a:spcBef>
              <a:spcAft>
                <a:spcPts val="0"/>
              </a:spcAft>
              <a:buClr>
                <a:schemeClr val="lt1"/>
              </a:buClr>
              <a:buSzPts val="2500"/>
              <a:buChar char="•"/>
            </a:pPr>
            <a:r>
              <a:rPr lang="en-US" sz="2200">
                <a:latin typeface="Arial"/>
                <a:ea typeface="Arial"/>
                <a:cs typeface="Arial"/>
                <a:sym typeface="Arial"/>
              </a:rPr>
              <a:t>If the individual works, there is a higher annual contribution limit. </a:t>
            </a:r>
            <a:endParaRPr sz="2600">
              <a:latin typeface="Arial"/>
              <a:ea typeface="Arial"/>
              <a:cs typeface="Arial"/>
              <a:sym typeface="Arial"/>
            </a:endParaRPr>
          </a:p>
        </p:txBody>
      </p:sp>
      <p:sp>
        <p:nvSpPr>
          <p:cNvPr id="187" name="Google Shape;187;p9"/>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ABLE Accounts</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idx="1" type="body"/>
          </p:nvPr>
        </p:nvSpPr>
        <p:spPr>
          <a:xfrm>
            <a:off x="304800" y="1279325"/>
            <a:ext cx="8534400" cy="50544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ABLE accounts available in NJ and other states.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May open an ABLE account in NJ online at </a:t>
            </a:r>
            <a:r>
              <a:rPr lang="en-US" sz="2200" u="sng">
                <a:solidFill>
                  <a:schemeClr val="hlink"/>
                </a:solidFill>
                <a:latin typeface="Arial"/>
                <a:ea typeface="Arial"/>
                <a:cs typeface="Arial"/>
                <a:sym typeface="Arial"/>
                <a:hlinkClick r:id="rId3"/>
              </a:rPr>
              <a:t>https://savewithable.com/nj/home.html</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Visit the </a:t>
            </a:r>
            <a:r>
              <a:rPr b="1" lang="en-US" sz="2200">
                <a:latin typeface="Arial"/>
                <a:ea typeface="Arial"/>
                <a:cs typeface="Arial"/>
                <a:sym typeface="Arial"/>
              </a:rPr>
              <a:t>ABLE National Resource Center </a:t>
            </a:r>
            <a:r>
              <a:rPr lang="en-US" sz="2200">
                <a:latin typeface="Arial"/>
                <a:ea typeface="Arial"/>
                <a:cs typeface="Arial"/>
                <a:sym typeface="Arial"/>
              </a:rPr>
              <a:t>at</a:t>
            </a:r>
            <a:r>
              <a:rPr b="1" lang="en-US" sz="2200">
                <a:latin typeface="Arial"/>
                <a:ea typeface="Arial"/>
                <a:cs typeface="Arial"/>
                <a:sym typeface="Arial"/>
              </a:rPr>
              <a:t> </a:t>
            </a:r>
            <a:r>
              <a:rPr lang="en-US" sz="2200" u="sng">
                <a:solidFill>
                  <a:schemeClr val="hlink"/>
                </a:solidFill>
                <a:latin typeface="Arial"/>
                <a:ea typeface="Arial"/>
                <a:cs typeface="Arial"/>
                <a:sym typeface="Arial"/>
                <a:hlinkClick r:id="rId4"/>
              </a:rPr>
              <a:t>www.ablenrc.org</a:t>
            </a:r>
            <a:r>
              <a:rPr lang="en-US" sz="2200">
                <a:latin typeface="Arial"/>
                <a:ea typeface="Arial"/>
                <a:cs typeface="Arial"/>
                <a:sym typeface="Arial"/>
              </a:rPr>
              <a:t>, for state-specific information. Offer educational webinars and state-by-state comparisons.</a:t>
            </a:r>
            <a:endParaRPr sz="2200">
              <a:latin typeface="Arial"/>
              <a:ea typeface="Arial"/>
              <a:cs typeface="Arial"/>
              <a:sym typeface="Arial"/>
            </a:endParaRPr>
          </a:p>
          <a:p>
            <a:pPr indent="0" lvl="0" marL="457200" rtl="0" algn="l">
              <a:lnSpc>
                <a:spcPct val="115000"/>
              </a:lnSpc>
              <a:spcBef>
                <a:spcPts val="0"/>
              </a:spcBef>
              <a:spcAft>
                <a:spcPts val="0"/>
              </a:spcAft>
              <a:buNone/>
            </a:pPr>
            <a:r>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b="1" lang="en-US" sz="2200">
                <a:latin typeface="Arial"/>
                <a:ea typeface="Arial"/>
                <a:cs typeface="Arial"/>
                <a:sym typeface="Arial"/>
              </a:rPr>
              <a:t>Important: </a:t>
            </a:r>
            <a:r>
              <a:rPr lang="en-US" sz="2200">
                <a:latin typeface="Arial"/>
                <a:ea typeface="Arial"/>
                <a:cs typeface="Arial"/>
                <a:sym typeface="Arial"/>
              </a:rPr>
              <a:t>Upon the death of the beneficiary, the state in which the person lived may file a claim for a portion or all of the remaining funds in the ABLE account to recoup costs paid by the state while the beneficiary was receiving services through the state Medicaid program.</a:t>
            </a:r>
            <a:endParaRPr sz="2200">
              <a:latin typeface="Arial"/>
              <a:ea typeface="Arial"/>
              <a:cs typeface="Arial"/>
              <a:sym typeface="Arial"/>
            </a:endParaRPr>
          </a:p>
        </p:txBody>
      </p:sp>
      <p:sp>
        <p:nvSpPr>
          <p:cNvPr id="195" name="Google Shape;195;p1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ABLE Accounts</a:t>
            </a:r>
            <a:r>
              <a:rPr b="1" lang="en-US" sz="3000">
                <a:solidFill>
                  <a:schemeClr val="lt1"/>
                </a:solidFill>
                <a:latin typeface="Calibri"/>
                <a:ea typeface="Calibri"/>
                <a:cs typeface="Calibri"/>
                <a:sym typeface="Calibri"/>
              </a:rPr>
              <a:t> (cont.)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5e2e70a17_1_6"/>
          <p:cNvSpPr txBox="1"/>
          <p:nvPr>
            <p:ph idx="1" type="body"/>
          </p:nvPr>
        </p:nvSpPr>
        <p:spPr>
          <a:xfrm>
            <a:off x="304800" y="1342250"/>
            <a:ext cx="8534400" cy="52851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Unique type of trust that may be used to establish eligibility for SSI or Medicaid.</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If setting up a SNT, </a:t>
            </a:r>
            <a:r>
              <a:rPr b="1" lang="en-US" sz="2200">
                <a:latin typeface="Arial"/>
                <a:ea typeface="Arial"/>
                <a:cs typeface="Arial"/>
                <a:sym typeface="Arial"/>
              </a:rPr>
              <a:t>be sure the attorney is very experienced with this type of trust for the SSI/Medicaid beneficiary.</a:t>
            </a:r>
            <a:endParaRPr b="1"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Char char="•"/>
            </a:pPr>
            <a:r>
              <a:rPr lang="en-US" sz="2200">
                <a:latin typeface="Arial"/>
                <a:ea typeface="Arial"/>
                <a:cs typeface="Arial"/>
                <a:sym typeface="Arial"/>
              </a:rPr>
              <a:t>If the SNT has been funded, Social Security/Medicaid will want to review the information. </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Char char="•"/>
            </a:pPr>
            <a:r>
              <a:rPr lang="en-US" sz="2200">
                <a:latin typeface="Arial"/>
                <a:ea typeface="Arial"/>
                <a:cs typeface="Arial"/>
                <a:sym typeface="Arial"/>
              </a:rPr>
              <a:t>Whenever there are expenditures from SNT, document and save all receipts.</a:t>
            </a:r>
            <a:endParaRPr sz="2000">
              <a:latin typeface="Arial"/>
              <a:ea typeface="Arial"/>
              <a:cs typeface="Arial"/>
              <a:sym typeface="Arial"/>
            </a:endParaRPr>
          </a:p>
        </p:txBody>
      </p:sp>
      <p:sp>
        <p:nvSpPr>
          <p:cNvPr id="203" name="Google Shape;203;g305e2e70a17_1_6"/>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Special Needs Trust (SNT)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nvSpPr>
        <p:spPr>
          <a:xfrm>
            <a:off x="457200" y="1279325"/>
            <a:ext cx="8361000" cy="505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0" i="0" lang="en-US" sz="2100" u="sng" cap="none" strike="noStrike">
                <a:solidFill>
                  <a:schemeClr val="lt1"/>
                </a:solidFill>
                <a:latin typeface="Arial"/>
                <a:ea typeface="Arial"/>
                <a:cs typeface="Arial"/>
                <a:sym typeface="Arial"/>
              </a:rPr>
              <a:t>As you are getting ready to complete the application, start collecting:</a:t>
            </a:r>
            <a:endParaRPr b="0" i="0" sz="2100" u="sng"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Evaluations and assessments</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Schools: Name, address, IEPs, and Progress Reports</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Disabilities: names of conditions/diagnoses; onset date</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Doctors and therapists: Name, address, phone, dates first and last seen, specialty, diagnosis</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Medications: Name, prescribing physician, date, and dosage when started, as well as most recent date and dosage</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Employment (if applicable): Name, address, phone, supervisor name, position held, date, pay when started, last date of work, and pay</a:t>
            </a:r>
            <a:endParaRPr b="0" i="0" sz="2100" u="none" cap="none" strike="noStrike">
              <a:solidFill>
                <a:schemeClr val="lt1"/>
              </a:solidFill>
              <a:latin typeface="Arial"/>
              <a:ea typeface="Arial"/>
              <a:cs typeface="Arial"/>
              <a:sym typeface="Arial"/>
            </a:endParaRPr>
          </a:p>
          <a:p>
            <a:pPr indent="-171450" lvl="0" marL="171450" marR="0" rtl="0" algn="l">
              <a:lnSpc>
                <a:spcPct val="90000"/>
              </a:lnSpc>
              <a:spcBef>
                <a:spcPts val="75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Division of Vocational Rehabilitation Services information</a:t>
            </a:r>
            <a:endParaRPr b="0" i="0" sz="2100" u="none" cap="none" strike="noStrike">
              <a:solidFill>
                <a:schemeClr val="lt1"/>
              </a:solidFill>
              <a:latin typeface="Arial"/>
              <a:ea typeface="Arial"/>
              <a:cs typeface="Arial"/>
              <a:sym typeface="Arial"/>
            </a:endParaRPr>
          </a:p>
          <a:p>
            <a:pPr indent="0" lvl="0" marL="0" marR="0" rtl="0" algn="l">
              <a:lnSpc>
                <a:spcPct val="90000"/>
              </a:lnSpc>
              <a:spcBef>
                <a:spcPts val="750"/>
              </a:spcBef>
              <a:spcAft>
                <a:spcPts val="0"/>
              </a:spcAft>
              <a:buClr>
                <a:schemeClr val="dk1"/>
              </a:buClr>
              <a:buSzPts val="2100"/>
              <a:buFont typeface="Arial"/>
              <a:buNone/>
            </a:pPr>
            <a:r>
              <a:t/>
            </a:r>
            <a:endParaRPr b="1" i="0" sz="2100" u="none" cap="none" strike="noStrike">
              <a:solidFill>
                <a:schemeClr val="lt1"/>
              </a:solidFill>
              <a:latin typeface="Arial"/>
              <a:ea typeface="Arial"/>
              <a:cs typeface="Arial"/>
              <a:sym typeface="Arial"/>
            </a:endParaRPr>
          </a:p>
          <a:p>
            <a:pPr indent="0" lvl="0" marL="0" marR="0" rtl="0" algn="l">
              <a:lnSpc>
                <a:spcPct val="90000"/>
              </a:lnSpc>
              <a:spcBef>
                <a:spcPts val="750"/>
              </a:spcBef>
              <a:spcAft>
                <a:spcPts val="0"/>
              </a:spcAft>
              <a:buClr>
                <a:schemeClr val="dk1"/>
              </a:buClr>
              <a:buSzPts val="2100"/>
              <a:buFont typeface="Arial"/>
              <a:buNone/>
            </a:pPr>
            <a:r>
              <a:rPr b="1" i="0" lang="en-US" sz="2100" u="none" cap="none" strike="noStrike">
                <a:solidFill>
                  <a:schemeClr val="lt1"/>
                </a:solidFill>
                <a:latin typeface="Arial"/>
                <a:ea typeface="Arial"/>
                <a:cs typeface="Arial"/>
                <a:sym typeface="Arial"/>
              </a:rPr>
              <a:t>Put together a folder and create electronic files, if possible.</a:t>
            </a:r>
            <a:endParaRPr b="1" i="0" sz="2100" u="none" cap="none" strike="noStrike">
              <a:solidFill>
                <a:schemeClr val="lt1"/>
              </a:solidFill>
              <a:latin typeface="Arial"/>
              <a:ea typeface="Arial"/>
              <a:cs typeface="Arial"/>
              <a:sym typeface="Arial"/>
            </a:endParaRPr>
          </a:p>
        </p:txBody>
      </p:sp>
      <p:sp>
        <p:nvSpPr>
          <p:cNvPr id="209" name="Google Shape;209;p12"/>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Preparing to Apply for SSI</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idx="1" type="body"/>
          </p:nvPr>
        </p:nvSpPr>
        <p:spPr>
          <a:xfrm>
            <a:off x="402100" y="1337150"/>
            <a:ext cx="8361000" cy="47049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lt1"/>
              </a:buClr>
              <a:buSzPts val="2200"/>
              <a:buChar char="•"/>
            </a:pPr>
            <a:r>
              <a:rPr lang="en-US" sz="2200">
                <a:latin typeface="Arial"/>
                <a:ea typeface="Arial"/>
                <a:cs typeface="Arial"/>
                <a:sym typeface="Arial"/>
              </a:rPr>
              <a:t>A disability diagnosis alone does not mean there is a severe impairment that entitles the applicant to SSDI or SSI benefits, and the burden of proof is on the applicant. </a:t>
            </a:r>
            <a:endParaRPr sz="2200">
              <a:latin typeface="Arial"/>
              <a:ea typeface="Arial"/>
              <a:cs typeface="Arial"/>
              <a:sym typeface="Arial"/>
            </a:endParaRPr>
          </a:p>
          <a:p>
            <a:pPr indent="0" lvl="0" marL="457200" rtl="0" algn="l">
              <a:lnSpc>
                <a:spcPct val="115000"/>
              </a:lnSpc>
              <a:spcBef>
                <a:spcPts val="750"/>
              </a:spcBef>
              <a:spcAft>
                <a:spcPts val="0"/>
              </a:spcAft>
              <a:buNone/>
            </a:pPr>
            <a:r>
              <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Char char="•"/>
            </a:pPr>
            <a:r>
              <a:rPr lang="en-US" sz="2200">
                <a:latin typeface="Arial"/>
                <a:ea typeface="Arial"/>
                <a:cs typeface="Arial"/>
                <a:sym typeface="Arial"/>
              </a:rPr>
              <a:t>While the diagnosis may be very compelling, Social Security needs to know what the actual </a:t>
            </a:r>
            <a:r>
              <a:rPr b="1" i="1" lang="en-US" sz="2200" u="sng">
                <a:latin typeface="Arial"/>
                <a:ea typeface="Arial"/>
                <a:cs typeface="Arial"/>
                <a:sym typeface="Arial"/>
              </a:rPr>
              <a:t>impact of the condition is on the applicant’s ability to do work-related activities and be self-supporting. </a:t>
            </a:r>
            <a:endParaRPr sz="2200">
              <a:latin typeface="Arial"/>
              <a:ea typeface="Arial"/>
              <a:cs typeface="Arial"/>
              <a:sym typeface="Arial"/>
            </a:endParaRPr>
          </a:p>
        </p:txBody>
      </p:sp>
      <p:sp>
        <p:nvSpPr>
          <p:cNvPr id="215" name="Google Shape;215;p14"/>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SSA’s Decision</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1" type="body"/>
          </p:nvPr>
        </p:nvSpPr>
        <p:spPr>
          <a:xfrm>
            <a:off x="457200" y="1300300"/>
            <a:ext cx="8229600" cy="51096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Information on applying for SSI: </a:t>
            </a:r>
            <a:r>
              <a:rPr lang="en-US" sz="2200" u="sng">
                <a:solidFill>
                  <a:schemeClr val="hlink"/>
                </a:solidFill>
                <a:latin typeface="Arial"/>
                <a:ea typeface="Arial"/>
                <a:cs typeface="Arial"/>
                <a:sym typeface="Arial"/>
                <a:hlinkClick r:id="rId3"/>
              </a:rPr>
              <a:t>www.ssa.gov/ssi/text-apply-ussi.htm</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Can start the disability application process online, for a </a:t>
            </a:r>
            <a:r>
              <a:rPr i="1" lang="en-US" sz="2200" u="sng">
                <a:latin typeface="Arial"/>
                <a:ea typeface="Arial"/>
                <a:cs typeface="Arial"/>
                <a:sym typeface="Arial"/>
              </a:rPr>
              <a:t>first time</a:t>
            </a:r>
            <a:r>
              <a:rPr lang="en-US" sz="2200">
                <a:latin typeface="Arial"/>
                <a:ea typeface="Arial"/>
                <a:cs typeface="Arial"/>
                <a:sym typeface="Arial"/>
              </a:rPr>
              <a:t> SSI application. </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SSA representative will follow up and schedule an appointment within 7-14 business days.</a:t>
            </a:r>
            <a:endParaRPr sz="2200">
              <a:latin typeface="Arial"/>
              <a:ea typeface="Arial"/>
              <a:cs typeface="Arial"/>
              <a:sym typeface="Arial"/>
            </a:endParaRPr>
          </a:p>
          <a:p>
            <a:pPr indent="0" lvl="0" marL="0" rtl="0" algn="l">
              <a:lnSpc>
                <a:spcPct val="115000"/>
              </a:lnSpc>
              <a:spcBef>
                <a:spcPts val="0"/>
              </a:spcBef>
              <a:spcAft>
                <a:spcPts val="0"/>
              </a:spcAft>
              <a:buNone/>
            </a:pPr>
            <a:r>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May also call Social Security at </a:t>
            </a:r>
            <a:r>
              <a:rPr b="1" lang="en-US" sz="2200">
                <a:latin typeface="Arial"/>
                <a:ea typeface="Arial"/>
                <a:cs typeface="Arial"/>
                <a:sym typeface="Arial"/>
              </a:rPr>
              <a:t>1-800-772-1213</a:t>
            </a:r>
            <a:r>
              <a:rPr lang="en-US" sz="2200">
                <a:latin typeface="Arial"/>
                <a:ea typeface="Arial"/>
                <a:cs typeface="Arial"/>
                <a:sym typeface="Arial"/>
              </a:rPr>
              <a:t> to make an appointment to apply for SSI benefits for your adult child with IDD.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With an appointment, you can apply for SSI on the phone or in person at your local Social Security office.</a:t>
            </a:r>
            <a:endParaRPr sz="1600"/>
          </a:p>
          <a:p>
            <a:pPr indent="-38100" lvl="0" marL="171450" rtl="0" algn="l">
              <a:lnSpc>
                <a:spcPct val="90000"/>
              </a:lnSpc>
              <a:spcBef>
                <a:spcPts val="750"/>
              </a:spcBef>
              <a:spcAft>
                <a:spcPts val="0"/>
              </a:spcAft>
              <a:buClr>
                <a:schemeClr val="dk1"/>
              </a:buClr>
              <a:buSzPts val="2100"/>
              <a:buNone/>
            </a:pPr>
            <a:r>
              <a:t/>
            </a:r>
            <a:endParaRPr/>
          </a:p>
        </p:txBody>
      </p:sp>
      <p:sp>
        <p:nvSpPr>
          <p:cNvPr id="223" name="Google Shape;223;p15"/>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Starting the SSI Application</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idx="1" type="body"/>
          </p:nvPr>
        </p:nvSpPr>
        <p:spPr>
          <a:xfrm>
            <a:off x="457200" y="1163975"/>
            <a:ext cx="8229600" cy="51909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Always respond quickly to official requests for information. </a:t>
            </a:r>
            <a:r>
              <a:rPr b="1" lang="en-US" sz="2200">
                <a:latin typeface="Arial"/>
                <a:ea typeface="Arial"/>
                <a:cs typeface="Arial"/>
                <a:sym typeface="Arial"/>
              </a:rPr>
              <a:t>SSI and Medicaid can be terminated for failure to respond.</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If moving, be sure that Social Security and Medicaid have the new mailing address.</a:t>
            </a:r>
            <a:endParaRPr sz="2200">
              <a:latin typeface="Arial"/>
              <a:ea typeface="Arial"/>
              <a:cs typeface="Arial"/>
              <a:sym typeface="Arial"/>
            </a:endParaRPr>
          </a:p>
          <a:p>
            <a:pPr indent="0" lvl="0" marL="457200" rtl="0" algn="l">
              <a:lnSpc>
                <a:spcPct val="115000"/>
              </a:lnSpc>
              <a:spcBef>
                <a:spcPts val="0"/>
              </a:spcBef>
              <a:spcAft>
                <a:spcPts val="0"/>
              </a:spcAft>
              <a:buNone/>
            </a:pPr>
            <a:r>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Keep copies of the SSI application and supporting documentation</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Helpful to have this information for later when a parent collects Social Security retirement, disability, or passes away</a:t>
            </a:r>
            <a:endParaRPr sz="2200">
              <a:latin typeface="Arial"/>
              <a:ea typeface="Arial"/>
              <a:cs typeface="Arial"/>
              <a:sym typeface="Arial"/>
            </a:endParaRPr>
          </a:p>
        </p:txBody>
      </p:sp>
      <p:sp>
        <p:nvSpPr>
          <p:cNvPr id="231" name="Google Shape;231;p27"/>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If SSI is Approved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idx="1" type="body"/>
          </p:nvPr>
        </p:nvSpPr>
        <p:spPr>
          <a:xfrm>
            <a:off x="383725" y="1205925"/>
            <a:ext cx="8229600" cy="54537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Consider a representative payeeship for the SSI funds.</a:t>
            </a:r>
            <a:endParaRPr sz="2200">
              <a:latin typeface="Arial"/>
              <a:ea typeface="Arial"/>
              <a:cs typeface="Arial"/>
              <a:sym typeface="Arial"/>
            </a:endParaRPr>
          </a:p>
          <a:p>
            <a:pPr indent="-368300" lvl="1" marL="9144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SSI </a:t>
            </a:r>
            <a:r>
              <a:rPr lang="en-US" sz="2200" u="sng">
                <a:latin typeface="Arial"/>
                <a:ea typeface="Arial"/>
                <a:cs typeface="Arial"/>
                <a:sym typeface="Arial"/>
              </a:rPr>
              <a:t>cannot</a:t>
            </a:r>
            <a:r>
              <a:rPr lang="en-US" sz="2200">
                <a:latin typeface="Arial"/>
                <a:ea typeface="Arial"/>
                <a:cs typeface="Arial"/>
                <a:sym typeface="Arial"/>
              </a:rPr>
              <a:t> be deposited into the parent’s bank account!</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SSI checks deposited electronically into this new account, set up for the representative payee, to manage the funds of the SSI beneficiary.</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b="1" lang="en-US" sz="2200">
                <a:latin typeface="Arial"/>
                <a:ea typeface="Arial"/>
                <a:cs typeface="Arial"/>
                <a:sym typeface="Arial"/>
              </a:rPr>
              <a:t>Do not exceed</a:t>
            </a:r>
            <a:r>
              <a:rPr b="1" lang="en-US" sz="2200">
                <a:latin typeface="Arial"/>
                <a:ea typeface="Arial"/>
                <a:cs typeface="Arial"/>
                <a:sym typeface="Arial"/>
              </a:rPr>
              <a:t> $2,000 in resources/assets!</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If receiving a lump sum back payment, you have </a:t>
            </a:r>
            <a:r>
              <a:rPr b="1" lang="en-US" sz="2200">
                <a:latin typeface="Arial"/>
                <a:ea typeface="Arial"/>
                <a:cs typeface="Arial"/>
                <a:sym typeface="Arial"/>
              </a:rPr>
              <a:t>9 months</a:t>
            </a:r>
            <a:r>
              <a:rPr lang="en-US" sz="2200">
                <a:latin typeface="Arial"/>
                <a:ea typeface="Arial"/>
                <a:cs typeface="Arial"/>
                <a:sym typeface="Arial"/>
              </a:rPr>
              <a:t> to spend down. After 9 months, assets cannot exceed $2,000 in the individual’s name.</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Open an ABLE account or SNT, if needed.</a:t>
            </a:r>
            <a:endParaRPr sz="2200">
              <a:latin typeface="Arial"/>
              <a:ea typeface="Arial"/>
              <a:cs typeface="Arial"/>
              <a:sym typeface="Arial"/>
            </a:endParaRPr>
          </a:p>
        </p:txBody>
      </p:sp>
      <p:sp>
        <p:nvSpPr>
          <p:cNvPr id="239" name="Google Shape;239;p28"/>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When SSI Begins</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idx="1" type="body"/>
          </p:nvPr>
        </p:nvSpPr>
        <p:spPr>
          <a:xfrm>
            <a:off x="457200" y="1552175"/>
            <a:ext cx="8229600" cy="4519500"/>
          </a:xfrm>
          <a:prstGeom prst="rect">
            <a:avLst/>
          </a:prstGeom>
          <a:noFill/>
          <a:ln>
            <a:noFill/>
          </a:ln>
        </p:spPr>
        <p:txBody>
          <a:bodyPr anchorCtr="0" anchor="t" bIns="45700" lIns="91425" spcFirstLastPara="1" rIns="91425" wrap="square" tIns="45700">
            <a:noAutofit/>
          </a:bodyPr>
          <a:lstStyle/>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If a person receives SSI and travels out of the U.S. for </a:t>
            </a:r>
            <a:r>
              <a:rPr b="1" lang="en-US" sz="2200">
                <a:latin typeface="Arial"/>
                <a:ea typeface="Arial"/>
                <a:cs typeface="Arial"/>
                <a:sym typeface="Arial"/>
              </a:rPr>
              <a:t>30 consecutive days or more</a:t>
            </a:r>
            <a:r>
              <a:rPr lang="en-US" sz="2200">
                <a:latin typeface="Arial"/>
                <a:ea typeface="Arial"/>
                <a:cs typeface="Arial"/>
                <a:sym typeface="Arial"/>
              </a:rPr>
              <a:t>, they are not eligible for SSI (or Medicaid) during any month when they are outside the U.S.</a:t>
            </a:r>
            <a:endParaRPr sz="2200">
              <a:latin typeface="Arial"/>
              <a:ea typeface="Arial"/>
              <a:cs typeface="Arial"/>
              <a:sym typeface="Arial"/>
            </a:endParaRPr>
          </a:p>
          <a:p>
            <a:pPr indent="0" lvl="0" marL="457200" rtl="0" algn="l">
              <a:lnSpc>
                <a:spcPct val="150000"/>
              </a:lnSpc>
              <a:spcBef>
                <a:spcPts val="0"/>
              </a:spcBef>
              <a:spcAft>
                <a:spcPts val="0"/>
              </a:spcAft>
              <a:buNone/>
            </a:pPr>
            <a:r>
              <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An individual who was receiving SSI, and has traveled out of the U.S. for 30 days or longer, is not considered by SSA to be in the U.S. until they are in the U.S. for </a:t>
            </a:r>
            <a:r>
              <a:rPr b="1" lang="en-US" sz="2200">
                <a:latin typeface="Arial"/>
                <a:ea typeface="Arial"/>
                <a:cs typeface="Arial"/>
                <a:sym typeface="Arial"/>
              </a:rPr>
              <a:t>30 consecutive days upon returning.</a:t>
            </a:r>
            <a:endParaRPr sz="1900">
              <a:latin typeface="Arial"/>
              <a:ea typeface="Arial"/>
              <a:cs typeface="Arial"/>
              <a:sym typeface="Arial"/>
            </a:endParaRPr>
          </a:p>
        </p:txBody>
      </p:sp>
      <p:sp>
        <p:nvSpPr>
          <p:cNvPr id="247" name="Google Shape;247;p3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SSI/Medicaid &amp; Travel Abroad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bfb33eba05_0_0"/>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5000"/>
              </a:lnSpc>
              <a:spcBef>
                <a:spcPts val="0"/>
              </a:spcBef>
              <a:spcAft>
                <a:spcPts val="0"/>
              </a:spcAft>
              <a:buNone/>
            </a:pPr>
            <a:r>
              <a:rPr lang="en-US" sz="2300" u="sng">
                <a:latin typeface="Arial"/>
                <a:ea typeface="Arial"/>
                <a:cs typeface="Arial"/>
                <a:sym typeface="Arial"/>
              </a:rPr>
              <a:t>When a parent retires, becomes disabled, or passes away: </a:t>
            </a:r>
            <a:endParaRPr sz="2300" u="sng">
              <a:latin typeface="Arial"/>
              <a:ea typeface="Arial"/>
              <a:cs typeface="Arial"/>
              <a:sym typeface="Arial"/>
            </a:endParaRPr>
          </a:p>
          <a:p>
            <a:pPr indent="-363696" lvl="0" marL="457200" rtl="0" algn="l">
              <a:lnSpc>
                <a:spcPct val="115000"/>
              </a:lnSpc>
              <a:spcBef>
                <a:spcPts val="0"/>
              </a:spcBef>
              <a:spcAft>
                <a:spcPts val="0"/>
              </a:spcAft>
              <a:buSzPct val="100000"/>
              <a:buFont typeface="Noto Sans Symbols"/>
              <a:buChar char="•"/>
            </a:pPr>
            <a:r>
              <a:rPr lang="en-US" sz="2300">
                <a:latin typeface="Arial"/>
                <a:ea typeface="Arial"/>
                <a:cs typeface="Arial"/>
                <a:sym typeface="Arial"/>
              </a:rPr>
              <a:t>If the adult child has SSI, they become eligible to receive </a:t>
            </a:r>
            <a:r>
              <a:rPr b="1" lang="en-US" sz="2300">
                <a:latin typeface="Arial"/>
                <a:ea typeface="Arial"/>
                <a:cs typeface="Arial"/>
                <a:sym typeface="Arial"/>
              </a:rPr>
              <a:t>Social Security Disability Insurance (SSDI)</a:t>
            </a:r>
            <a:r>
              <a:rPr lang="en-US" sz="2300">
                <a:latin typeface="Arial"/>
                <a:ea typeface="Arial"/>
                <a:cs typeface="Arial"/>
                <a:sym typeface="Arial"/>
              </a:rPr>
              <a:t> income on the parent’s work record, usually instead of SSI.</a:t>
            </a:r>
            <a:endParaRPr sz="2300">
              <a:latin typeface="Arial"/>
              <a:ea typeface="Arial"/>
              <a:cs typeface="Arial"/>
              <a:sym typeface="Arial"/>
            </a:endParaRPr>
          </a:p>
          <a:p>
            <a:pPr indent="-363696" lvl="0" marL="457200" rtl="0" algn="l">
              <a:lnSpc>
                <a:spcPct val="115000"/>
              </a:lnSpc>
              <a:spcBef>
                <a:spcPts val="0"/>
              </a:spcBef>
              <a:spcAft>
                <a:spcPts val="0"/>
              </a:spcAft>
              <a:buSzPct val="100000"/>
              <a:buFont typeface="Arial"/>
              <a:buChar char="•"/>
            </a:pPr>
            <a:r>
              <a:rPr lang="en-US" sz="2300">
                <a:latin typeface="Arial"/>
                <a:ea typeface="Arial"/>
                <a:cs typeface="Arial"/>
                <a:sym typeface="Arial"/>
              </a:rPr>
              <a:t>A loss of SSI results in a notice of termination from Medicaid.</a:t>
            </a:r>
            <a:endParaRPr sz="2300">
              <a:latin typeface="Arial"/>
              <a:ea typeface="Arial"/>
              <a:cs typeface="Arial"/>
              <a:sym typeface="Arial"/>
            </a:endParaRPr>
          </a:p>
          <a:p>
            <a:pPr indent="-363696" lvl="0" marL="457200" rtl="0" algn="l">
              <a:lnSpc>
                <a:spcPct val="115000"/>
              </a:lnSpc>
              <a:spcBef>
                <a:spcPts val="0"/>
              </a:spcBef>
              <a:spcAft>
                <a:spcPts val="0"/>
              </a:spcAft>
              <a:buSzPct val="100000"/>
              <a:buChar char="•"/>
            </a:pPr>
            <a:r>
              <a:rPr lang="en-US" sz="2300">
                <a:latin typeface="Arial"/>
                <a:ea typeface="Arial"/>
                <a:cs typeface="Arial"/>
                <a:sym typeface="Arial"/>
              </a:rPr>
              <a:t>Monthly SSDI often exceeds the ABD Medicaid income limit ($1,255/month for a single adult in 2024).</a:t>
            </a:r>
            <a:endParaRPr sz="2300">
              <a:latin typeface="Arial"/>
              <a:ea typeface="Arial"/>
              <a:cs typeface="Arial"/>
              <a:sym typeface="Arial"/>
            </a:endParaRPr>
          </a:p>
          <a:p>
            <a:pPr indent="0" lvl="0" marL="0" rtl="0" algn="l">
              <a:lnSpc>
                <a:spcPct val="115000"/>
              </a:lnSpc>
              <a:spcBef>
                <a:spcPts val="0"/>
              </a:spcBef>
              <a:spcAft>
                <a:spcPts val="0"/>
              </a:spcAft>
              <a:buSzPct val="78260"/>
              <a:buNone/>
            </a:pPr>
            <a:r>
              <a:t/>
            </a:r>
            <a:endParaRPr sz="2300">
              <a:latin typeface="Arial"/>
              <a:ea typeface="Arial"/>
              <a:cs typeface="Arial"/>
              <a:sym typeface="Arial"/>
            </a:endParaRPr>
          </a:p>
          <a:p>
            <a:pPr indent="-363696" lvl="0" marL="457200" rtl="0" algn="l">
              <a:lnSpc>
                <a:spcPct val="115000"/>
              </a:lnSpc>
              <a:spcBef>
                <a:spcPts val="0"/>
              </a:spcBef>
              <a:spcAft>
                <a:spcPts val="0"/>
              </a:spcAft>
              <a:buSzPct val="100000"/>
              <a:buFont typeface="Noto Sans Symbols"/>
              <a:buChar char="•"/>
            </a:pPr>
            <a:r>
              <a:rPr b="1" lang="en-US" sz="2300">
                <a:latin typeface="Arial"/>
                <a:ea typeface="Arial"/>
                <a:cs typeface="Arial"/>
                <a:sym typeface="Arial"/>
              </a:rPr>
              <a:t>But, w</a:t>
            </a:r>
            <a:r>
              <a:rPr b="1" lang="en-US" sz="2300">
                <a:latin typeface="Arial"/>
                <a:ea typeface="Arial"/>
                <a:cs typeface="Arial"/>
                <a:sym typeface="Arial"/>
              </a:rPr>
              <a:t>hen the person with IDD had SSI, they are a “Disabled Adult Child” - a Section 1634 DAC,” as defined by the SSA.</a:t>
            </a:r>
            <a:r>
              <a:rPr lang="en-US" sz="2300">
                <a:latin typeface="Arial"/>
                <a:ea typeface="Arial"/>
                <a:cs typeface="Arial"/>
                <a:sym typeface="Arial"/>
              </a:rPr>
              <a:t> </a:t>
            </a:r>
            <a:endParaRPr sz="2300">
              <a:latin typeface="Arial"/>
              <a:ea typeface="Arial"/>
              <a:cs typeface="Arial"/>
              <a:sym typeface="Arial"/>
            </a:endParaRPr>
          </a:p>
          <a:p>
            <a:pPr indent="-363696" lvl="0" marL="457200" rtl="0" algn="l">
              <a:lnSpc>
                <a:spcPct val="115000"/>
              </a:lnSpc>
              <a:spcBef>
                <a:spcPts val="0"/>
              </a:spcBef>
              <a:spcAft>
                <a:spcPts val="0"/>
              </a:spcAft>
              <a:buSzPct val="100000"/>
              <a:buFont typeface="Noto Sans Symbols"/>
              <a:buChar char="•"/>
            </a:pPr>
            <a:r>
              <a:rPr lang="en-US" sz="2300">
                <a:latin typeface="Arial"/>
                <a:ea typeface="Arial"/>
                <a:cs typeface="Arial"/>
                <a:sym typeface="Arial"/>
              </a:rPr>
              <a:t>Eligible to re-qualify for Medicaid, after they start receiving SSDI on a parent’s work record, even if SSDI exceeds $1,255/month. </a:t>
            </a:r>
            <a:endParaRPr b="1" sz="3500"/>
          </a:p>
        </p:txBody>
      </p:sp>
      <p:sp>
        <p:nvSpPr>
          <p:cNvPr id="254" name="Google Shape;254;g2bfb33eba05_0_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Why is it Helpful to have SSI?</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18"/>
              <a:buNone/>
            </a:pPr>
            <a:r>
              <a:t/>
            </a:r>
            <a:endParaRPr sz="2200">
              <a:latin typeface="Arial"/>
              <a:ea typeface="Arial"/>
              <a:cs typeface="Arial"/>
              <a:sym typeface="Arial"/>
            </a:endParaRPr>
          </a:p>
          <a:p>
            <a:pPr indent="-368352" lvl="0" marL="457200" rtl="0" algn="l">
              <a:lnSpc>
                <a:spcPct val="115000"/>
              </a:lnSpc>
              <a:spcBef>
                <a:spcPts val="0"/>
              </a:spcBef>
              <a:spcAft>
                <a:spcPts val="0"/>
              </a:spcAft>
              <a:buSzPts val="2200"/>
              <a:buFont typeface="Arial"/>
              <a:buChar char="•"/>
            </a:pPr>
            <a:r>
              <a:rPr lang="en-US" sz="2200">
                <a:latin typeface="Arial"/>
                <a:ea typeface="Arial"/>
                <a:cs typeface="Arial"/>
                <a:sym typeface="Arial"/>
              </a:rPr>
              <a:t>The state’s largest organization advocating for children and adults with intellectual and developmental disabilities (IDD) and their families.</a:t>
            </a:r>
            <a:endParaRPr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lang="en-US" sz="2200">
                <a:latin typeface="Arial"/>
                <a:ea typeface="Arial"/>
                <a:cs typeface="Arial"/>
                <a:sym typeface="Arial"/>
              </a:rPr>
              <a:t>Affiliated chapter of our national organization, The Arc.</a:t>
            </a:r>
            <a:endParaRPr sz="2200">
              <a:latin typeface="Arial"/>
              <a:ea typeface="Arial"/>
              <a:cs typeface="Arial"/>
              <a:sym typeface="Arial"/>
            </a:endParaRPr>
          </a:p>
          <a:p>
            <a:pPr indent="-368352" lvl="0" marL="457200" rtl="0" algn="l">
              <a:lnSpc>
                <a:spcPct val="115000"/>
              </a:lnSpc>
              <a:spcBef>
                <a:spcPts val="750"/>
              </a:spcBef>
              <a:spcAft>
                <a:spcPts val="0"/>
              </a:spcAft>
              <a:buSzPts val="2200"/>
              <a:buFont typeface="Arial"/>
              <a:buChar char="•"/>
            </a:pPr>
            <a:r>
              <a:rPr lang="en-US" sz="2200">
                <a:latin typeface="Arial"/>
                <a:ea typeface="Arial"/>
                <a:cs typeface="Arial"/>
                <a:sym typeface="Arial"/>
              </a:rPr>
              <a:t>Community-based, direct support services available statewide through our strong network of 20 local chapters across all 21 counties.</a:t>
            </a:r>
            <a:endParaRPr sz="2200">
              <a:latin typeface="Arial"/>
              <a:ea typeface="Arial"/>
              <a:cs typeface="Arial"/>
              <a:sym typeface="Arial"/>
            </a:endParaRPr>
          </a:p>
          <a:p>
            <a:pPr indent="-368351" lvl="0" marL="457200" rtl="0" algn="l">
              <a:lnSpc>
                <a:spcPct val="115000"/>
              </a:lnSpc>
              <a:spcBef>
                <a:spcPts val="750"/>
              </a:spcBef>
              <a:spcAft>
                <a:spcPts val="0"/>
              </a:spcAft>
              <a:buSzPts val="2200"/>
              <a:buFont typeface="Arial"/>
              <a:buChar char="•"/>
            </a:pPr>
            <a:r>
              <a:rPr lang="en-US" sz="2200">
                <a:latin typeface="Arial"/>
                <a:ea typeface="Arial"/>
                <a:cs typeface="Arial"/>
                <a:sym typeface="Arial"/>
              </a:rPr>
              <a:t>Primarily an advocacy organization, conducting public policy work, community outreach, and information and referral services.</a:t>
            </a:r>
            <a:endParaRPr sz="2200">
              <a:latin typeface="Arial"/>
              <a:ea typeface="Arial"/>
              <a:cs typeface="Arial"/>
              <a:sym typeface="Arial"/>
            </a:endParaRPr>
          </a:p>
        </p:txBody>
      </p:sp>
      <p:sp>
        <p:nvSpPr>
          <p:cNvPr id="134" name="Google Shape;134;p2"/>
          <p:cNvSpPr txBox="1"/>
          <p:nvPr/>
        </p:nvSpPr>
        <p:spPr>
          <a:xfrm>
            <a:off x="2578700" y="389700"/>
            <a:ext cx="4322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000" u="none" cap="none" strike="noStrike">
                <a:solidFill>
                  <a:schemeClr val="lt1"/>
                </a:solidFill>
                <a:latin typeface="Calibri"/>
                <a:ea typeface="Calibri"/>
                <a:cs typeface="Calibri"/>
                <a:sym typeface="Calibri"/>
              </a:rPr>
              <a:t>The Arc of New Jersey</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bfb33eba05_0_11"/>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750"/>
              </a:spcBef>
              <a:spcAft>
                <a:spcPts val="0"/>
              </a:spcAft>
              <a:buNone/>
            </a:pPr>
            <a:r>
              <a:rPr lang="en-US" sz="2200" u="sng">
                <a:latin typeface="Arial"/>
                <a:ea typeface="Arial"/>
                <a:cs typeface="Arial"/>
                <a:sym typeface="Arial"/>
              </a:rPr>
              <a:t>SSA definition of a DAC:</a:t>
            </a:r>
            <a:endParaRPr sz="2200" u="sng">
              <a:latin typeface="Arial"/>
              <a:ea typeface="Arial"/>
              <a:cs typeface="Arial"/>
              <a:sym typeface="Arial"/>
            </a:endParaRPr>
          </a:p>
          <a:p>
            <a:pPr indent="-368300" lvl="1" marL="914400" rtl="0" algn="l">
              <a:lnSpc>
                <a:spcPct val="100000"/>
              </a:lnSpc>
              <a:spcBef>
                <a:spcPts val="0"/>
              </a:spcBef>
              <a:spcAft>
                <a:spcPts val="0"/>
              </a:spcAft>
              <a:buSzPts val="2200"/>
              <a:buFont typeface="Arial"/>
              <a:buChar char="•"/>
            </a:pPr>
            <a:r>
              <a:rPr lang="en-US" sz="2200">
                <a:latin typeface="Arial"/>
                <a:ea typeface="Arial"/>
                <a:cs typeface="Arial"/>
                <a:sym typeface="Arial"/>
              </a:rPr>
              <a:t>A person who was receiving SSI benefits (and Medicaid) and who meets the following:</a:t>
            </a:r>
            <a:endParaRPr sz="2200">
              <a:latin typeface="Arial"/>
              <a:ea typeface="Arial"/>
              <a:cs typeface="Arial"/>
              <a:sym typeface="Arial"/>
            </a:endParaRPr>
          </a:p>
          <a:p>
            <a:pPr indent="-368300" lvl="2" marL="1371600" rtl="0" algn="l">
              <a:lnSpc>
                <a:spcPct val="100000"/>
              </a:lnSpc>
              <a:spcBef>
                <a:spcPts val="375"/>
              </a:spcBef>
              <a:spcAft>
                <a:spcPts val="0"/>
              </a:spcAft>
              <a:buSzPts val="2200"/>
              <a:buChar char="•"/>
            </a:pPr>
            <a:r>
              <a:rPr lang="en-US" sz="2200">
                <a:latin typeface="Arial"/>
                <a:ea typeface="Arial"/>
                <a:cs typeface="Arial"/>
                <a:sym typeface="Arial"/>
              </a:rPr>
              <a:t>Is at least 18 years of age;</a:t>
            </a:r>
            <a:endParaRPr sz="2200">
              <a:latin typeface="Arial"/>
              <a:ea typeface="Arial"/>
              <a:cs typeface="Arial"/>
              <a:sym typeface="Arial"/>
            </a:endParaRPr>
          </a:p>
          <a:p>
            <a:pPr indent="-368300" lvl="2" marL="1371600" rtl="0" algn="l">
              <a:lnSpc>
                <a:spcPct val="100000"/>
              </a:lnSpc>
              <a:spcBef>
                <a:spcPts val="375"/>
              </a:spcBef>
              <a:spcAft>
                <a:spcPts val="0"/>
              </a:spcAft>
              <a:buSzPts val="2200"/>
              <a:buChar char="•"/>
            </a:pPr>
            <a:r>
              <a:rPr lang="en-US" sz="2200">
                <a:latin typeface="Arial"/>
                <a:ea typeface="Arial"/>
                <a:cs typeface="Arial"/>
                <a:sym typeface="Arial"/>
              </a:rPr>
              <a:t>Has blindness or a disability which began before the age of 22;</a:t>
            </a:r>
            <a:endParaRPr sz="2200">
              <a:latin typeface="Arial"/>
              <a:ea typeface="Arial"/>
              <a:cs typeface="Arial"/>
              <a:sym typeface="Arial"/>
            </a:endParaRPr>
          </a:p>
          <a:p>
            <a:pPr indent="-368300" lvl="2" marL="1371600" rtl="0" algn="l">
              <a:lnSpc>
                <a:spcPct val="100000"/>
              </a:lnSpc>
              <a:spcBef>
                <a:spcPts val="375"/>
              </a:spcBef>
              <a:spcAft>
                <a:spcPts val="0"/>
              </a:spcAft>
              <a:buSzPts val="2200"/>
              <a:buChar char="•"/>
            </a:pPr>
            <a:r>
              <a:rPr lang="en-US" sz="2200">
                <a:latin typeface="Arial"/>
                <a:ea typeface="Arial"/>
                <a:cs typeface="Arial"/>
                <a:sym typeface="Arial"/>
              </a:rPr>
              <a:t>Has been receiving SSI based on blindness or disability; and</a:t>
            </a:r>
            <a:endParaRPr sz="2200">
              <a:latin typeface="Arial"/>
              <a:ea typeface="Arial"/>
              <a:cs typeface="Arial"/>
              <a:sym typeface="Arial"/>
            </a:endParaRPr>
          </a:p>
          <a:p>
            <a:pPr indent="-368300" lvl="2" marL="1371600" rtl="0" algn="l">
              <a:lnSpc>
                <a:spcPct val="100000"/>
              </a:lnSpc>
              <a:spcBef>
                <a:spcPts val="375"/>
              </a:spcBef>
              <a:spcAft>
                <a:spcPts val="0"/>
              </a:spcAft>
              <a:buSzPts val="2200"/>
              <a:buChar char="•"/>
            </a:pPr>
            <a:r>
              <a:rPr b="1" lang="en-US" sz="2200">
                <a:latin typeface="Arial"/>
                <a:ea typeface="Arial"/>
                <a:cs typeface="Arial"/>
                <a:sym typeface="Arial"/>
              </a:rPr>
              <a:t>Has lost SSI due to the receipt of Social Security benefits on a parent’s record due to the retirement, death, or disability of a parent.</a:t>
            </a:r>
            <a:endParaRPr sz="2200">
              <a:latin typeface="Arial"/>
              <a:ea typeface="Arial"/>
              <a:cs typeface="Arial"/>
              <a:sym typeface="Arial"/>
            </a:endParaRPr>
          </a:p>
          <a:p>
            <a:pPr indent="-368300" lvl="1" marL="914400" rtl="0" algn="l">
              <a:lnSpc>
                <a:spcPct val="100000"/>
              </a:lnSpc>
              <a:spcBef>
                <a:spcPts val="375"/>
              </a:spcBef>
              <a:spcAft>
                <a:spcPts val="0"/>
              </a:spcAft>
              <a:buSzPts val="2200"/>
              <a:buFont typeface="Arial"/>
              <a:buChar char="•"/>
            </a:pPr>
            <a:r>
              <a:rPr lang="en-US" sz="2200">
                <a:latin typeface="Arial"/>
                <a:ea typeface="Arial"/>
                <a:cs typeface="Arial"/>
                <a:sym typeface="Arial"/>
              </a:rPr>
              <a:t>The person cannot have more than $2,000 in resources in their name (not including a SNT or an ABLE account).</a:t>
            </a:r>
            <a:endParaRPr b="1" sz="6583"/>
          </a:p>
        </p:txBody>
      </p:sp>
      <p:sp>
        <p:nvSpPr>
          <p:cNvPr id="261" name="Google Shape;261;g2bfb33eba05_0_11"/>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Disabled Adult Child (DAC)</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305e2e70a17_1_49">
            <a:hlinkClick r:id="rId3"/>
          </p:cNvPr>
          <p:cNvPicPr preferRelativeResize="0"/>
          <p:nvPr/>
        </p:nvPicPr>
        <p:blipFill rotWithShape="1">
          <a:blip r:embed="rId4">
            <a:alphaModFix/>
          </a:blip>
          <a:srcRect b="0" l="0" r="0" t="0"/>
          <a:stretch/>
        </p:blipFill>
        <p:spPr>
          <a:xfrm>
            <a:off x="778300" y="1132525"/>
            <a:ext cx="3720151" cy="5190925"/>
          </a:xfrm>
          <a:prstGeom prst="rect">
            <a:avLst/>
          </a:prstGeom>
          <a:noFill/>
          <a:ln>
            <a:noFill/>
          </a:ln>
        </p:spPr>
      </p:pic>
      <p:pic>
        <p:nvPicPr>
          <p:cNvPr id="268" name="Google Shape;268;g305e2e70a17_1_49">
            <a:hlinkClick r:id="rId5"/>
          </p:cNvPr>
          <p:cNvPicPr preferRelativeResize="0"/>
          <p:nvPr/>
        </p:nvPicPr>
        <p:blipFill rotWithShape="1">
          <a:blip r:embed="rId6">
            <a:alphaModFix/>
          </a:blip>
          <a:srcRect b="0" l="0" r="0" t="0"/>
          <a:stretch/>
        </p:blipFill>
        <p:spPr>
          <a:xfrm>
            <a:off x="4572003" y="1132525"/>
            <a:ext cx="4008347" cy="5190925"/>
          </a:xfrm>
          <a:prstGeom prst="rect">
            <a:avLst/>
          </a:prstGeom>
          <a:noFill/>
          <a:ln>
            <a:noFill/>
          </a:ln>
        </p:spPr>
      </p:pic>
      <p:sp>
        <p:nvSpPr>
          <p:cNvPr id="269" name="Google Shape;269;g305e2e70a17_1_49"/>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 NJ DHS </a:t>
            </a:r>
            <a:r>
              <a:rPr b="1" lang="en-US" sz="3000">
                <a:solidFill>
                  <a:schemeClr val="lt1"/>
                </a:solidFill>
                <a:latin typeface="Calibri"/>
                <a:ea typeface="Calibri"/>
                <a:cs typeface="Calibri"/>
                <a:sym typeface="Calibri"/>
              </a:rPr>
              <a:t>DAC Flyer</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05e2e70a17_1_63"/>
          <p:cNvSpPr txBox="1"/>
          <p:nvPr>
            <p:ph idx="1" type="body"/>
          </p:nvPr>
        </p:nvSpPr>
        <p:spPr>
          <a:xfrm>
            <a:off x="374100" y="1381150"/>
            <a:ext cx="8395800" cy="509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100">
                <a:latin typeface="Arial"/>
                <a:ea typeface="Arial"/>
                <a:cs typeface="Arial"/>
                <a:sym typeface="Arial"/>
              </a:rPr>
              <a:t>For individuals </a:t>
            </a:r>
            <a:r>
              <a:rPr b="1" lang="en-US" sz="2100" u="sng">
                <a:latin typeface="Arial"/>
                <a:ea typeface="Arial"/>
                <a:cs typeface="Arial"/>
                <a:sym typeface="Arial"/>
              </a:rPr>
              <a:t>NOT</a:t>
            </a:r>
            <a:r>
              <a:rPr b="1" lang="en-US" sz="2100">
                <a:latin typeface="Arial"/>
                <a:ea typeface="Arial"/>
                <a:cs typeface="Arial"/>
                <a:sym typeface="Arial"/>
              </a:rPr>
              <a:t> ENROLLED in the DDD Supports Program or Community Care Program:</a:t>
            </a:r>
            <a:endParaRPr b="1" sz="2100">
              <a:latin typeface="Arial"/>
              <a:ea typeface="Arial"/>
              <a:cs typeface="Arial"/>
              <a:sym typeface="Arial"/>
            </a:endParaRPr>
          </a:p>
          <a:p>
            <a:pPr indent="0" lvl="0" marL="0" rtl="0" algn="l">
              <a:lnSpc>
                <a:spcPct val="90000"/>
              </a:lnSpc>
              <a:spcBef>
                <a:spcPts val="0"/>
              </a:spcBef>
              <a:spcAft>
                <a:spcPts val="0"/>
              </a:spcAft>
              <a:buSzPts val="1800"/>
              <a:buNone/>
            </a:pPr>
            <a:r>
              <a:t/>
            </a:r>
            <a:endParaRPr b="1" sz="2200">
              <a:latin typeface="Arial"/>
              <a:ea typeface="Arial"/>
              <a:cs typeface="Arial"/>
              <a:sym typeface="Arial"/>
            </a:endParaRPr>
          </a:p>
          <a:p>
            <a:pPr indent="-361950" lvl="0" marL="457200" rtl="0" algn="l">
              <a:lnSpc>
                <a:spcPct val="115000"/>
              </a:lnSpc>
              <a:spcBef>
                <a:spcPts val="750"/>
              </a:spcBef>
              <a:spcAft>
                <a:spcPts val="0"/>
              </a:spcAft>
              <a:buSzPts val="2100"/>
              <a:buFont typeface="Arial"/>
              <a:buChar char="•"/>
            </a:pPr>
            <a:r>
              <a:rPr b="1" lang="en-US" sz="2100">
                <a:latin typeface="Arial"/>
                <a:ea typeface="Arial"/>
                <a:cs typeface="Arial"/>
                <a:sym typeface="Arial"/>
              </a:rPr>
              <a:t>Your</a:t>
            </a:r>
            <a:r>
              <a:rPr b="1" lang="en-US" sz="2100">
                <a:latin typeface="Arial"/>
                <a:ea typeface="Arial"/>
                <a:cs typeface="Arial"/>
                <a:sym typeface="Arial"/>
              </a:rPr>
              <a:t> local County Board of Social Services should send you the NJ FamilyCare Aged, Blind, and Disabled Programs </a:t>
            </a:r>
            <a:r>
              <a:rPr b="1" lang="en-US" sz="2100" u="sng">
                <a:latin typeface="Arial"/>
                <a:ea typeface="Arial"/>
                <a:cs typeface="Arial"/>
                <a:sym typeface="Arial"/>
              </a:rPr>
              <a:t>Request for Information (RFI) Packet</a:t>
            </a:r>
            <a:r>
              <a:rPr lang="en-US" sz="2100">
                <a:latin typeface="Arial"/>
                <a:ea typeface="Arial"/>
                <a:cs typeface="Arial"/>
                <a:sym typeface="Arial"/>
              </a:rPr>
              <a:t> in a blue envelope. </a:t>
            </a:r>
            <a:endParaRPr sz="2100">
              <a:latin typeface="Arial"/>
              <a:ea typeface="Arial"/>
              <a:cs typeface="Arial"/>
              <a:sym typeface="Arial"/>
            </a:endParaRPr>
          </a:p>
          <a:p>
            <a:pPr indent="-361950" lvl="0" marL="457200" rtl="0" algn="l">
              <a:lnSpc>
                <a:spcPct val="115000"/>
              </a:lnSpc>
              <a:spcBef>
                <a:spcPts val="0"/>
              </a:spcBef>
              <a:spcAft>
                <a:spcPts val="0"/>
              </a:spcAft>
              <a:buSzPts val="2100"/>
              <a:buFont typeface="Arial"/>
              <a:buChar char="•"/>
            </a:pPr>
            <a:r>
              <a:rPr lang="en-US" sz="2100">
                <a:latin typeface="Arial"/>
                <a:ea typeface="Arial"/>
                <a:cs typeface="Arial"/>
                <a:sym typeface="Arial"/>
              </a:rPr>
              <a:t>Important to complete this RFI Packet as soon as possible and return it to the County Board of Social Services. After your packet is reviewed (may take up to 90 days), you will receive a Final Determination letter. </a:t>
            </a:r>
            <a:endParaRPr sz="2100"/>
          </a:p>
          <a:p>
            <a:pPr indent="-361950" lvl="0" marL="457200" rtl="0" algn="l">
              <a:lnSpc>
                <a:spcPct val="115000"/>
              </a:lnSpc>
              <a:spcBef>
                <a:spcPts val="0"/>
              </a:spcBef>
              <a:spcAft>
                <a:spcPts val="0"/>
              </a:spcAft>
              <a:buSzPts val="2100"/>
              <a:buFont typeface="Arial"/>
              <a:buChar char="•"/>
            </a:pPr>
            <a:r>
              <a:rPr lang="en-US" sz="2100">
                <a:latin typeface="Arial"/>
                <a:ea typeface="Arial"/>
                <a:cs typeface="Arial"/>
                <a:sym typeface="Arial"/>
              </a:rPr>
              <a:t>If you do not receive the RFI Packet from the County BOSS, contact the office to request it: </a:t>
            </a:r>
            <a:r>
              <a:rPr lang="en-US" sz="2100" u="sng">
                <a:solidFill>
                  <a:schemeClr val="hlink"/>
                </a:solidFill>
                <a:latin typeface="Arial"/>
                <a:ea typeface="Arial"/>
                <a:cs typeface="Arial"/>
                <a:sym typeface="Arial"/>
                <a:hlinkClick r:id="rId3"/>
              </a:rPr>
              <a:t>www.nj.gov/humanservices/njsnap/home/cbss.shtml </a:t>
            </a:r>
            <a:endParaRPr b="1" sz="2100">
              <a:solidFill>
                <a:srgbClr val="FF0000"/>
              </a:solidFill>
              <a:latin typeface="Arial"/>
              <a:ea typeface="Arial"/>
              <a:cs typeface="Arial"/>
              <a:sym typeface="Arial"/>
            </a:endParaRPr>
          </a:p>
        </p:txBody>
      </p:sp>
      <p:sp>
        <p:nvSpPr>
          <p:cNvPr id="276" name="Google Shape;276;g305e2e70a17_1_63"/>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Medicaid as a DAC</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bfb33eba05_0_29"/>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b="1" lang="en-US" sz="2200">
                <a:latin typeface="Arial"/>
                <a:ea typeface="Arial"/>
                <a:cs typeface="Arial"/>
                <a:sym typeface="Arial"/>
              </a:rPr>
              <a:t>For individuals ENROLLED in the DDD Supports Program or Community Care Program:</a:t>
            </a:r>
            <a:endParaRPr b="1" sz="2200">
              <a:latin typeface="Arial"/>
              <a:ea typeface="Arial"/>
              <a:cs typeface="Arial"/>
              <a:sym typeface="Arial"/>
            </a:endParaRPr>
          </a:p>
          <a:p>
            <a:pPr indent="0" lvl="0" marL="0" rtl="0" algn="l">
              <a:lnSpc>
                <a:spcPct val="115000"/>
              </a:lnSpc>
              <a:spcBef>
                <a:spcPts val="0"/>
              </a:spcBef>
              <a:spcAft>
                <a:spcPts val="0"/>
              </a:spcAft>
              <a:buSzPts val="1800"/>
              <a:buNone/>
            </a:pPr>
            <a:r>
              <a:t/>
            </a:r>
            <a:endParaRPr b="1" sz="2300">
              <a:solidFill>
                <a:srgbClr val="FF0000"/>
              </a:solidFill>
              <a:latin typeface="Arial"/>
              <a:ea typeface="Arial"/>
              <a:cs typeface="Arial"/>
              <a:sym typeface="Arial"/>
            </a:endParaRPr>
          </a:p>
          <a:p>
            <a:pPr indent="-368300" lvl="0" marL="457200" rtl="0" algn="l">
              <a:lnSpc>
                <a:spcPct val="115000"/>
              </a:lnSpc>
              <a:spcBef>
                <a:spcPts val="440"/>
              </a:spcBef>
              <a:spcAft>
                <a:spcPts val="0"/>
              </a:spcAft>
              <a:buSzPts val="2200"/>
              <a:buFont typeface="Arial"/>
              <a:buChar char="•"/>
            </a:pPr>
            <a:r>
              <a:rPr b="1" lang="en-US" sz="2200">
                <a:latin typeface="Arial"/>
                <a:ea typeface="Arial"/>
                <a:cs typeface="Arial"/>
                <a:sym typeface="Arial"/>
              </a:rPr>
              <a:t>DDD will send the NJ FamilyCare Aged, Blind, and Disabled Programs</a:t>
            </a:r>
            <a:r>
              <a:rPr lang="en-US" sz="2200">
                <a:latin typeface="Arial"/>
                <a:ea typeface="Arial"/>
                <a:cs typeface="Arial"/>
                <a:sym typeface="Arial"/>
              </a:rPr>
              <a:t> </a:t>
            </a:r>
            <a:r>
              <a:rPr b="1" lang="en-US" sz="2200">
                <a:latin typeface="Arial"/>
                <a:ea typeface="Arial"/>
                <a:cs typeface="Arial"/>
                <a:sym typeface="Arial"/>
              </a:rPr>
              <a:t>Request for Information (RFI)</a:t>
            </a:r>
            <a:r>
              <a:rPr lang="en-US" sz="2200">
                <a:latin typeface="Arial"/>
                <a:ea typeface="Arial"/>
                <a:cs typeface="Arial"/>
                <a:sym typeface="Arial"/>
              </a:rPr>
              <a:t> </a:t>
            </a:r>
            <a:r>
              <a:rPr b="1" lang="en-US" sz="2200">
                <a:latin typeface="Arial"/>
                <a:ea typeface="Arial"/>
                <a:cs typeface="Arial"/>
                <a:sym typeface="Arial"/>
              </a:rPr>
              <a:t>Packet</a:t>
            </a:r>
            <a:r>
              <a:rPr lang="en-US" sz="2200">
                <a:latin typeface="Arial"/>
                <a:ea typeface="Arial"/>
                <a:cs typeface="Arial"/>
                <a:sym typeface="Arial"/>
              </a:rPr>
              <a:t> in a blue envelope, which includes instructions about where to send the completed form. </a:t>
            </a:r>
            <a:endParaRPr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lang="en-US" sz="2200">
                <a:latin typeface="Arial"/>
                <a:ea typeface="Arial"/>
                <a:cs typeface="Arial"/>
                <a:sym typeface="Arial"/>
              </a:rPr>
              <a:t>Important to complete this RFI Packet as soon as possible and return it as instructed. After your packet is reviewed (may take up to 90 days), you will receive a Final Determination letter.</a:t>
            </a:r>
            <a:endParaRPr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lang="en-US" sz="2200">
                <a:latin typeface="Arial"/>
                <a:ea typeface="Arial"/>
                <a:cs typeface="Arial"/>
                <a:sym typeface="Arial"/>
              </a:rPr>
              <a:t>If you do not receive the RFI packet, notify your DDD support coordinator.</a:t>
            </a:r>
            <a:endParaRPr b="1" sz="3012"/>
          </a:p>
        </p:txBody>
      </p:sp>
      <p:sp>
        <p:nvSpPr>
          <p:cNvPr id="283" name="Google Shape;283;g2bfb33eba05_0_29"/>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Medicaid as a DAC - DDD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305e2e70a17_1_69"/>
          <p:cNvPicPr preferRelativeResize="0"/>
          <p:nvPr>
            <p:ph idx="1" type="body"/>
          </p:nvPr>
        </p:nvPicPr>
        <p:blipFill rotWithShape="1">
          <a:blip r:embed="rId3">
            <a:alphaModFix/>
          </a:blip>
          <a:srcRect b="0" l="0" r="0" t="0"/>
          <a:stretch/>
        </p:blipFill>
        <p:spPr>
          <a:xfrm>
            <a:off x="-41950" y="1360225"/>
            <a:ext cx="7585200" cy="4975200"/>
          </a:xfrm>
          <a:prstGeom prst="rect">
            <a:avLst/>
          </a:prstGeom>
          <a:noFill/>
          <a:ln>
            <a:noFill/>
          </a:ln>
        </p:spPr>
      </p:pic>
      <p:sp>
        <p:nvSpPr>
          <p:cNvPr id="290" name="Google Shape;290;g305e2e70a17_1_69"/>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DDD Medicaid Letter for </a:t>
            </a:r>
            <a:r>
              <a:rPr b="1" lang="en-US" sz="3000">
                <a:solidFill>
                  <a:schemeClr val="lt1"/>
                </a:solidFill>
                <a:latin typeface="Calibri"/>
                <a:ea typeface="Calibri"/>
                <a:cs typeface="Calibri"/>
                <a:sym typeface="Calibri"/>
              </a:rPr>
              <a:t>a DAC</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1"/>
          <p:cNvSpPr txBox="1"/>
          <p:nvPr>
            <p:ph idx="1" type="body"/>
          </p:nvPr>
        </p:nvSpPr>
        <p:spPr>
          <a:xfrm>
            <a:off x="533400" y="1268825"/>
            <a:ext cx="8229600" cy="50859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Appeal quickly!</a:t>
            </a:r>
            <a:r>
              <a:rPr b="1" lang="en-US" sz="2200">
                <a:latin typeface="Arial"/>
                <a:ea typeface="Arial"/>
                <a:cs typeface="Arial"/>
                <a:sym typeface="Arial"/>
              </a:rPr>
              <a:t> </a:t>
            </a:r>
            <a:r>
              <a:rPr lang="en-US" sz="2200">
                <a:latin typeface="Arial"/>
                <a:ea typeface="Arial"/>
                <a:cs typeface="Arial"/>
                <a:sym typeface="Arial"/>
              </a:rPr>
              <a:t>Must do so</a:t>
            </a:r>
            <a:r>
              <a:rPr b="1" lang="en-US" sz="2200">
                <a:latin typeface="Arial"/>
                <a:ea typeface="Arial"/>
                <a:cs typeface="Arial"/>
                <a:sym typeface="Arial"/>
              </a:rPr>
              <a:t> within 60 days.</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Easiest way to appeal is online:</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Char char="•"/>
            </a:pPr>
            <a:r>
              <a:rPr b="1" lang="en-US" sz="2200" u="sng">
                <a:solidFill>
                  <a:schemeClr val="hlink"/>
                </a:solidFill>
                <a:latin typeface="Arial"/>
                <a:ea typeface="Arial"/>
                <a:cs typeface="Arial"/>
                <a:sym typeface="Arial"/>
                <a:hlinkClick r:id="rId3"/>
              </a:rPr>
              <a:t>www.socialsecurity.gov/disability/appeal</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b="1" lang="en-US" sz="2200">
                <a:latin typeface="Arial"/>
                <a:ea typeface="Arial"/>
                <a:cs typeface="Arial"/>
                <a:sym typeface="Arial"/>
              </a:rPr>
              <a:t>Possible reasons for a denial of SSI:</a:t>
            </a:r>
            <a:endParaRPr b="1"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Char char="•"/>
            </a:pPr>
            <a:r>
              <a:rPr lang="en-US" sz="2200">
                <a:latin typeface="Arial"/>
                <a:ea typeface="Arial"/>
                <a:cs typeface="Arial"/>
                <a:sym typeface="Arial"/>
              </a:rPr>
              <a:t>Assets above $2,000</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Char char="•"/>
            </a:pPr>
            <a:r>
              <a:rPr lang="en-US" sz="2200">
                <a:latin typeface="Arial"/>
                <a:ea typeface="Arial"/>
                <a:cs typeface="Arial"/>
                <a:sym typeface="Arial"/>
              </a:rPr>
              <a:t>Special Needs Trust not done correctly</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Char char="•"/>
            </a:pPr>
            <a:r>
              <a:rPr lang="en-US" sz="2200">
                <a:latin typeface="Arial"/>
                <a:ea typeface="Arial"/>
                <a:cs typeface="Arial"/>
                <a:sym typeface="Arial"/>
              </a:rPr>
              <a:t>Medical documentation not sufficient to justify a severe disability, per SSA requirements.</a:t>
            </a:r>
            <a:endParaRPr b="1"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Char char="•"/>
            </a:pPr>
            <a:r>
              <a:rPr lang="en-US" sz="2200">
                <a:latin typeface="Arial"/>
                <a:ea typeface="Arial"/>
                <a:cs typeface="Arial"/>
                <a:sym typeface="Arial"/>
              </a:rPr>
              <a:t>Parents may want to contact an attorney to represent their son/daughter in the event of a hearing before an administrative law judge.</a:t>
            </a:r>
            <a:endParaRPr sz="2200"/>
          </a:p>
        </p:txBody>
      </p:sp>
      <p:sp>
        <p:nvSpPr>
          <p:cNvPr id="298" name="Google Shape;298;p31"/>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If SSI is Denied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g305e2e70a17_1_24">
            <a:hlinkClick r:id="rId3"/>
          </p:cNvPr>
          <p:cNvPicPr preferRelativeResize="0"/>
          <p:nvPr/>
        </p:nvPicPr>
        <p:blipFill rotWithShape="1">
          <a:blip r:embed="rId4">
            <a:alphaModFix/>
          </a:blip>
          <a:srcRect b="0" l="0" r="0" t="0"/>
          <a:stretch/>
        </p:blipFill>
        <p:spPr>
          <a:xfrm>
            <a:off x="314575" y="1190650"/>
            <a:ext cx="4121100" cy="5319451"/>
          </a:xfrm>
          <a:prstGeom prst="rect">
            <a:avLst/>
          </a:prstGeom>
          <a:noFill/>
          <a:ln>
            <a:noFill/>
          </a:ln>
        </p:spPr>
      </p:pic>
      <p:pic>
        <p:nvPicPr>
          <p:cNvPr id="306" name="Google Shape;306;g305e2e70a17_1_24">
            <a:hlinkClick r:id="rId5"/>
          </p:cNvPr>
          <p:cNvPicPr preferRelativeResize="0"/>
          <p:nvPr/>
        </p:nvPicPr>
        <p:blipFill rotWithShape="1">
          <a:blip r:embed="rId6">
            <a:alphaModFix/>
          </a:blip>
          <a:srcRect b="0" l="0" r="0" t="0"/>
          <a:stretch/>
        </p:blipFill>
        <p:spPr>
          <a:xfrm>
            <a:off x="4571991" y="1190650"/>
            <a:ext cx="4224034" cy="5319450"/>
          </a:xfrm>
          <a:prstGeom prst="rect">
            <a:avLst/>
          </a:prstGeom>
          <a:noFill/>
          <a:ln>
            <a:noFill/>
          </a:ln>
        </p:spPr>
      </p:pic>
      <p:sp>
        <p:nvSpPr>
          <p:cNvPr id="307" name="Google Shape;307;g305e2e70a17_1_24"/>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SSI Appeals Fact Sheet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14308bdb96_0_14"/>
          <p:cNvSpPr txBox="1"/>
          <p:nvPr>
            <p:ph idx="1" type="body"/>
          </p:nvPr>
        </p:nvSpPr>
        <p:spPr>
          <a:xfrm>
            <a:off x="533400" y="1268825"/>
            <a:ext cx="8229600" cy="5085900"/>
          </a:xfrm>
          <a:prstGeom prst="rect">
            <a:avLst/>
          </a:prstGeom>
          <a:noFill/>
          <a:ln>
            <a:noFill/>
          </a:ln>
        </p:spPr>
        <p:txBody>
          <a:bodyPr anchorCtr="0" anchor="t" bIns="45700" lIns="91425" spcFirstLastPara="1" rIns="91425" wrap="square" tIns="45700">
            <a:normAutofit/>
          </a:bodyPr>
          <a:lstStyle/>
          <a:p>
            <a:pPr indent="-368300" lvl="0" marL="457200" rtl="0" algn="l">
              <a:lnSpc>
                <a:spcPct val="95000"/>
              </a:lnSpc>
              <a:spcBef>
                <a:spcPts val="750"/>
              </a:spcBef>
              <a:spcAft>
                <a:spcPts val="0"/>
              </a:spcAft>
              <a:buClr>
                <a:schemeClr val="lt1"/>
              </a:buClr>
              <a:buSzPts val="2200"/>
              <a:buChar char="•"/>
            </a:pPr>
            <a:r>
              <a:rPr lang="en-US" sz="2200">
                <a:latin typeface="Arial"/>
                <a:ea typeface="Arial"/>
                <a:cs typeface="Arial"/>
                <a:sym typeface="Arial"/>
              </a:rPr>
              <a:t>If SSI is denied because SSA determines the person to not be sufficiently disabled, per their requirements …</a:t>
            </a:r>
            <a:endParaRPr sz="2200">
              <a:latin typeface="Arial"/>
              <a:ea typeface="Arial"/>
              <a:cs typeface="Arial"/>
              <a:sym typeface="Arial"/>
            </a:endParaRPr>
          </a:p>
          <a:p>
            <a:pPr indent="-368300" lvl="0" marL="457200" rtl="0" algn="l">
              <a:lnSpc>
                <a:spcPct val="95000"/>
              </a:lnSpc>
              <a:spcBef>
                <a:spcPts val="750"/>
              </a:spcBef>
              <a:spcAft>
                <a:spcPts val="0"/>
              </a:spcAft>
              <a:buClr>
                <a:schemeClr val="lt1"/>
              </a:buClr>
              <a:buSzPts val="2200"/>
              <a:buChar char="•"/>
            </a:pPr>
            <a:r>
              <a:rPr b="1" lang="en-US" sz="2200">
                <a:latin typeface="Arial"/>
                <a:ea typeface="Arial"/>
                <a:cs typeface="Arial"/>
                <a:sym typeface="Arial"/>
              </a:rPr>
              <a:t>Would need to wait a year to apply for Aged, Blind, Disabled (ABD) Medicaid.</a:t>
            </a:r>
            <a:endParaRPr b="1" sz="2200">
              <a:latin typeface="Arial"/>
              <a:ea typeface="Arial"/>
              <a:cs typeface="Arial"/>
              <a:sym typeface="Arial"/>
            </a:endParaRPr>
          </a:p>
          <a:p>
            <a:pPr indent="-368300" lvl="1" marL="914400" rtl="0" algn="l">
              <a:lnSpc>
                <a:spcPct val="95000"/>
              </a:lnSpc>
              <a:spcBef>
                <a:spcPts val="375"/>
              </a:spcBef>
              <a:spcAft>
                <a:spcPts val="0"/>
              </a:spcAft>
              <a:buClr>
                <a:schemeClr val="lt1"/>
              </a:buClr>
              <a:buSzPts val="2200"/>
              <a:buFont typeface="Arial"/>
              <a:buChar char="•"/>
            </a:pPr>
            <a:r>
              <a:rPr lang="en-US" sz="2200">
                <a:latin typeface="Arial"/>
                <a:ea typeface="Arial"/>
                <a:cs typeface="Arial"/>
                <a:sym typeface="Arial"/>
              </a:rPr>
              <a:t>The state Medical Review Team (MRT) then makes an independent disability determination.</a:t>
            </a:r>
            <a:endParaRPr sz="2200">
              <a:latin typeface="Arial"/>
              <a:ea typeface="Arial"/>
              <a:cs typeface="Arial"/>
              <a:sym typeface="Arial"/>
            </a:endParaRPr>
          </a:p>
          <a:p>
            <a:pPr indent="-368300" lvl="0" marL="457200" rtl="0" algn="l">
              <a:lnSpc>
                <a:spcPct val="95000"/>
              </a:lnSpc>
              <a:spcBef>
                <a:spcPts val="750"/>
              </a:spcBef>
              <a:spcAft>
                <a:spcPts val="0"/>
              </a:spcAft>
              <a:buClr>
                <a:schemeClr val="lt1"/>
              </a:buClr>
              <a:buSzPts val="2200"/>
              <a:buFont typeface="Arial"/>
              <a:buChar char="•"/>
            </a:pPr>
            <a:r>
              <a:rPr lang="en-US" sz="2200">
                <a:latin typeface="Arial"/>
                <a:ea typeface="Arial"/>
                <a:cs typeface="Arial"/>
                <a:sym typeface="Arial"/>
              </a:rPr>
              <a:t>Some individuals may qualify for regular NJ FamilyCare Medicaid.</a:t>
            </a:r>
            <a:endParaRPr sz="2200">
              <a:latin typeface="Arial"/>
              <a:ea typeface="Arial"/>
              <a:cs typeface="Arial"/>
              <a:sym typeface="Arial"/>
            </a:endParaRPr>
          </a:p>
          <a:p>
            <a:pPr indent="-368300" lvl="1" marL="914400" rtl="0" algn="l">
              <a:lnSpc>
                <a:spcPct val="95000"/>
              </a:lnSpc>
              <a:spcBef>
                <a:spcPts val="375"/>
              </a:spcBef>
              <a:spcAft>
                <a:spcPts val="0"/>
              </a:spcAft>
              <a:buClr>
                <a:schemeClr val="lt1"/>
              </a:buClr>
              <a:buSzPts val="2200"/>
              <a:buFont typeface="Arial"/>
              <a:buChar char="•"/>
            </a:pPr>
            <a:r>
              <a:rPr lang="en-US" sz="2200">
                <a:latin typeface="Arial"/>
                <a:ea typeface="Arial"/>
                <a:cs typeface="Arial"/>
                <a:sym typeface="Arial"/>
              </a:rPr>
              <a:t>Only possible if the individual with IDD is not listed as a dependent on the parents’ tax return </a:t>
            </a:r>
            <a:r>
              <a:rPr lang="en-US" sz="2200" u="sng">
                <a:latin typeface="Arial"/>
                <a:ea typeface="Arial"/>
                <a:cs typeface="Arial"/>
                <a:sym typeface="Arial"/>
              </a:rPr>
              <a:t>and</a:t>
            </a:r>
            <a:r>
              <a:rPr lang="en-US" sz="2200">
                <a:latin typeface="Arial"/>
                <a:ea typeface="Arial"/>
                <a:cs typeface="Arial"/>
                <a:sym typeface="Arial"/>
              </a:rPr>
              <a:t> does not have Medicare.</a:t>
            </a:r>
            <a:endParaRPr sz="2200">
              <a:latin typeface="Arial"/>
              <a:ea typeface="Arial"/>
              <a:cs typeface="Arial"/>
              <a:sym typeface="Arial"/>
            </a:endParaRPr>
          </a:p>
          <a:p>
            <a:pPr indent="-368300" lvl="0" marL="457200" rtl="0" algn="l">
              <a:lnSpc>
                <a:spcPct val="95000"/>
              </a:lnSpc>
              <a:spcBef>
                <a:spcPts val="750"/>
              </a:spcBef>
              <a:spcAft>
                <a:spcPts val="0"/>
              </a:spcAft>
              <a:buClr>
                <a:schemeClr val="lt1"/>
              </a:buClr>
              <a:buSzPts val="2200"/>
              <a:buFont typeface="Arial"/>
              <a:buChar char="•"/>
            </a:pPr>
            <a:r>
              <a:rPr lang="en-US" sz="2200">
                <a:latin typeface="Arial"/>
                <a:ea typeface="Arial"/>
                <a:cs typeface="Arial"/>
                <a:sym typeface="Arial"/>
              </a:rPr>
              <a:t>SSI approval, following an appeal, would provide Medicaid, but this is often a long process.</a:t>
            </a:r>
            <a:endParaRPr sz="2200">
              <a:latin typeface="Arial"/>
              <a:ea typeface="Arial"/>
              <a:cs typeface="Arial"/>
              <a:sym typeface="Arial"/>
            </a:endParaRPr>
          </a:p>
        </p:txBody>
      </p:sp>
      <p:sp>
        <p:nvSpPr>
          <p:cNvPr id="315" name="Google Shape;315;g314308bdb96_0_14"/>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SSI Denial &amp;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4"/>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49250" lvl="0" marL="457200" rtl="0" algn="l">
              <a:lnSpc>
                <a:spcPct val="105000"/>
              </a:lnSpc>
              <a:spcBef>
                <a:spcPts val="750"/>
              </a:spcBef>
              <a:spcAft>
                <a:spcPts val="0"/>
              </a:spcAft>
              <a:buSzPts val="1900"/>
              <a:buChar char="•"/>
            </a:pPr>
            <a:r>
              <a:rPr b="1" lang="en-US" sz="2200">
                <a:latin typeface="Arial"/>
                <a:ea typeface="Arial"/>
                <a:cs typeface="Arial"/>
                <a:sym typeface="Arial"/>
              </a:rPr>
              <a:t>In some instances, a person with IDD cannot qualify for SSI because:</a:t>
            </a:r>
            <a:endParaRPr b="1" sz="2200">
              <a:latin typeface="Arial"/>
              <a:ea typeface="Arial"/>
              <a:cs typeface="Arial"/>
              <a:sym typeface="Arial"/>
            </a:endParaRPr>
          </a:p>
          <a:p>
            <a:pPr indent="-349250" lvl="1" marL="914400" rtl="0" algn="l">
              <a:lnSpc>
                <a:spcPct val="105000"/>
              </a:lnSpc>
              <a:spcBef>
                <a:spcPts val="375"/>
              </a:spcBef>
              <a:spcAft>
                <a:spcPts val="0"/>
              </a:spcAft>
              <a:buSzPts val="1900"/>
              <a:buChar char="•"/>
            </a:pPr>
            <a:r>
              <a:rPr lang="en-US" sz="2200">
                <a:latin typeface="Arial"/>
                <a:ea typeface="Arial"/>
                <a:cs typeface="Arial"/>
                <a:sym typeface="Arial"/>
              </a:rPr>
              <a:t>The applicant is receiving a Social Security benefit because their parent passed away, is retired, or is collecting SSDI themselves.</a:t>
            </a:r>
            <a:endParaRPr sz="2200">
              <a:latin typeface="Arial"/>
              <a:ea typeface="Arial"/>
              <a:cs typeface="Arial"/>
              <a:sym typeface="Arial"/>
            </a:endParaRPr>
          </a:p>
          <a:p>
            <a:pPr indent="-349250" lvl="1" marL="914400" rtl="0" algn="l">
              <a:lnSpc>
                <a:spcPct val="105000"/>
              </a:lnSpc>
              <a:spcBef>
                <a:spcPts val="375"/>
              </a:spcBef>
              <a:spcAft>
                <a:spcPts val="0"/>
              </a:spcAft>
              <a:buSzPts val="1900"/>
              <a:buChar char="•"/>
            </a:pPr>
            <a:r>
              <a:rPr lang="en-US" sz="2200">
                <a:latin typeface="Arial"/>
                <a:ea typeface="Arial"/>
                <a:cs typeface="Arial"/>
                <a:sym typeface="Arial"/>
              </a:rPr>
              <a:t>The applicant has high unearned income, such as from child support.</a:t>
            </a:r>
            <a:endParaRPr sz="2200">
              <a:latin typeface="Arial"/>
              <a:ea typeface="Arial"/>
              <a:cs typeface="Arial"/>
              <a:sym typeface="Arial"/>
            </a:endParaRPr>
          </a:p>
          <a:p>
            <a:pPr indent="-349250" lvl="1" marL="914400" rtl="0" algn="l">
              <a:lnSpc>
                <a:spcPct val="105000"/>
              </a:lnSpc>
              <a:spcBef>
                <a:spcPts val="375"/>
              </a:spcBef>
              <a:spcAft>
                <a:spcPts val="0"/>
              </a:spcAft>
              <a:buSzPts val="1900"/>
              <a:buChar char="•"/>
            </a:pPr>
            <a:r>
              <a:rPr lang="en-US" sz="2200">
                <a:latin typeface="Arial"/>
                <a:ea typeface="Arial"/>
                <a:cs typeface="Arial"/>
                <a:sym typeface="Arial"/>
              </a:rPr>
              <a:t>The applicant is employed and earns wages.</a:t>
            </a:r>
            <a:endParaRPr sz="2200">
              <a:latin typeface="Arial"/>
              <a:ea typeface="Arial"/>
              <a:cs typeface="Arial"/>
              <a:sym typeface="Arial"/>
            </a:endParaRPr>
          </a:p>
          <a:p>
            <a:pPr indent="-349250" lvl="0" marL="457200" rtl="0" algn="l">
              <a:lnSpc>
                <a:spcPct val="105000"/>
              </a:lnSpc>
              <a:spcBef>
                <a:spcPts val="750"/>
              </a:spcBef>
              <a:spcAft>
                <a:spcPts val="0"/>
              </a:spcAft>
              <a:buSzPts val="1900"/>
              <a:buChar char="•"/>
            </a:pPr>
            <a:r>
              <a:rPr b="1" lang="en-US" sz="2200">
                <a:latin typeface="Arial"/>
                <a:ea typeface="Arial"/>
                <a:cs typeface="Arial"/>
                <a:sym typeface="Arial"/>
              </a:rPr>
              <a:t>There are other ways to access Medicaid!</a:t>
            </a:r>
            <a:endParaRPr b="1" sz="2200">
              <a:latin typeface="Arial"/>
              <a:ea typeface="Arial"/>
              <a:cs typeface="Arial"/>
              <a:sym typeface="Arial"/>
            </a:endParaRPr>
          </a:p>
          <a:p>
            <a:pPr indent="-349250" lvl="0" marL="457200" rtl="0" algn="l">
              <a:lnSpc>
                <a:spcPct val="105000"/>
              </a:lnSpc>
              <a:spcBef>
                <a:spcPts val="750"/>
              </a:spcBef>
              <a:spcAft>
                <a:spcPts val="0"/>
              </a:spcAft>
              <a:buSzPts val="1900"/>
              <a:buChar char="•"/>
            </a:pPr>
            <a:r>
              <a:rPr lang="en-US" sz="2200">
                <a:latin typeface="Arial"/>
                <a:ea typeface="Arial"/>
                <a:cs typeface="Arial"/>
                <a:sym typeface="Arial"/>
              </a:rPr>
              <a:t>SSI is not required to receive Medicaid or be eligible for DDD services.</a:t>
            </a:r>
            <a:endParaRPr sz="3700">
              <a:latin typeface="Arial"/>
              <a:ea typeface="Arial"/>
              <a:cs typeface="Arial"/>
              <a:sym typeface="Arial"/>
            </a:endParaRPr>
          </a:p>
        </p:txBody>
      </p:sp>
      <p:sp>
        <p:nvSpPr>
          <p:cNvPr id="321" name="Google Shape;321;p34"/>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When SSI is Not Possible?</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bfb33eba05_0_36"/>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70268" lvl="0" marL="457200" rtl="0" algn="l">
              <a:lnSpc>
                <a:spcPct val="95000"/>
              </a:lnSpc>
              <a:spcBef>
                <a:spcPts val="0"/>
              </a:spcBef>
              <a:spcAft>
                <a:spcPts val="0"/>
              </a:spcAft>
              <a:buSzPts val="2231"/>
              <a:buFont typeface="Arial"/>
              <a:buChar char="•"/>
            </a:pPr>
            <a:r>
              <a:rPr lang="en-US" sz="2231">
                <a:latin typeface="Arial"/>
                <a:ea typeface="Arial"/>
                <a:cs typeface="Arial"/>
                <a:sym typeface="Arial"/>
              </a:rPr>
              <a:t>NJ FamilyCare is the NJ Medicaid program!</a:t>
            </a:r>
            <a:endParaRPr sz="2231">
              <a:latin typeface="Arial"/>
              <a:ea typeface="Arial"/>
              <a:cs typeface="Arial"/>
              <a:sym typeface="Arial"/>
            </a:endParaRPr>
          </a:p>
          <a:p>
            <a:pPr indent="0" lvl="0" marL="0" rtl="0" algn="l">
              <a:lnSpc>
                <a:spcPct val="95000"/>
              </a:lnSpc>
              <a:spcBef>
                <a:spcPts val="0"/>
              </a:spcBef>
              <a:spcAft>
                <a:spcPts val="0"/>
              </a:spcAft>
              <a:buSzPts val="1800"/>
              <a:buNone/>
            </a:pPr>
            <a:r>
              <a:t/>
            </a:r>
            <a:endParaRPr b="1" sz="2231">
              <a:latin typeface="Arial"/>
              <a:ea typeface="Arial"/>
              <a:cs typeface="Arial"/>
              <a:sym typeface="Arial"/>
            </a:endParaRPr>
          </a:p>
          <a:p>
            <a:pPr indent="0" lvl="0" marL="0" rtl="0" algn="l">
              <a:lnSpc>
                <a:spcPct val="95000"/>
              </a:lnSpc>
              <a:spcBef>
                <a:spcPts val="0"/>
              </a:spcBef>
              <a:spcAft>
                <a:spcPts val="0"/>
              </a:spcAft>
              <a:buSzPts val="1800"/>
              <a:buNone/>
            </a:pPr>
            <a:r>
              <a:rPr lang="en-US" sz="2231" u="sng">
                <a:latin typeface="Arial"/>
                <a:ea typeface="Arial"/>
                <a:cs typeface="Arial"/>
                <a:sym typeface="Arial"/>
              </a:rPr>
              <a:t>Main Types of Medicaid:</a:t>
            </a:r>
            <a:endParaRPr sz="2231" u="sng">
              <a:latin typeface="Arial"/>
              <a:ea typeface="Arial"/>
              <a:cs typeface="Arial"/>
              <a:sym typeface="Arial"/>
            </a:endParaRPr>
          </a:p>
          <a:p>
            <a:pPr indent="0" lvl="0" marL="0" rtl="0" algn="l">
              <a:lnSpc>
                <a:spcPct val="95000"/>
              </a:lnSpc>
              <a:spcBef>
                <a:spcPts val="0"/>
              </a:spcBef>
              <a:spcAft>
                <a:spcPts val="0"/>
              </a:spcAft>
              <a:buSzPts val="1800"/>
              <a:buNone/>
            </a:pPr>
            <a:r>
              <a:t/>
            </a:r>
            <a:endParaRPr b="1" sz="2231">
              <a:latin typeface="Arial"/>
              <a:ea typeface="Arial"/>
              <a:cs typeface="Arial"/>
              <a:sym typeface="Arial"/>
            </a:endParaRPr>
          </a:p>
          <a:p>
            <a:pPr indent="-370268" lvl="0" marL="457200" rtl="0" algn="l">
              <a:lnSpc>
                <a:spcPct val="95000"/>
              </a:lnSpc>
              <a:spcBef>
                <a:spcPts val="0"/>
              </a:spcBef>
              <a:spcAft>
                <a:spcPts val="0"/>
              </a:spcAft>
              <a:buSzPts val="2231"/>
              <a:buFont typeface="Arial"/>
              <a:buAutoNum type="arabicPeriod"/>
            </a:pPr>
            <a:r>
              <a:rPr b="1" lang="en-US" sz="2231">
                <a:latin typeface="Arial"/>
                <a:ea typeface="Arial"/>
                <a:cs typeface="Arial"/>
                <a:sym typeface="Arial"/>
              </a:rPr>
              <a:t>NJ FamilyCare Medicaid</a:t>
            </a:r>
            <a:r>
              <a:rPr lang="en-US" sz="2231">
                <a:latin typeface="Arial"/>
                <a:ea typeface="Arial"/>
                <a:cs typeface="Arial"/>
                <a:sym typeface="Arial"/>
              </a:rPr>
              <a:t>, covering children under 19, lower income adults, and pregnant women</a:t>
            </a:r>
            <a:endParaRPr sz="2231">
              <a:latin typeface="Arial"/>
              <a:ea typeface="Arial"/>
              <a:cs typeface="Arial"/>
              <a:sym typeface="Arial"/>
            </a:endParaRPr>
          </a:p>
          <a:p>
            <a:pPr indent="-370268" lvl="1" marL="914400" rtl="0" algn="l">
              <a:lnSpc>
                <a:spcPct val="95000"/>
              </a:lnSpc>
              <a:spcBef>
                <a:spcPts val="0"/>
              </a:spcBef>
              <a:spcAft>
                <a:spcPts val="0"/>
              </a:spcAft>
              <a:buSzPts val="2231"/>
              <a:buChar char="•"/>
            </a:pPr>
            <a:r>
              <a:rPr lang="en-US" sz="2231">
                <a:latin typeface="Arial"/>
                <a:ea typeface="Arial"/>
                <a:cs typeface="Arial"/>
                <a:sym typeface="Arial"/>
              </a:rPr>
              <a:t>Affordable Care Act (ACA) expansion Medicaid or “MAGI” (Modified Adjusted Gross Income) Medicaid.</a:t>
            </a:r>
            <a:endParaRPr sz="2231">
              <a:latin typeface="Arial"/>
              <a:ea typeface="Arial"/>
              <a:cs typeface="Arial"/>
              <a:sym typeface="Arial"/>
            </a:endParaRPr>
          </a:p>
          <a:p>
            <a:pPr indent="-370268" lvl="0" marL="457200" rtl="0" algn="l">
              <a:lnSpc>
                <a:spcPct val="95000"/>
              </a:lnSpc>
              <a:spcBef>
                <a:spcPts val="1000"/>
              </a:spcBef>
              <a:spcAft>
                <a:spcPts val="0"/>
              </a:spcAft>
              <a:buSzPts val="2231"/>
              <a:buFont typeface="Arial"/>
              <a:buAutoNum type="arabicPeriod"/>
            </a:pPr>
            <a:r>
              <a:rPr b="1" lang="en-US" sz="2231">
                <a:latin typeface="Arial"/>
                <a:ea typeface="Arial"/>
                <a:cs typeface="Arial"/>
                <a:sym typeface="Arial"/>
              </a:rPr>
              <a:t>Aged, Blind, Disabled (ABD) Medicaid</a:t>
            </a:r>
            <a:r>
              <a:rPr lang="en-US" sz="2231">
                <a:latin typeface="Arial"/>
                <a:ea typeface="Arial"/>
                <a:cs typeface="Arial"/>
                <a:sym typeface="Arial"/>
              </a:rPr>
              <a:t>, covering people 65 and older, and people determined blind or disabled by Social Security, or the state.</a:t>
            </a:r>
            <a:endParaRPr sz="2231">
              <a:latin typeface="Arial"/>
              <a:ea typeface="Arial"/>
              <a:cs typeface="Arial"/>
              <a:sym typeface="Arial"/>
            </a:endParaRPr>
          </a:p>
          <a:p>
            <a:pPr indent="-370268" lvl="1" marL="914400" rtl="0" algn="l">
              <a:lnSpc>
                <a:spcPct val="95000"/>
              </a:lnSpc>
              <a:spcBef>
                <a:spcPts val="1000"/>
              </a:spcBef>
              <a:spcAft>
                <a:spcPts val="0"/>
              </a:spcAft>
              <a:buSzPts val="2231"/>
              <a:buChar char="•"/>
            </a:pPr>
            <a:r>
              <a:rPr lang="en-US" sz="2231">
                <a:latin typeface="Arial"/>
                <a:ea typeface="Arial"/>
                <a:cs typeface="Arial"/>
                <a:sym typeface="Arial"/>
              </a:rPr>
              <a:t>Most individuals with IDD have an ABD type of Medicaid.</a:t>
            </a:r>
            <a:endParaRPr sz="336"/>
          </a:p>
        </p:txBody>
      </p:sp>
      <p:sp>
        <p:nvSpPr>
          <p:cNvPr id="328" name="Google Shape;328;g2bfb33eba05_0_36"/>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NJ FamilyCare/Medicaid </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142297b33d_0_0"/>
          <p:cNvSpPr txBox="1"/>
          <p:nvPr>
            <p:ph idx="1" type="body"/>
          </p:nvPr>
        </p:nvSpPr>
        <p:spPr>
          <a:xfrm>
            <a:off x="402090" y="1066800"/>
            <a:ext cx="8361000" cy="4975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750"/>
              </a:spcBef>
              <a:spcAft>
                <a:spcPts val="0"/>
              </a:spcAft>
              <a:buSzPts val="1800"/>
              <a:buNone/>
            </a:pPr>
            <a:r>
              <a:t/>
            </a:r>
            <a:endParaRPr sz="2000" u="sng">
              <a:latin typeface="Arial"/>
              <a:ea typeface="Arial"/>
              <a:cs typeface="Arial"/>
              <a:sym typeface="Arial"/>
            </a:endParaRPr>
          </a:p>
          <a:p>
            <a:pPr indent="457200" lvl="0" marL="0" rtl="0" algn="l">
              <a:lnSpc>
                <a:spcPct val="115000"/>
              </a:lnSpc>
              <a:spcBef>
                <a:spcPts val="750"/>
              </a:spcBef>
              <a:spcAft>
                <a:spcPts val="0"/>
              </a:spcAft>
              <a:buSzPts val="1800"/>
              <a:buNone/>
            </a:pPr>
            <a:r>
              <a:rPr lang="en-US" sz="2200" u="sng">
                <a:latin typeface="Arial"/>
                <a:ea typeface="Arial"/>
                <a:cs typeface="Arial"/>
                <a:sym typeface="Arial"/>
              </a:rPr>
              <a:t>The Arc of NJ has many programs, including:</a:t>
            </a:r>
            <a:endParaRPr sz="2200" u="sng">
              <a:latin typeface="Arial"/>
              <a:ea typeface="Arial"/>
              <a:cs typeface="Arial"/>
              <a:sym typeface="Arial"/>
            </a:endParaRPr>
          </a:p>
          <a:p>
            <a:pPr indent="-368300" lvl="1" marL="914400" rtl="0" algn="l">
              <a:lnSpc>
                <a:spcPct val="115000"/>
              </a:lnSpc>
              <a:spcBef>
                <a:spcPts val="750"/>
              </a:spcBef>
              <a:spcAft>
                <a:spcPts val="0"/>
              </a:spcAft>
              <a:buSzPts val="2200"/>
              <a:buFont typeface="Arial"/>
              <a:buChar char="•"/>
            </a:pPr>
            <a:r>
              <a:rPr lang="en-US" sz="2200">
                <a:latin typeface="Arial"/>
                <a:ea typeface="Arial"/>
                <a:cs typeface="Arial"/>
                <a:sym typeface="Arial"/>
              </a:rPr>
              <a:t>Project HIRE</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Planning for Adult Life</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The NJ Self-Advocacy Project</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The Criminal Justice Advocacy Program</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The Arc of NJ Family Institute</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Children’s Advocacy</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Health Care Advocacy</a:t>
            </a:r>
            <a:endParaRPr sz="2200">
              <a:latin typeface="Arial"/>
              <a:ea typeface="Arial"/>
              <a:cs typeface="Arial"/>
              <a:sym typeface="Arial"/>
            </a:endParaRPr>
          </a:p>
          <a:p>
            <a:pPr indent="-368300" lvl="1" marL="914400" rtl="0" algn="l">
              <a:lnSpc>
                <a:spcPct val="115000"/>
              </a:lnSpc>
              <a:spcBef>
                <a:spcPts val="0"/>
              </a:spcBef>
              <a:spcAft>
                <a:spcPts val="0"/>
              </a:spcAft>
              <a:buSzPts val="2200"/>
              <a:buFont typeface="Arial"/>
              <a:buChar char="•"/>
            </a:pPr>
            <a:r>
              <a:rPr lang="en-US" sz="2200">
                <a:latin typeface="Arial"/>
                <a:ea typeface="Arial"/>
                <a:cs typeface="Arial"/>
                <a:sym typeface="Arial"/>
              </a:rPr>
              <a:t>Training &amp; Consultation Services</a:t>
            </a:r>
            <a:endParaRPr sz="2200">
              <a:latin typeface="Arial"/>
              <a:ea typeface="Arial"/>
              <a:cs typeface="Arial"/>
              <a:sym typeface="Arial"/>
            </a:endParaRPr>
          </a:p>
          <a:p>
            <a:pPr indent="0" lvl="0" marL="0" rtl="0" algn="l">
              <a:lnSpc>
                <a:spcPct val="90000"/>
              </a:lnSpc>
              <a:spcBef>
                <a:spcPts val="750"/>
              </a:spcBef>
              <a:spcAft>
                <a:spcPts val="0"/>
              </a:spcAft>
              <a:buSzPts val="1800"/>
              <a:buNone/>
            </a:pPr>
            <a:r>
              <a:t/>
            </a:r>
            <a:endParaRPr sz="2200">
              <a:latin typeface="Arial"/>
              <a:ea typeface="Arial"/>
              <a:cs typeface="Arial"/>
              <a:sym typeface="Arial"/>
            </a:endParaRPr>
          </a:p>
          <a:p>
            <a:pPr indent="457200" lvl="0" marL="0" rtl="0" algn="l">
              <a:lnSpc>
                <a:spcPct val="90000"/>
              </a:lnSpc>
              <a:spcBef>
                <a:spcPts val="750"/>
              </a:spcBef>
              <a:spcAft>
                <a:spcPts val="0"/>
              </a:spcAft>
              <a:buSzPts val="1800"/>
              <a:buNone/>
            </a:pPr>
            <a:r>
              <a:rPr b="1" lang="en-US" sz="2200" u="sng">
                <a:solidFill>
                  <a:schemeClr val="hlink"/>
                </a:solidFill>
                <a:latin typeface="Arial"/>
                <a:ea typeface="Arial"/>
                <a:cs typeface="Arial"/>
                <a:sym typeface="Arial"/>
                <a:hlinkClick r:id="rId3"/>
              </a:rPr>
              <a:t>Visit arcnj.org</a:t>
            </a:r>
            <a:endParaRPr b="1" sz="2200">
              <a:latin typeface="Arial"/>
              <a:ea typeface="Arial"/>
              <a:cs typeface="Arial"/>
              <a:sym typeface="Arial"/>
            </a:endParaRPr>
          </a:p>
          <a:p>
            <a:pPr indent="0" lvl="0" marL="0" rtl="0" algn="l">
              <a:lnSpc>
                <a:spcPct val="90000"/>
              </a:lnSpc>
              <a:spcBef>
                <a:spcPts val="750"/>
              </a:spcBef>
              <a:spcAft>
                <a:spcPts val="0"/>
              </a:spcAft>
              <a:buSzPts val="1800"/>
              <a:buNone/>
            </a:pPr>
            <a:r>
              <a:t/>
            </a:r>
            <a:endParaRPr sz="2400">
              <a:latin typeface="Arial"/>
              <a:ea typeface="Arial"/>
              <a:cs typeface="Arial"/>
              <a:sym typeface="Arial"/>
            </a:endParaRPr>
          </a:p>
        </p:txBody>
      </p:sp>
      <p:sp>
        <p:nvSpPr>
          <p:cNvPr id="140" name="Google Shape;140;g3142297b33d_0_0"/>
          <p:cNvSpPr txBox="1"/>
          <p:nvPr/>
        </p:nvSpPr>
        <p:spPr>
          <a:xfrm>
            <a:off x="2583375" y="389700"/>
            <a:ext cx="4322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US" sz="3000" u="none" cap="none" strike="noStrike">
                <a:solidFill>
                  <a:schemeClr val="lt1"/>
                </a:solidFill>
                <a:latin typeface="Calibri"/>
                <a:ea typeface="Calibri"/>
                <a:cs typeface="Calibri"/>
                <a:sym typeface="Calibri"/>
              </a:rPr>
              <a:t>The Arc of New Jersey</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05e2e70a17_1_82"/>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SzPts val="2200"/>
              <a:buFont typeface="Arial"/>
              <a:buChar char="•"/>
            </a:pPr>
            <a:r>
              <a:rPr lang="en-US" sz="2200">
                <a:latin typeface="Arial"/>
                <a:ea typeface="Arial"/>
                <a:cs typeface="Arial"/>
                <a:sym typeface="Arial"/>
              </a:rPr>
              <a:t>Eligibility is based on income, not on an individual having a disability (no medical documentation needed).</a:t>
            </a:r>
            <a:endParaRPr sz="2200">
              <a:latin typeface="Arial"/>
              <a:ea typeface="Arial"/>
              <a:cs typeface="Arial"/>
              <a:sym typeface="Arial"/>
            </a:endParaRPr>
          </a:p>
          <a:p>
            <a:pPr indent="-368300" lvl="0" marL="457200" rtl="0" algn="l">
              <a:lnSpc>
                <a:spcPct val="150000"/>
              </a:lnSpc>
              <a:spcBef>
                <a:spcPts val="0"/>
              </a:spcBef>
              <a:spcAft>
                <a:spcPts val="0"/>
              </a:spcAft>
              <a:buSzPts val="2200"/>
              <a:buChar char="•"/>
            </a:pPr>
            <a:r>
              <a:rPr b="1" lang="en-US" sz="2200">
                <a:latin typeface="Arial"/>
                <a:ea typeface="Arial"/>
                <a:cs typeface="Arial"/>
                <a:sym typeface="Arial"/>
              </a:rPr>
              <a:t>No resource/asset limit</a:t>
            </a:r>
            <a:endParaRPr b="1" sz="2200">
              <a:latin typeface="Arial"/>
              <a:ea typeface="Arial"/>
              <a:cs typeface="Arial"/>
              <a:sym typeface="Arial"/>
            </a:endParaRPr>
          </a:p>
          <a:p>
            <a:pPr indent="-368300" lvl="0" marL="457200" rtl="0" algn="l">
              <a:lnSpc>
                <a:spcPct val="150000"/>
              </a:lnSpc>
              <a:spcBef>
                <a:spcPts val="0"/>
              </a:spcBef>
              <a:spcAft>
                <a:spcPts val="0"/>
              </a:spcAft>
              <a:buSzPts val="2200"/>
              <a:buFont typeface="Arial"/>
              <a:buChar char="•"/>
            </a:pPr>
            <a:r>
              <a:rPr lang="en-US" sz="2200">
                <a:latin typeface="Arial"/>
                <a:ea typeface="Arial"/>
                <a:cs typeface="Arial"/>
                <a:sym typeface="Arial"/>
              </a:rPr>
              <a:t>Maximum gross income of </a:t>
            </a:r>
            <a:r>
              <a:rPr b="1" lang="en-US" sz="2200">
                <a:latin typeface="Arial"/>
                <a:ea typeface="Arial"/>
                <a:cs typeface="Arial"/>
                <a:sym typeface="Arial"/>
              </a:rPr>
              <a:t>$1,732/month (2024)</a:t>
            </a:r>
            <a:r>
              <a:rPr lang="en-US" sz="2200">
                <a:latin typeface="Arial"/>
                <a:ea typeface="Arial"/>
                <a:cs typeface="Arial"/>
                <a:sym typeface="Arial"/>
              </a:rPr>
              <a:t> for a single adult </a:t>
            </a:r>
            <a:endParaRPr sz="2200">
              <a:latin typeface="Arial"/>
              <a:ea typeface="Arial"/>
              <a:cs typeface="Arial"/>
              <a:sym typeface="Arial"/>
            </a:endParaRPr>
          </a:p>
          <a:p>
            <a:pPr indent="-368300" lvl="0" marL="457200" rtl="0" algn="l">
              <a:lnSpc>
                <a:spcPct val="150000"/>
              </a:lnSpc>
              <a:spcBef>
                <a:spcPts val="0"/>
              </a:spcBef>
              <a:spcAft>
                <a:spcPts val="0"/>
              </a:spcAft>
              <a:buSzPts val="2200"/>
              <a:buFont typeface="Arial"/>
              <a:buChar char="•"/>
            </a:pPr>
            <a:r>
              <a:rPr lang="en-US" sz="2200">
                <a:latin typeface="Arial"/>
                <a:ea typeface="Arial"/>
                <a:cs typeface="Arial"/>
                <a:sym typeface="Arial"/>
              </a:rPr>
              <a:t>Not possible for an individual on Medicare or if the individual is listed as a dependent on parents’ tax return </a:t>
            </a:r>
            <a:endParaRPr sz="2200">
              <a:latin typeface="Arial"/>
              <a:ea typeface="Arial"/>
              <a:cs typeface="Arial"/>
              <a:sym typeface="Arial"/>
            </a:endParaRPr>
          </a:p>
          <a:p>
            <a:pPr indent="-368300" lvl="0" marL="457200" rtl="0" algn="l">
              <a:lnSpc>
                <a:spcPct val="150000"/>
              </a:lnSpc>
              <a:spcBef>
                <a:spcPts val="0"/>
              </a:spcBef>
              <a:spcAft>
                <a:spcPts val="0"/>
              </a:spcAft>
              <a:buSzPts val="2200"/>
              <a:buFont typeface="Arial"/>
              <a:buChar char="•"/>
            </a:pPr>
            <a:r>
              <a:rPr lang="en-US" sz="2200">
                <a:latin typeface="Arial"/>
                <a:ea typeface="Arial"/>
                <a:cs typeface="Arial"/>
                <a:sym typeface="Arial"/>
              </a:rPr>
              <a:t>ABD Medicaid is usually a better option if the individual has a disability and is financially eligible.</a:t>
            </a:r>
            <a:endParaRPr sz="2200">
              <a:latin typeface="Arial"/>
              <a:ea typeface="Arial"/>
              <a:cs typeface="Arial"/>
              <a:sym typeface="Arial"/>
            </a:endParaRPr>
          </a:p>
        </p:txBody>
      </p:sp>
      <p:sp>
        <p:nvSpPr>
          <p:cNvPr id="335" name="Google Shape;335;g305e2e70a17_1_82"/>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ACA/MAGI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05e2e70a17_1_89"/>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65125" lvl="0" marL="457200" rtl="0" algn="l">
              <a:lnSpc>
                <a:spcPct val="150000"/>
              </a:lnSpc>
              <a:spcBef>
                <a:spcPts val="0"/>
              </a:spcBef>
              <a:spcAft>
                <a:spcPts val="0"/>
              </a:spcAft>
              <a:buSzPts val="2150"/>
              <a:buChar char="•"/>
            </a:pPr>
            <a:r>
              <a:rPr b="1" lang="en-US" sz="2200" u="sng">
                <a:latin typeface="Arial"/>
                <a:ea typeface="Arial"/>
                <a:cs typeface="Arial"/>
                <a:sym typeface="Arial"/>
              </a:rPr>
              <a:t>Different </a:t>
            </a:r>
            <a:r>
              <a:rPr b="1" lang="en-US" sz="2200" u="sng">
                <a:latin typeface="Arial"/>
                <a:ea typeface="Arial"/>
                <a:cs typeface="Arial"/>
                <a:sym typeface="Arial"/>
              </a:rPr>
              <a:t>ABD Medicaid Programs:</a:t>
            </a:r>
            <a:endParaRPr b="1" sz="2200" u="sng">
              <a:latin typeface="Arial"/>
              <a:ea typeface="Arial"/>
              <a:cs typeface="Arial"/>
              <a:sym typeface="Arial"/>
            </a:endParaRPr>
          </a:p>
          <a:p>
            <a:pPr indent="-368300" lvl="1" marL="914400" rtl="0" algn="l">
              <a:lnSpc>
                <a:spcPct val="150000"/>
              </a:lnSpc>
              <a:spcBef>
                <a:spcPts val="0"/>
              </a:spcBef>
              <a:spcAft>
                <a:spcPts val="0"/>
              </a:spcAft>
              <a:buSzPts val="2200"/>
              <a:buChar char="•"/>
            </a:pPr>
            <a:r>
              <a:rPr lang="en-US" sz="2200">
                <a:latin typeface="Arial"/>
                <a:ea typeface="Arial"/>
                <a:cs typeface="Arial"/>
                <a:sym typeface="Arial"/>
              </a:rPr>
              <a:t>Supplemental Security Income (SSI) Medicaid</a:t>
            </a:r>
            <a:endParaRPr sz="2200">
              <a:latin typeface="Arial"/>
              <a:ea typeface="Arial"/>
              <a:cs typeface="Arial"/>
              <a:sym typeface="Arial"/>
            </a:endParaRPr>
          </a:p>
          <a:p>
            <a:pPr indent="-368300" lvl="1" marL="914400" rtl="0" algn="l">
              <a:lnSpc>
                <a:spcPct val="150000"/>
              </a:lnSpc>
              <a:spcBef>
                <a:spcPts val="0"/>
              </a:spcBef>
              <a:spcAft>
                <a:spcPts val="0"/>
              </a:spcAft>
              <a:buSzPts val="2200"/>
              <a:buChar char="•"/>
            </a:pPr>
            <a:r>
              <a:rPr lang="en-US" sz="2200">
                <a:latin typeface="Arial"/>
                <a:ea typeface="Arial"/>
                <a:cs typeface="Arial"/>
                <a:sym typeface="Arial"/>
              </a:rPr>
              <a:t>Medicaid Only</a:t>
            </a:r>
            <a:endParaRPr sz="2200">
              <a:latin typeface="Arial"/>
              <a:ea typeface="Arial"/>
              <a:cs typeface="Arial"/>
              <a:sym typeface="Arial"/>
            </a:endParaRPr>
          </a:p>
          <a:p>
            <a:pPr indent="-368300" lvl="1" marL="914400" rtl="0" algn="l">
              <a:lnSpc>
                <a:spcPct val="150000"/>
              </a:lnSpc>
              <a:spcBef>
                <a:spcPts val="0"/>
              </a:spcBef>
              <a:spcAft>
                <a:spcPts val="0"/>
              </a:spcAft>
              <a:buSzPts val="2200"/>
              <a:buChar char="•"/>
            </a:pPr>
            <a:r>
              <a:rPr lang="en-US" sz="2200">
                <a:latin typeface="Arial"/>
                <a:ea typeface="Arial"/>
                <a:cs typeface="Arial"/>
                <a:sym typeface="Arial"/>
              </a:rPr>
              <a:t>New Jersey Care … Special Medicaid Programs</a:t>
            </a:r>
            <a:endParaRPr sz="2200">
              <a:latin typeface="Arial"/>
              <a:ea typeface="Arial"/>
              <a:cs typeface="Arial"/>
              <a:sym typeface="Arial"/>
            </a:endParaRPr>
          </a:p>
          <a:p>
            <a:pPr indent="-368300" lvl="1" marL="914400" rtl="0" algn="l">
              <a:lnSpc>
                <a:spcPct val="150000"/>
              </a:lnSpc>
              <a:spcBef>
                <a:spcPts val="0"/>
              </a:spcBef>
              <a:spcAft>
                <a:spcPts val="0"/>
              </a:spcAft>
              <a:buSzPts val="2200"/>
              <a:buChar char="•"/>
            </a:pPr>
            <a:r>
              <a:rPr lang="en-US" sz="2200">
                <a:latin typeface="Arial"/>
                <a:ea typeface="Arial"/>
                <a:cs typeface="Arial"/>
                <a:sym typeface="Arial"/>
              </a:rPr>
              <a:t>NJ WorkAbility</a:t>
            </a:r>
            <a:endParaRPr sz="2200">
              <a:latin typeface="Arial"/>
              <a:ea typeface="Arial"/>
              <a:cs typeface="Arial"/>
              <a:sym typeface="Arial"/>
            </a:endParaRPr>
          </a:p>
          <a:p>
            <a:pPr indent="-368300" lvl="1" marL="914400" rtl="0" algn="l">
              <a:lnSpc>
                <a:spcPct val="150000"/>
              </a:lnSpc>
              <a:spcBef>
                <a:spcPts val="0"/>
              </a:spcBef>
              <a:spcAft>
                <a:spcPts val="0"/>
              </a:spcAft>
              <a:buSzPts val="2200"/>
              <a:buChar char="•"/>
            </a:pPr>
            <a:r>
              <a:rPr lang="en-US" sz="2200">
                <a:latin typeface="Arial"/>
                <a:ea typeface="Arial"/>
                <a:cs typeface="Arial"/>
                <a:sym typeface="Arial"/>
              </a:rPr>
              <a:t>Managed Long Term Services and Supports (MLTSS) </a:t>
            </a:r>
            <a:endParaRPr sz="2200">
              <a:latin typeface="Arial"/>
              <a:ea typeface="Arial"/>
              <a:cs typeface="Arial"/>
              <a:sym typeface="Arial"/>
            </a:endParaRPr>
          </a:p>
          <a:p>
            <a:pPr indent="-365125" lvl="0" marL="457200" rtl="0" algn="l">
              <a:lnSpc>
                <a:spcPct val="150000"/>
              </a:lnSpc>
              <a:spcBef>
                <a:spcPts val="0"/>
              </a:spcBef>
              <a:spcAft>
                <a:spcPts val="0"/>
              </a:spcAft>
              <a:buSzPts val="2150"/>
              <a:buChar char="•"/>
            </a:pPr>
            <a:r>
              <a:rPr lang="en-US" sz="2200">
                <a:latin typeface="Arial"/>
                <a:ea typeface="Arial"/>
                <a:cs typeface="Arial"/>
                <a:sym typeface="Arial"/>
              </a:rPr>
              <a:t>Only one ABD application, no matter the program.</a:t>
            </a:r>
            <a:endParaRPr sz="2200">
              <a:latin typeface="Arial"/>
              <a:ea typeface="Arial"/>
              <a:cs typeface="Arial"/>
              <a:sym typeface="Arial"/>
            </a:endParaRPr>
          </a:p>
          <a:p>
            <a:pPr indent="-365125" lvl="0" marL="457200" rtl="0" algn="l">
              <a:lnSpc>
                <a:spcPct val="150000"/>
              </a:lnSpc>
              <a:spcBef>
                <a:spcPts val="0"/>
              </a:spcBef>
              <a:spcAft>
                <a:spcPts val="0"/>
              </a:spcAft>
              <a:buSzPts val="2150"/>
              <a:buChar char="•"/>
            </a:pPr>
            <a:r>
              <a:rPr b="1" lang="en-US" sz="2200" u="sng">
                <a:solidFill>
                  <a:schemeClr val="hlink"/>
                </a:solidFill>
                <a:latin typeface="Arial"/>
                <a:ea typeface="Arial"/>
                <a:cs typeface="Arial"/>
                <a:sym typeface="Arial"/>
                <a:hlinkClick r:id="rId3"/>
              </a:rPr>
              <a:t>2024 ABD Medicaid Programs Brochure</a:t>
            </a:r>
            <a:endParaRPr b="1" sz="2200">
              <a:latin typeface="Arial"/>
              <a:ea typeface="Arial"/>
              <a:cs typeface="Arial"/>
              <a:sym typeface="Arial"/>
            </a:endParaRPr>
          </a:p>
        </p:txBody>
      </p:sp>
      <p:sp>
        <p:nvSpPr>
          <p:cNvPr id="342" name="Google Shape;342;g305e2e70a17_1_89"/>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ABD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05e2e70a17_1_76"/>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Clr>
                <a:schemeClr val="lt1"/>
              </a:buClr>
              <a:buSzPts val="2200"/>
              <a:buChar char="•"/>
            </a:pPr>
            <a:r>
              <a:rPr lang="en-US" sz="2200">
                <a:latin typeface="Arial"/>
                <a:ea typeface="Arial"/>
                <a:cs typeface="Arial"/>
                <a:sym typeface="Arial"/>
              </a:rPr>
              <a:t>Depending on their income, a person 18 years of age and older may apply for Medicaid.</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Char char="•"/>
            </a:pPr>
            <a:r>
              <a:rPr lang="en-US" sz="2200">
                <a:latin typeface="Arial"/>
                <a:ea typeface="Arial"/>
                <a:cs typeface="Arial"/>
                <a:sym typeface="Arial"/>
              </a:rPr>
              <a:t>Individuals with gross monthly income equal to or below 100% of the federal poverty level (FPL) may qualify for </a:t>
            </a:r>
            <a:r>
              <a:rPr b="1" lang="en-US" sz="2200">
                <a:latin typeface="Arial"/>
                <a:ea typeface="Arial"/>
                <a:cs typeface="Arial"/>
                <a:sym typeface="Arial"/>
              </a:rPr>
              <a:t>NJ Care Special Medicaid.</a:t>
            </a:r>
            <a:endParaRPr b="1"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Char char="•"/>
            </a:pPr>
            <a:r>
              <a:rPr b="1" lang="en-US" sz="2200">
                <a:latin typeface="Arial"/>
                <a:ea typeface="Arial"/>
                <a:cs typeface="Arial"/>
                <a:sym typeface="Arial"/>
              </a:rPr>
              <a:t>$1,255/month</a:t>
            </a:r>
            <a:r>
              <a:rPr lang="en-US" sz="2200">
                <a:latin typeface="Arial"/>
                <a:ea typeface="Arial"/>
                <a:cs typeface="Arial"/>
                <a:sym typeface="Arial"/>
              </a:rPr>
              <a:t> for a single individual (2024)</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Resource maximum of </a:t>
            </a:r>
            <a:r>
              <a:rPr b="1" lang="en-US" sz="2200">
                <a:latin typeface="Arial"/>
                <a:ea typeface="Arial"/>
                <a:cs typeface="Arial"/>
                <a:sym typeface="Arial"/>
              </a:rPr>
              <a:t>$4,000</a:t>
            </a:r>
            <a:endParaRPr b="1"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This type of Medicaid is fine for DDD services.</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Social Security is not required.</a:t>
            </a:r>
            <a:endParaRPr sz="2900"/>
          </a:p>
        </p:txBody>
      </p:sp>
      <p:sp>
        <p:nvSpPr>
          <p:cNvPr id="349" name="Google Shape;349;g305e2e70a17_1_76"/>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 NJ Care Special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bfb33eba05_0_41"/>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34835" lvl="0" marL="457200" rtl="0" algn="l">
              <a:lnSpc>
                <a:spcPct val="115000"/>
              </a:lnSpc>
              <a:spcBef>
                <a:spcPts val="800"/>
              </a:spcBef>
              <a:spcAft>
                <a:spcPts val="0"/>
              </a:spcAft>
              <a:buSzPts val="2100"/>
              <a:buChar char="•"/>
            </a:pPr>
            <a:r>
              <a:rPr lang="en-US" sz="2100">
                <a:latin typeface="Arial"/>
                <a:ea typeface="Arial"/>
                <a:cs typeface="Arial"/>
                <a:sym typeface="Arial"/>
              </a:rPr>
              <a:t>If a person with IDD is not on SSI and receiving an SSDI benefit from the parent’s record work record - usually too much income to qualify for Medicaid.</a:t>
            </a:r>
            <a:endParaRPr sz="2100">
              <a:latin typeface="Arial"/>
              <a:ea typeface="Arial"/>
              <a:cs typeface="Arial"/>
              <a:sym typeface="Arial"/>
            </a:endParaRPr>
          </a:p>
          <a:p>
            <a:pPr indent="-334835" lvl="0" marL="457200" rtl="0" algn="l">
              <a:lnSpc>
                <a:spcPct val="115000"/>
              </a:lnSpc>
              <a:spcBef>
                <a:spcPts val="0"/>
              </a:spcBef>
              <a:spcAft>
                <a:spcPts val="0"/>
              </a:spcAft>
              <a:buSzPts val="2100"/>
              <a:buChar char="•"/>
            </a:pPr>
            <a:r>
              <a:rPr lang="en-US" sz="2100">
                <a:latin typeface="Arial"/>
                <a:ea typeface="Arial"/>
                <a:cs typeface="Arial"/>
                <a:sym typeface="Arial"/>
              </a:rPr>
              <a:t>Previously referred to as a “Non-DAC” - special eligibility through the DDD waiver unit, under their “Medicaid Only” program.</a:t>
            </a:r>
            <a:endParaRPr sz="2100">
              <a:latin typeface="Arial"/>
              <a:ea typeface="Arial"/>
              <a:cs typeface="Arial"/>
              <a:sym typeface="Arial"/>
            </a:endParaRPr>
          </a:p>
          <a:p>
            <a:pPr indent="-361950" lvl="1" marL="914400" rtl="0" algn="l">
              <a:lnSpc>
                <a:spcPct val="115000"/>
              </a:lnSpc>
              <a:spcBef>
                <a:spcPts val="0"/>
              </a:spcBef>
              <a:spcAft>
                <a:spcPts val="0"/>
              </a:spcAft>
              <a:buSzPts val="2100"/>
              <a:buChar char="•"/>
            </a:pPr>
            <a:r>
              <a:rPr lang="en-US" sz="2100">
                <a:latin typeface="Arial"/>
                <a:ea typeface="Arial"/>
                <a:cs typeface="Arial"/>
                <a:sym typeface="Arial"/>
              </a:rPr>
              <a:t>Income limit of</a:t>
            </a:r>
            <a:r>
              <a:rPr b="1" lang="en-US" sz="2100">
                <a:latin typeface="Arial"/>
                <a:ea typeface="Arial"/>
                <a:cs typeface="Arial"/>
                <a:sym typeface="Arial"/>
              </a:rPr>
              <a:t> $2,829/month (2024)</a:t>
            </a:r>
            <a:endParaRPr b="1" sz="2100">
              <a:latin typeface="Arial"/>
              <a:ea typeface="Arial"/>
              <a:cs typeface="Arial"/>
              <a:sym typeface="Arial"/>
            </a:endParaRPr>
          </a:p>
          <a:p>
            <a:pPr indent="-361950" lvl="1" marL="914400" rtl="0" algn="l">
              <a:lnSpc>
                <a:spcPct val="115000"/>
              </a:lnSpc>
              <a:spcBef>
                <a:spcPts val="0"/>
              </a:spcBef>
              <a:spcAft>
                <a:spcPts val="0"/>
              </a:spcAft>
              <a:buSzPts val="2100"/>
              <a:buFont typeface="Arial"/>
              <a:buChar char="•"/>
            </a:pPr>
            <a:r>
              <a:rPr lang="en-US" sz="2100">
                <a:latin typeface="Arial"/>
                <a:ea typeface="Arial"/>
                <a:cs typeface="Arial"/>
                <a:sym typeface="Arial"/>
              </a:rPr>
              <a:t>Resources must still be under $2,000.</a:t>
            </a:r>
            <a:endParaRPr sz="2100">
              <a:latin typeface="Arial"/>
              <a:ea typeface="Arial"/>
              <a:cs typeface="Arial"/>
              <a:sym typeface="Arial"/>
            </a:endParaRPr>
          </a:p>
          <a:p>
            <a:pPr indent="-334835" lvl="0" marL="457200" rtl="0" algn="l">
              <a:lnSpc>
                <a:spcPct val="115000"/>
              </a:lnSpc>
              <a:spcBef>
                <a:spcPts val="0"/>
              </a:spcBef>
              <a:spcAft>
                <a:spcPts val="0"/>
              </a:spcAft>
              <a:buSzPts val="2100"/>
              <a:buChar char="•"/>
            </a:pPr>
            <a:r>
              <a:rPr lang="en-US" sz="2100">
                <a:latin typeface="Arial"/>
                <a:ea typeface="Arial"/>
                <a:cs typeface="Arial"/>
                <a:sym typeface="Arial"/>
              </a:rPr>
              <a:t>Following DDD intake and, upon approval for services, the person is provided a Medicaid application. </a:t>
            </a:r>
            <a:endParaRPr sz="2100">
              <a:latin typeface="Arial"/>
              <a:ea typeface="Arial"/>
              <a:cs typeface="Arial"/>
              <a:sym typeface="Arial"/>
            </a:endParaRPr>
          </a:p>
          <a:p>
            <a:pPr indent="-334835" lvl="0" marL="457200" rtl="0" algn="l">
              <a:lnSpc>
                <a:spcPct val="115000"/>
              </a:lnSpc>
              <a:spcBef>
                <a:spcPts val="0"/>
              </a:spcBef>
              <a:spcAft>
                <a:spcPts val="0"/>
              </a:spcAft>
              <a:buSzPts val="2100"/>
              <a:buChar char="•"/>
            </a:pPr>
            <a:r>
              <a:rPr b="1" lang="en-US" sz="2100">
                <a:latin typeface="Arial"/>
                <a:ea typeface="Arial"/>
                <a:cs typeface="Arial"/>
                <a:sym typeface="Arial"/>
              </a:rPr>
              <a:t>Use The Arc of NJ Medicaid Eligibility Problem Form</a:t>
            </a:r>
            <a:endParaRPr b="1" sz="2100">
              <a:latin typeface="Arial"/>
              <a:ea typeface="Arial"/>
              <a:cs typeface="Arial"/>
              <a:sym typeface="Arial"/>
            </a:endParaRPr>
          </a:p>
          <a:p>
            <a:pPr indent="-361950" lvl="1" marL="914400" rtl="0" algn="l">
              <a:lnSpc>
                <a:spcPct val="115000"/>
              </a:lnSpc>
              <a:spcBef>
                <a:spcPts val="0"/>
              </a:spcBef>
              <a:spcAft>
                <a:spcPts val="0"/>
              </a:spcAft>
              <a:buSzPts val="2100"/>
              <a:buFont typeface="Arial"/>
              <a:buChar char="•"/>
            </a:pPr>
            <a:r>
              <a:rPr lang="en-US" sz="2100" u="sng">
                <a:solidFill>
                  <a:schemeClr val="hlink"/>
                </a:solidFill>
                <a:latin typeface="Arial"/>
                <a:ea typeface="Arial"/>
                <a:cs typeface="Arial"/>
                <a:sym typeface="Arial"/>
                <a:hlinkClick r:id="rId3"/>
              </a:rPr>
              <a:t>https://www.arcnj.org/programs/health-care-advocacy/problem_forms.html</a:t>
            </a:r>
            <a:endParaRPr sz="2100"/>
          </a:p>
        </p:txBody>
      </p:sp>
      <p:sp>
        <p:nvSpPr>
          <p:cNvPr id="356" name="Google Shape;356;g2bfb33eba05_0_41"/>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Medicaid &amp; the DDD Waiver Unit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3148e9f7b85_0_0">
            <a:hlinkClick r:id="rId3"/>
          </p:cNvPr>
          <p:cNvPicPr preferRelativeResize="0"/>
          <p:nvPr/>
        </p:nvPicPr>
        <p:blipFill rotWithShape="1">
          <a:blip r:embed="rId4">
            <a:alphaModFix/>
          </a:blip>
          <a:srcRect b="0" l="0" r="0" t="0"/>
          <a:stretch/>
        </p:blipFill>
        <p:spPr>
          <a:xfrm>
            <a:off x="2189414" y="1066775"/>
            <a:ext cx="4864710" cy="5633925"/>
          </a:xfrm>
          <a:prstGeom prst="rect">
            <a:avLst/>
          </a:prstGeom>
          <a:noFill/>
          <a:ln>
            <a:noFill/>
          </a:ln>
        </p:spPr>
      </p:pic>
      <p:sp>
        <p:nvSpPr>
          <p:cNvPr id="363" name="Google Shape;363;g3148e9f7b85_0_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Medicaid Eligibility Problem Form</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14308bdb96_0_21"/>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fontScale="92500" lnSpcReduction="20000"/>
          </a:bodyPr>
          <a:lstStyle/>
          <a:p>
            <a:pPr indent="-342455" lvl="0" marL="457200" rtl="0" algn="l">
              <a:lnSpc>
                <a:spcPct val="115000"/>
              </a:lnSpc>
              <a:spcBef>
                <a:spcPts val="800"/>
              </a:spcBef>
              <a:spcAft>
                <a:spcPts val="0"/>
              </a:spcAft>
              <a:buSzPct val="100000"/>
              <a:buChar char="•"/>
            </a:pPr>
            <a:r>
              <a:rPr lang="en-US" sz="2400">
                <a:latin typeface="Arial"/>
                <a:ea typeface="Arial"/>
                <a:cs typeface="Arial"/>
                <a:sym typeface="Arial"/>
              </a:rPr>
              <a:t>Most notices say that Medicaid is required to receive DDD services. </a:t>
            </a:r>
            <a:endParaRPr sz="2400">
              <a:latin typeface="Arial"/>
              <a:ea typeface="Arial"/>
              <a:cs typeface="Arial"/>
              <a:sym typeface="Arial"/>
            </a:endParaRPr>
          </a:p>
          <a:p>
            <a:pPr indent="-342455" lvl="0" marL="457200" rtl="0" algn="l">
              <a:lnSpc>
                <a:spcPct val="115000"/>
              </a:lnSpc>
              <a:spcBef>
                <a:spcPts val="800"/>
              </a:spcBef>
              <a:spcAft>
                <a:spcPts val="0"/>
              </a:spcAft>
              <a:buSzPct val="100000"/>
              <a:buChar char="•"/>
            </a:pPr>
            <a:r>
              <a:rPr lang="en-US" sz="2400">
                <a:latin typeface="Arial"/>
                <a:ea typeface="Arial"/>
                <a:cs typeface="Arial"/>
                <a:sym typeface="Arial"/>
              </a:rPr>
              <a:t>But a person who has too much income for SSI and other Medicaid programs may qualify through the DDD Waiver Unit process. </a:t>
            </a:r>
            <a:endParaRPr sz="2400">
              <a:latin typeface="Arial"/>
              <a:ea typeface="Arial"/>
              <a:cs typeface="Arial"/>
              <a:sym typeface="Arial"/>
            </a:endParaRPr>
          </a:p>
          <a:p>
            <a:pPr indent="-342455" lvl="0" marL="457200" rtl="0" algn="l">
              <a:lnSpc>
                <a:spcPct val="115000"/>
              </a:lnSpc>
              <a:spcBef>
                <a:spcPts val="800"/>
              </a:spcBef>
              <a:spcAft>
                <a:spcPts val="0"/>
              </a:spcAft>
              <a:buSzPct val="100000"/>
              <a:buFont typeface="Arial"/>
              <a:buChar char="•"/>
            </a:pPr>
            <a:r>
              <a:rPr lang="en-US" sz="2400">
                <a:latin typeface="Arial"/>
                <a:ea typeface="Arial"/>
                <a:cs typeface="Arial"/>
                <a:sym typeface="Arial"/>
              </a:rPr>
              <a:t>We have a helpful “Non-DAC”  fact sheet, available on our website under the Health Care Advocacy program.</a:t>
            </a:r>
            <a:endParaRPr sz="2400">
              <a:latin typeface="Arial"/>
              <a:ea typeface="Arial"/>
              <a:cs typeface="Arial"/>
              <a:sym typeface="Arial"/>
            </a:endParaRPr>
          </a:p>
          <a:p>
            <a:pPr indent="-369569" lvl="1" marL="914400" rtl="0" algn="l">
              <a:lnSpc>
                <a:spcPct val="115000"/>
              </a:lnSpc>
              <a:spcBef>
                <a:spcPts val="800"/>
              </a:spcBef>
              <a:spcAft>
                <a:spcPts val="0"/>
              </a:spcAft>
              <a:buSzPct val="100000"/>
              <a:buFont typeface="Arial"/>
              <a:buChar char="•"/>
            </a:pPr>
            <a:r>
              <a:rPr lang="en-US" sz="2400" u="sng">
                <a:solidFill>
                  <a:schemeClr val="hlink"/>
                </a:solidFill>
                <a:latin typeface="Arial"/>
                <a:ea typeface="Arial"/>
                <a:cs typeface="Arial"/>
                <a:sym typeface="Arial"/>
                <a:hlinkClick r:id="rId3"/>
              </a:rPr>
              <a:t>https://www.arcnj.org/programs/health-care-advocacy/resources.html</a:t>
            </a:r>
            <a:endParaRPr sz="2400">
              <a:latin typeface="Arial"/>
              <a:ea typeface="Arial"/>
              <a:cs typeface="Arial"/>
              <a:sym typeface="Arial"/>
            </a:endParaRPr>
          </a:p>
          <a:p>
            <a:pPr indent="-342455" lvl="0" marL="457200" rtl="0" algn="l">
              <a:lnSpc>
                <a:spcPct val="115000"/>
              </a:lnSpc>
              <a:spcBef>
                <a:spcPts val="800"/>
              </a:spcBef>
              <a:spcAft>
                <a:spcPts val="0"/>
              </a:spcAft>
              <a:buSzPct val="100000"/>
              <a:buFont typeface="Arial"/>
              <a:buChar char="•"/>
            </a:pPr>
            <a:r>
              <a:rPr b="1" lang="en-US" sz="2400">
                <a:latin typeface="Arial"/>
                <a:ea typeface="Arial"/>
                <a:cs typeface="Arial"/>
                <a:sym typeface="Arial"/>
              </a:rPr>
              <a:t>Please note:</a:t>
            </a:r>
            <a:r>
              <a:rPr lang="en-US" sz="2400">
                <a:latin typeface="Arial"/>
                <a:ea typeface="Arial"/>
                <a:cs typeface="Arial"/>
                <a:sym typeface="Arial"/>
              </a:rPr>
              <a:t> Approval under the “Medicaid Only” program through the DDD Waiver Unit </a:t>
            </a:r>
            <a:r>
              <a:rPr b="1" lang="en-US" sz="2400" u="sng">
                <a:latin typeface="Arial"/>
                <a:ea typeface="Arial"/>
                <a:cs typeface="Arial"/>
                <a:sym typeface="Arial"/>
              </a:rPr>
              <a:t>does not</a:t>
            </a:r>
            <a:r>
              <a:rPr lang="en-US" sz="2400">
                <a:latin typeface="Arial"/>
                <a:ea typeface="Arial"/>
                <a:cs typeface="Arial"/>
                <a:sym typeface="Arial"/>
              </a:rPr>
              <a:t> immediately provide Medicaid coverage. The person is provided a Medicaid application later, upon approval for DDD services.</a:t>
            </a:r>
            <a:endParaRPr sz="2400">
              <a:latin typeface="Arial"/>
              <a:ea typeface="Arial"/>
              <a:cs typeface="Arial"/>
              <a:sym typeface="Arial"/>
            </a:endParaRPr>
          </a:p>
        </p:txBody>
      </p:sp>
      <p:sp>
        <p:nvSpPr>
          <p:cNvPr id="370" name="Google Shape;370;g314308bdb96_0_21"/>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DDD &amp; Medicaid (cont.)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05e2e70a17_1_105"/>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SzPts val="2200"/>
              <a:buFont typeface="Arial"/>
              <a:buChar char="•"/>
            </a:pPr>
            <a:r>
              <a:rPr lang="en-US" sz="2200">
                <a:latin typeface="Arial"/>
                <a:ea typeface="Arial"/>
                <a:cs typeface="Arial"/>
                <a:sym typeface="Arial"/>
              </a:rPr>
              <a:t>Offers full Medicaid coverage to working individuals with disabilities whose income/assets would otherwise make them ineligible.</a:t>
            </a:r>
            <a:endParaRPr sz="2200">
              <a:latin typeface="Arial"/>
              <a:ea typeface="Arial"/>
              <a:cs typeface="Arial"/>
              <a:sym typeface="Arial"/>
            </a:endParaRPr>
          </a:p>
          <a:p>
            <a:pPr indent="0" lvl="0" marL="0" rtl="0" algn="l">
              <a:lnSpc>
                <a:spcPct val="150000"/>
              </a:lnSpc>
              <a:spcBef>
                <a:spcPts val="0"/>
              </a:spcBef>
              <a:spcAft>
                <a:spcPts val="0"/>
              </a:spcAft>
              <a:buSzPts val="1800"/>
              <a:buNone/>
            </a:pPr>
            <a:r>
              <a:rPr b="1" lang="en-US" sz="2200" u="sng">
                <a:latin typeface="Arial"/>
                <a:ea typeface="Arial"/>
                <a:cs typeface="Arial"/>
                <a:sym typeface="Arial"/>
              </a:rPr>
              <a:t>Phase 1 - April 1st, 2023:</a:t>
            </a:r>
            <a:endParaRPr sz="2200" u="sng">
              <a:latin typeface="Arial"/>
              <a:ea typeface="Arial"/>
              <a:cs typeface="Arial"/>
              <a:sym typeface="Arial"/>
            </a:endParaRPr>
          </a:p>
          <a:p>
            <a:pPr indent="-368300" lvl="0" marL="457200" rtl="0" algn="l">
              <a:lnSpc>
                <a:spcPct val="150000"/>
              </a:lnSpc>
              <a:spcBef>
                <a:spcPts val="750"/>
              </a:spcBef>
              <a:spcAft>
                <a:spcPts val="0"/>
              </a:spcAft>
              <a:buClr>
                <a:schemeClr val="lt1"/>
              </a:buClr>
              <a:buSzPts val="2200"/>
              <a:buFont typeface="Arial"/>
              <a:buChar char="•"/>
            </a:pPr>
            <a:r>
              <a:rPr lang="en-US" sz="2200">
                <a:latin typeface="Arial"/>
                <a:ea typeface="Arial"/>
                <a:cs typeface="Arial"/>
                <a:sym typeface="Arial"/>
              </a:rPr>
              <a:t>Allows for the continuation of NJ Workability for up to 12 months after a job loss (through no fault of the employee).</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b="1" lang="en-US" sz="2200">
                <a:latin typeface="Arial"/>
                <a:ea typeface="Arial"/>
                <a:cs typeface="Arial"/>
                <a:sym typeface="Arial"/>
              </a:rPr>
              <a:t>Resource/asset limits were eliminated.</a:t>
            </a:r>
            <a:endParaRPr b="1"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K</a:t>
            </a:r>
            <a:r>
              <a:rPr lang="en-US" sz="2200">
                <a:latin typeface="Arial"/>
                <a:ea typeface="Arial"/>
                <a:cs typeface="Arial"/>
                <a:sym typeface="Arial"/>
              </a:rPr>
              <a:t>eep NJ WorkAbility after 65</a:t>
            </a:r>
            <a:r>
              <a:rPr baseline="30000" lang="en-US" sz="2200">
                <a:latin typeface="Arial"/>
                <a:ea typeface="Arial"/>
                <a:cs typeface="Arial"/>
                <a:sym typeface="Arial"/>
              </a:rPr>
              <a:t>th</a:t>
            </a:r>
            <a:r>
              <a:rPr lang="en-US" sz="2200">
                <a:latin typeface="Arial"/>
                <a:ea typeface="Arial"/>
                <a:cs typeface="Arial"/>
                <a:sym typeface="Arial"/>
              </a:rPr>
              <a:t> birthday. </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Removes consideration of spousal income.</a:t>
            </a:r>
            <a:endParaRPr sz="2200"/>
          </a:p>
        </p:txBody>
      </p:sp>
      <p:sp>
        <p:nvSpPr>
          <p:cNvPr id="377" name="Google Shape;377;g305e2e70a17_1_105"/>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NJ WorkAbility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05e2e70a17_1_117"/>
          <p:cNvSpPr txBox="1"/>
          <p:nvPr>
            <p:ph idx="1" type="body"/>
          </p:nvPr>
        </p:nvSpPr>
        <p:spPr>
          <a:xfrm>
            <a:off x="374100" y="1381150"/>
            <a:ext cx="8395800" cy="4975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50000"/>
              </a:lnSpc>
              <a:spcBef>
                <a:spcPts val="0"/>
              </a:spcBef>
              <a:spcAft>
                <a:spcPts val="0"/>
              </a:spcAft>
              <a:buSzPts val="1800"/>
              <a:buNone/>
            </a:pPr>
            <a:r>
              <a:rPr b="1" lang="en-US" sz="2200" u="sng">
                <a:latin typeface="Arial"/>
                <a:ea typeface="Arial"/>
                <a:cs typeface="Arial"/>
                <a:sym typeface="Arial"/>
              </a:rPr>
              <a:t>Phase 2 - February 1st, 2024:</a:t>
            </a:r>
            <a:endParaRPr b="1" sz="2200" u="sng">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Open to people age 16+ with a disability determination</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No longer counts spousal income when determining eligibility or premiums</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No longer limits eligibility based on assets</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b="1" lang="en-US" sz="2200">
                <a:latin typeface="Arial"/>
                <a:ea typeface="Arial"/>
                <a:cs typeface="Arial"/>
                <a:sym typeface="Arial"/>
              </a:rPr>
              <a:t>No longer limits eligibility based on income.</a:t>
            </a:r>
            <a:r>
              <a:rPr lang="en-US" sz="2200">
                <a:latin typeface="Arial"/>
                <a:ea typeface="Arial"/>
                <a:cs typeface="Arial"/>
                <a:sym typeface="Arial"/>
              </a:rPr>
              <a:t> </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People with countable income over 250% of the Federal Poverty Level must agree to pay a premium. </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More information available on the DDS website:</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u="sng">
                <a:solidFill>
                  <a:schemeClr val="hlink"/>
                </a:solidFill>
                <a:latin typeface="Arial"/>
                <a:ea typeface="Arial"/>
                <a:cs typeface="Arial"/>
                <a:sym typeface="Arial"/>
                <a:hlinkClick r:id="rId3"/>
              </a:rPr>
              <a:t>https://www.nj.gov/humanservices/dds/programs/njworkability/</a:t>
            </a:r>
            <a:endParaRPr sz="2200"/>
          </a:p>
        </p:txBody>
      </p:sp>
      <p:sp>
        <p:nvSpPr>
          <p:cNvPr id="384" name="Google Shape;384;g305e2e70a17_1_117"/>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NJ WorkAbility Medicaid (cont.)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a46e3f4474_0_0"/>
          <p:cNvSpPr txBox="1"/>
          <p:nvPr>
            <p:ph idx="1" type="body"/>
          </p:nvPr>
        </p:nvSpPr>
        <p:spPr>
          <a:xfrm>
            <a:off x="374100" y="1381150"/>
            <a:ext cx="8395800" cy="5172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496">
              <a:latin typeface="Arial"/>
              <a:ea typeface="Arial"/>
              <a:cs typeface="Arial"/>
              <a:sym typeface="Arial"/>
            </a:endParaRPr>
          </a:p>
          <a:p>
            <a:pPr indent="0" lvl="0" marL="0" rtl="0" algn="l">
              <a:lnSpc>
                <a:spcPct val="115000"/>
              </a:lnSpc>
              <a:spcBef>
                <a:spcPts val="0"/>
              </a:spcBef>
              <a:spcAft>
                <a:spcPts val="0"/>
              </a:spcAft>
              <a:buNone/>
            </a:pPr>
            <a:r>
              <a:t/>
            </a:r>
            <a:endParaRPr sz="2200">
              <a:latin typeface="Arial"/>
              <a:ea typeface="Arial"/>
              <a:cs typeface="Arial"/>
              <a:sym typeface="Arial"/>
            </a:endParaRPr>
          </a:p>
          <a:p>
            <a:pPr indent="0" lvl="0" marL="0" rtl="0" algn="ctr">
              <a:lnSpc>
                <a:spcPct val="115000"/>
              </a:lnSpc>
              <a:spcBef>
                <a:spcPts val="0"/>
              </a:spcBef>
              <a:spcAft>
                <a:spcPts val="0"/>
              </a:spcAft>
              <a:buNone/>
            </a:pPr>
            <a:r>
              <a:t/>
            </a:r>
            <a:endParaRPr sz="2200">
              <a:latin typeface="Arial"/>
              <a:ea typeface="Arial"/>
              <a:cs typeface="Arial"/>
              <a:sym typeface="Arial"/>
            </a:endParaRPr>
          </a:p>
          <a:p>
            <a:pPr indent="0" lvl="0" marL="0" rtl="0" algn="ctr">
              <a:lnSpc>
                <a:spcPct val="115000"/>
              </a:lnSpc>
              <a:spcBef>
                <a:spcPts val="0"/>
              </a:spcBef>
              <a:spcAft>
                <a:spcPts val="0"/>
              </a:spcAft>
              <a:buNone/>
            </a:pPr>
            <a:r>
              <a:rPr lang="en-US" sz="2200" u="sng">
                <a:solidFill>
                  <a:schemeClr val="hlink"/>
                </a:solidFill>
                <a:latin typeface="Arial"/>
                <a:ea typeface="Arial"/>
                <a:cs typeface="Arial"/>
                <a:sym typeface="Arial"/>
                <a:hlinkClick r:id="rId3"/>
              </a:rPr>
              <a:t>https://www.nj.gov/humanservices/dds/programs/njworkability/</a:t>
            </a:r>
            <a:endParaRPr sz="2200"/>
          </a:p>
        </p:txBody>
      </p:sp>
      <p:sp>
        <p:nvSpPr>
          <p:cNvPr id="391" name="Google Shape;391;g2a46e3f4474_0_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NJ WorkAbility Premium Chart</a:t>
            </a:r>
            <a:endParaRPr b="1" i="0" sz="3000" u="none" cap="none" strike="noStrike">
              <a:solidFill>
                <a:schemeClr val="lt1"/>
              </a:solidFill>
              <a:latin typeface="Calibri"/>
              <a:ea typeface="Calibri"/>
              <a:cs typeface="Calibri"/>
              <a:sym typeface="Calibri"/>
            </a:endParaRPr>
          </a:p>
        </p:txBody>
      </p:sp>
      <p:pic>
        <p:nvPicPr>
          <p:cNvPr id="392" name="Google Shape;392;g2a46e3f4474_0_0"/>
          <p:cNvPicPr preferRelativeResize="0"/>
          <p:nvPr/>
        </p:nvPicPr>
        <p:blipFill>
          <a:blip r:embed="rId4">
            <a:alphaModFix/>
          </a:blip>
          <a:stretch>
            <a:fillRect/>
          </a:stretch>
        </p:blipFill>
        <p:spPr>
          <a:xfrm>
            <a:off x="1315550" y="1132500"/>
            <a:ext cx="6796699" cy="4112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14308bdb96_0_0"/>
          <p:cNvSpPr txBox="1"/>
          <p:nvPr>
            <p:ph idx="1" type="body"/>
          </p:nvPr>
        </p:nvSpPr>
        <p:spPr>
          <a:xfrm>
            <a:off x="383725" y="1205925"/>
            <a:ext cx="8229600" cy="54537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If an SSI/Medicaid beneficiary is working, must report wages to Social Security each month.</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b="1" lang="en-US" sz="2200">
                <a:latin typeface="Arial"/>
                <a:ea typeface="Arial"/>
                <a:cs typeface="Arial"/>
                <a:sym typeface="Arial"/>
              </a:rPr>
              <a:t>Substantial Gainful Activity (SGA) Limit</a:t>
            </a:r>
            <a:r>
              <a:rPr b="1" lang="en-US" sz="2200">
                <a:latin typeface="Arial"/>
                <a:ea typeface="Arial"/>
                <a:cs typeface="Arial"/>
                <a:sym typeface="Arial"/>
              </a:rPr>
              <a:t> - $1,550/month in work-related earnings (2024).</a:t>
            </a:r>
            <a:endParaRPr b="1"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Increasing to $1,620/month in 2025.</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Does not include a person’s SSDI benefit.</a:t>
            </a:r>
            <a:endParaRPr sz="2200">
              <a:latin typeface="Arial"/>
              <a:ea typeface="Arial"/>
              <a:cs typeface="Arial"/>
              <a:sym typeface="Arial"/>
            </a:endParaRPr>
          </a:p>
          <a:p>
            <a:pPr indent="0" lvl="0" marL="0" rtl="0" algn="l">
              <a:lnSpc>
                <a:spcPct val="115000"/>
              </a:lnSpc>
              <a:spcBef>
                <a:spcPts val="0"/>
              </a:spcBef>
              <a:spcAft>
                <a:spcPts val="0"/>
              </a:spcAft>
              <a:buNone/>
            </a:pPr>
            <a:r>
              <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If receiving SSI and exceed SGA: expect a reduction in the amount of SSI.</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If receiving SSDI and exceed SSDI: can result in a termination of SSDI and required to pay back the “overpayment.” </a:t>
            </a:r>
            <a:endParaRPr sz="2200">
              <a:latin typeface="Arial"/>
              <a:ea typeface="Arial"/>
              <a:cs typeface="Arial"/>
              <a:sym typeface="Arial"/>
            </a:endParaRPr>
          </a:p>
        </p:txBody>
      </p:sp>
      <p:sp>
        <p:nvSpPr>
          <p:cNvPr id="400" name="Google Shape;400;g314308bdb96_0_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Social Security &amp; Employment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idx="1" type="body"/>
          </p:nvPr>
        </p:nvSpPr>
        <p:spPr>
          <a:xfrm>
            <a:off x="533400" y="1524000"/>
            <a:ext cx="8360909" cy="4975222"/>
          </a:xfrm>
          <a:prstGeom prst="rect">
            <a:avLst/>
          </a:prstGeom>
          <a:noFill/>
          <a:ln>
            <a:noFill/>
          </a:ln>
        </p:spPr>
        <p:txBody>
          <a:bodyPr anchorCtr="0" anchor="t" bIns="45700" lIns="91425" spcFirstLastPara="1" rIns="91425" wrap="square" tIns="45700">
            <a:normAutofit/>
          </a:bodyPr>
          <a:lstStyle/>
          <a:p>
            <a:pPr indent="-139700" lvl="0" marL="171450" rtl="0" algn="l">
              <a:lnSpc>
                <a:spcPct val="115000"/>
              </a:lnSpc>
              <a:spcBef>
                <a:spcPts val="0"/>
              </a:spcBef>
              <a:spcAft>
                <a:spcPts val="0"/>
              </a:spcAft>
              <a:buClr>
                <a:schemeClr val="lt1"/>
              </a:buClr>
              <a:buSzPts val="2200"/>
              <a:buChar char="•"/>
            </a:pPr>
            <a:r>
              <a:rPr lang="en-US" sz="2200">
                <a:latin typeface="Arial"/>
                <a:ea typeface="Arial"/>
                <a:cs typeface="Arial"/>
                <a:sym typeface="Arial"/>
              </a:rPr>
              <a:t> DDD – NJ Division of Developmental Disabilities</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Char char="•"/>
            </a:pPr>
            <a:r>
              <a:rPr lang="en-US" sz="2200">
                <a:latin typeface="Arial"/>
                <a:ea typeface="Arial"/>
                <a:cs typeface="Arial"/>
                <a:sym typeface="Arial"/>
              </a:rPr>
              <a:t> DAC – Disabled Adult Child</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Char char="•"/>
            </a:pPr>
            <a:r>
              <a:rPr lang="en-US" sz="2200">
                <a:latin typeface="Arial"/>
                <a:ea typeface="Arial"/>
                <a:cs typeface="Arial"/>
                <a:sym typeface="Arial"/>
              </a:rPr>
              <a:t> IDD – Intellectual and Developmental Disabilities</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Char char="•"/>
            </a:pPr>
            <a:r>
              <a:rPr lang="en-US" sz="2200">
                <a:latin typeface="Arial"/>
                <a:ea typeface="Arial"/>
                <a:cs typeface="Arial"/>
                <a:sym typeface="Arial"/>
              </a:rPr>
              <a:t> SSA – Social Security Administration</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Char char="•"/>
            </a:pPr>
            <a:r>
              <a:rPr lang="en-US" sz="2200">
                <a:latin typeface="Arial"/>
                <a:ea typeface="Arial"/>
                <a:cs typeface="Arial"/>
                <a:sym typeface="Arial"/>
              </a:rPr>
              <a:t> SSDI – Social Security Disability Income (based on work history)</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Char char="•"/>
            </a:pPr>
            <a:r>
              <a:rPr lang="en-US" sz="2200">
                <a:latin typeface="Arial"/>
                <a:ea typeface="Arial"/>
                <a:cs typeface="Arial"/>
                <a:sym typeface="Arial"/>
              </a:rPr>
              <a:t> SSI – Supplemental Security Income (not based on work history)</a:t>
            </a:r>
            <a:endParaRPr sz="2200">
              <a:latin typeface="Arial"/>
              <a:ea typeface="Arial"/>
              <a:cs typeface="Arial"/>
              <a:sym typeface="Arial"/>
            </a:endParaRPr>
          </a:p>
          <a:p>
            <a:pPr indent="-139700" lvl="0" marL="17145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 SNT – Special Needs Trust</a:t>
            </a:r>
            <a:endParaRPr sz="2200">
              <a:latin typeface="Arial"/>
              <a:ea typeface="Arial"/>
              <a:cs typeface="Arial"/>
              <a:sym typeface="Arial"/>
            </a:endParaRPr>
          </a:p>
        </p:txBody>
      </p:sp>
      <p:sp>
        <p:nvSpPr>
          <p:cNvPr id="146" name="Google Shape;146;p3"/>
          <p:cNvSpPr txBox="1"/>
          <p:nvPr/>
        </p:nvSpPr>
        <p:spPr>
          <a:xfrm>
            <a:off x="1751550" y="389675"/>
            <a:ext cx="59247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Common Acronyms</a:t>
            </a:r>
            <a:endParaRPr b="1" i="0" sz="32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d665e7248b_1_0"/>
          <p:cNvSpPr txBox="1"/>
          <p:nvPr>
            <p:ph idx="1" type="body"/>
          </p:nvPr>
        </p:nvSpPr>
        <p:spPr>
          <a:xfrm>
            <a:off x="383725" y="1205925"/>
            <a:ext cx="8229600" cy="5453700"/>
          </a:xfrm>
          <a:prstGeom prst="rect">
            <a:avLst/>
          </a:prstGeom>
          <a:noFill/>
          <a:ln>
            <a:noFill/>
          </a:ln>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Important</a:t>
            </a:r>
            <a:r>
              <a:rPr lang="en-US" sz="2200">
                <a:latin typeface="Arial"/>
                <a:ea typeface="Arial"/>
                <a:cs typeface="Arial"/>
                <a:sym typeface="Arial"/>
              </a:rPr>
              <a:t> to remember: NJ WorkAbility provides Medicaid coverage - </a:t>
            </a:r>
            <a:r>
              <a:rPr b="1" lang="en-US" sz="2200">
                <a:latin typeface="Arial"/>
                <a:ea typeface="Arial"/>
                <a:cs typeface="Arial"/>
                <a:sym typeface="Arial"/>
              </a:rPr>
              <a:t>as long as the individual remains employed.</a:t>
            </a:r>
            <a:r>
              <a:rPr b="1" lang="en-US" sz="2200">
                <a:latin typeface="Arial"/>
                <a:ea typeface="Arial"/>
                <a:cs typeface="Arial"/>
                <a:sym typeface="Arial"/>
              </a:rPr>
              <a:t> </a:t>
            </a:r>
            <a:endParaRPr b="1"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While NJ WorkAbility Medicaid does not have an income or asset limit, a person on WorkAbility may also be </a:t>
            </a:r>
            <a:r>
              <a:rPr lang="en-US" sz="2200">
                <a:latin typeface="Arial"/>
                <a:ea typeface="Arial"/>
                <a:cs typeface="Arial"/>
                <a:sym typeface="Arial"/>
              </a:rPr>
              <a:t>receiving</a:t>
            </a:r>
            <a:r>
              <a:rPr lang="en-US" sz="2200">
                <a:latin typeface="Arial"/>
                <a:ea typeface="Arial"/>
                <a:cs typeface="Arial"/>
                <a:sym typeface="Arial"/>
              </a:rPr>
              <a:t> monthly SSDI.</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If the person wants to keep their SSDI benefits, </a:t>
            </a:r>
            <a:r>
              <a:rPr lang="en-US" sz="2200" u="sng">
                <a:latin typeface="Arial"/>
                <a:ea typeface="Arial"/>
                <a:cs typeface="Arial"/>
                <a:sym typeface="Arial"/>
              </a:rPr>
              <a:t>they must remember the Social Security monthly SGA limit.</a:t>
            </a:r>
            <a:endParaRPr sz="2200" u="sng">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b="1" lang="en-US" sz="2200">
                <a:latin typeface="Arial"/>
                <a:ea typeface="Arial"/>
                <a:cs typeface="Arial"/>
                <a:sym typeface="Arial"/>
              </a:rPr>
              <a:t>Having WorkAbility does not protect against loss of SSDI, if a person continuously exceeds SGA.</a:t>
            </a:r>
            <a:endParaRPr b="1" sz="2200">
              <a:latin typeface="Arial"/>
              <a:ea typeface="Arial"/>
              <a:cs typeface="Arial"/>
              <a:sym typeface="Arial"/>
            </a:endParaRPr>
          </a:p>
        </p:txBody>
      </p:sp>
      <p:sp>
        <p:nvSpPr>
          <p:cNvPr id="408" name="Google Shape;408;g2d665e7248b_1_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NJ WorkAbility &amp; SSDI</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36">
            <a:hlinkClick r:id="rId3"/>
          </p:cNvPr>
          <p:cNvPicPr preferRelativeResize="0"/>
          <p:nvPr/>
        </p:nvPicPr>
        <p:blipFill rotWithShape="1">
          <a:blip r:embed="rId4">
            <a:alphaModFix/>
          </a:blip>
          <a:srcRect b="0" l="0" r="0" t="0"/>
          <a:stretch/>
        </p:blipFill>
        <p:spPr>
          <a:xfrm>
            <a:off x="0" y="0"/>
            <a:ext cx="9144000" cy="68579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35">
            <a:hlinkClick r:id="rId3"/>
          </p:cNvPr>
          <p:cNvPicPr preferRelativeResize="0"/>
          <p:nvPr/>
        </p:nvPicPr>
        <p:blipFill rotWithShape="1">
          <a:blip r:embed="rId4">
            <a:alphaModFix/>
          </a:blip>
          <a:srcRect b="0" l="0" r="0" t="0"/>
          <a:stretch/>
        </p:blipFill>
        <p:spPr>
          <a:xfrm>
            <a:off x="0" y="0"/>
            <a:ext cx="9143999" cy="68579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
          <p:cNvSpPr txBox="1"/>
          <p:nvPr>
            <p:ph idx="1" type="body"/>
          </p:nvPr>
        </p:nvSpPr>
        <p:spPr>
          <a:xfrm>
            <a:off x="628650" y="1226900"/>
            <a:ext cx="7886700" cy="5232600"/>
          </a:xfrm>
          <a:prstGeom prst="rect">
            <a:avLst/>
          </a:prstGeom>
          <a:noFill/>
          <a:ln>
            <a:noFill/>
          </a:ln>
        </p:spPr>
        <p:txBody>
          <a:bodyPr anchorCtr="0" anchor="t" bIns="45700" lIns="91425" spcFirstLastPara="1" rIns="91425" wrap="square" tIns="45700">
            <a:normAutofit fontScale="92500" lnSpcReduction="10000"/>
          </a:bodyPr>
          <a:lstStyle/>
          <a:p>
            <a:pPr indent="-352901" lvl="0" marL="457200" rtl="0" algn="l">
              <a:lnSpc>
                <a:spcPct val="90000"/>
              </a:lnSpc>
              <a:spcBef>
                <a:spcPts val="750"/>
              </a:spcBef>
              <a:spcAft>
                <a:spcPts val="0"/>
              </a:spcAft>
              <a:buClr>
                <a:schemeClr val="lt1"/>
              </a:buClr>
              <a:buSzPct val="91365"/>
              <a:buChar char="•"/>
            </a:pPr>
            <a:r>
              <a:rPr lang="en-US" sz="2316">
                <a:latin typeface="Arial"/>
                <a:ea typeface="Arial"/>
                <a:cs typeface="Arial"/>
                <a:sym typeface="Arial"/>
              </a:rPr>
              <a:t>A person enrolled in Medicaid must be enrolled in Medicaid managed care.  </a:t>
            </a:r>
            <a:endParaRPr sz="2316">
              <a:latin typeface="Arial"/>
              <a:ea typeface="Arial"/>
              <a:cs typeface="Arial"/>
              <a:sym typeface="Arial"/>
            </a:endParaRPr>
          </a:p>
          <a:p>
            <a:pPr indent="-352901" lvl="0" marL="457200" rtl="0" algn="l">
              <a:lnSpc>
                <a:spcPct val="90000"/>
              </a:lnSpc>
              <a:spcBef>
                <a:spcPts val="750"/>
              </a:spcBef>
              <a:spcAft>
                <a:spcPts val="0"/>
              </a:spcAft>
              <a:buClr>
                <a:schemeClr val="lt1"/>
              </a:buClr>
              <a:buSzPct val="91365"/>
              <a:buChar char="•"/>
            </a:pPr>
            <a:r>
              <a:rPr lang="en-US" sz="2316">
                <a:latin typeface="Arial"/>
                <a:ea typeface="Arial"/>
                <a:cs typeface="Arial"/>
                <a:sym typeface="Arial"/>
              </a:rPr>
              <a:t>Can select a managed care organization (MCO), and switch at any time for “good cause.”</a:t>
            </a:r>
            <a:endParaRPr sz="2116">
              <a:latin typeface="Arial"/>
              <a:ea typeface="Arial"/>
              <a:cs typeface="Arial"/>
              <a:sym typeface="Arial"/>
            </a:endParaRPr>
          </a:p>
          <a:p>
            <a:pPr indent="-352901" lvl="0" marL="457200" rtl="0" algn="l">
              <a:lnSpc>
                <a:spcPct val="90000"/>
              </a:lnSpc>
              <a:spcBef>
                <a:spcPts val="750"/>
              </a:spcBef>
              <a:spcAft>
                <a:spcPts val="0"/>
              </a:spcAft>
              <a:buClr>
                <a:schemeClr val="lt1"/>
              </a:buClr>
              <a:buSzPct val="91365"/>
              <a:buChar char="•"/>
            </a:pPr>
            <a:r>
              <a:rPr lang="en-US" sz="2316">
                <a:latin typeface="Arial"/>
                <a:ea typeface="Arial"/>
                <a:cs typeface="Arial"/>
                <a:sym typeface="Arial"/>
              </a:rPr>
              <a:t>Health Benefits Coordinator for Medicaid questions: </a:t>
            </a:r>
            <a:r>
              <a:rPr b="1" lang="en-US" sz="2316">
                <a:latin typeface="Arial"/>
                <a:ea typeface="Arial"/>
                <a:cs typeface="Arial"/>
                <a:sym typeface="Arial"/>
              </a:rPr>
              <a:t>1-800-701-0710</a:t>
            </a:r>
            <a:endParaRPr b="1" sz="2116">
              <a:latin typeface="Arial"/>
              <a:ea typeface="Arial"/>
              <a:cs typeface="Arial"/>
              <a:sym typeface="Arial"/>
            </a:endParaRPr>
          </a:p>
          <a:p>
            <a:pPr indent="-352901" lvl="0" marL="457200" rtl="0" algn="l">
              <a:lnSpc>
                <a:spcPct val="90000"/>
              </a:lnSpc>
              <a:spcBef>
                <a:spcPts val="750"/>
              </a:spcBef>
              <a:spcAft>
                <a:spcPts val="0"/>
              </a:spcAft>
              <a:buClr>
                <a:schemeClr val="lt1"/>
              </a:buClr>
              <a:buSzPct val="91365"/>
              <a:buChar char="•"/>
            </a:pPr>
            <a:r>
              <a:rPr lang="en-US" sz="2316">
                <a:latin typeface="Arial"/>
                <a:ea typeface="Arial"/>
                <a:cs typeface="Arial"/>
                <a:sym typeface="Arial"/>
              </a:rPr>
              <a:t>Care management available, upon request, from the MCO.</a:t>
            </a:r>
            <a:endParaRPr sz="2116">
              <a:latin typeface="Arial"/>
              <a:ea typeface="Arial"/>
              <a:cs typeface="Arial"/>
              <a:sym typeface="Arial"/>
            </a:endParaRPr>
          </a:p>
          <a:p>
            <a:pPr indent="-352901" lvl="0" marL="457200" rtl="0" algn="l">
              <a:lnSpc>
                <a:spcPct val="90000"/>
              </a:lnSpc>
              <a:spcBef>
                <a:spcPts val="750"/>
              </a:spcBef>
              <a:spcAft>
                <a:spcPts val="0"/>
              </a:spcAft>
              <a:buClr>
                <a:schemeClr val="lt1"/>
              </a:buClr>
              <a:buSzPct val="91365"/>
              <a:buChar char="•"/>
            </a:pPr>
            <a:r>
              <a:rPr lang="en-US" sz="2316">
                <a:latin typeface="Arial"/>
                <a:ea typeface="Arial"/>
                <a:cs typeface="Arial"/>
                <a:sym typeface="Arial"/>
              </a:rPr>
              <a:t>If person has private insurance, it is the primary payer and Medicaid is the “payer of last resort.”</a:t>
            </a:r>
            <a:endParaRPr b="1" sz="2316" u="sng">
              <a:latin typeface="Arial"/>
              <a:ea typeface="Arial"/>
              <a:cs typeface="Arial"/>
              <a:sym typeface="Arial"/>
            </a:endParaRPr>
          </a:p>
          <a:p>
            <a:pPr indent="457200" lvl="0" marL="0" rtl="0" algn="l">
              <a:lnSpc>
                <a:spcPct val="90000"/>
              </a:lnSpc>
              <a:spcBef>
                <a:spcPts val="750"/>
              </a:spcBef>
              <a:spcAft>
                <a:spcPts val="0"/>
              </a:spcAft>
              <a:buSzPct val="90000"/>
              <a:buNone/>
            </a:pPr>
            <a:r>
              <a:t/>
            </a:r>
            <a:endParaRPr b="1" sz="2000" u="sng">
              <a:latin typeface="Arial"/>
              <a:ea typeface="Arial"/>
              <a:cs typeface="Arial"/>
              <a:sym typeface="Arial"/>
            </a:endParaRPr>
          </a:p>
          <a:p>
            <a:pPr indent="457200" lvl="0" marL="0" rtl="0" algn="l">
              <a:lnSpc>
                <a:spcPct val="90000"/>
              </a:lnSpc>
              <a:spcBef>
                <a:spcPts val="750"/>
              </a:spcBef>
              <a:spcAft>
                <a:spcPts val="0"/>
              </a:spcAft>
              <a:buSzPct val="90000"/>
              <a:buNone/>
            </a:pPr>
            <a:r>
              <a:rPr b="1" lang="en-US" sz="2000" u="sng">
                <a:latin typeface="Arial"/>
                <a:ea typeface="Arial"/>
                <a:cs typeface="Arial"/>
                <a:sym typeface="Arial"/>
              </a:rPr>
              <a:t>Five Medicaid MCOs in NJ:</a:t>
            </a:r>
            <a:endParaRPr b="1" u="sng">
              <a:latin typeface="Arial"/>
              <a:ea typeface="Arial"/>
              <a:cs typeface="Arial"/>
              <a:sym typeface="Arial"/>
            </a:endParaRPr>
          </a:p>
          <a:p>
            <a:pPr indent="0" lvl="0" marL="914400" rtl="0" algn="l">
              <a:lnSpc>
                <a:spcPct val="100000"/>
              </a:lnSpc>
              <a:spcBef>
                <a:spcPts val="750"/>
              </a:spcBef>
              <a:spcAft>
                <a:spcPts val="0"/>
              </a:spcAft>
              <a:buSzPct val="90000"/>
              <a:buNone/>
            </a:pPr>
            <a:r>
              <a:rPr lang="en-US" sz="2000">
                <a:latin typeface="Arial"/>
                <a:ea typeface="Arial"/>
                <a:cs typeface="Arial"/>
                <a:sym typeface="Arial"/>
              </a:rPr>
              <a:t>1. Horizon NJ Health</a:t>
            </a:r>
            <a:endParaRPr>
              <a:latin typeface="Arial"/>
              <a:ea typeface="Arial"/>
              <a:cs typeface="Arial"/>
              <a:sym typeface="Arial"/>
            </a:endParaRPr>
          </a:p>
          <a:p>
            <a:pPr indent="457200" lvl="0" marL="457200" rtl="0" algn="l">
              <a:lnSpc>
                <a:spcPct val="100000"/>
              </a:lnSpc>
              <a:spcBef>
                <a:spcPts val="750"/>
              </a:spcBef>
              <a:spcAft>
                <a:spcPts val="0"/>
              </a:spcAft>
              <a:buSzPct val="90000"/>
              <a:buNone/>
            </a:pPr>
            <a:r>
              <a:rPr lang="en-US" sz="2000">
                <a:latin typeface="Arial"/>
                <a:ea typeface="Arial"/>
                <a:cs typeface="Arial"/>
                <a:sym typeface="Arial"/>
              </a:rPr>
              <a:t>2. United Health Care Community Plan</a:t>
            </a:r>
            <a:endParaRPr>
              <a:latin typeface="Arial"/>
              <a:ea typeface="Arial"/>
              <a:cs typeface="Arial"/>
              <a:sym typeface="Arial"/>
            </a:endParaRPr>
          </a:p>
          <a:p>
            <a:pPr indent="457200" lvl="0" marL="457200" rtl="0" algn="l">
              <a:lnSpc>
                <a:spcPct val="100000"/>
              </a:lnSpc>
              <a:spcBef>
                <a:spcPts val="750"/>
              </a:spcBef>
              <a:spcAft>
                <a:spcPts val="0"/>
              </a:spcAft>
              <a:buSzPct val="90000"/>
              <a:buNone/>
            </a:pPr>
            <a:r>
              <a:rPr lang="en-US" sz="2000">
                <a:latin typeface="Arial"/>
                <a:ea typeface="Arial"/>
                <a:cs typeface="Arial"/>
                <a:sym typeface="Arial"/>
              </a:rPr>
              <a:t>3. Wellpoint (formerly Amerigroup)</a:t>
            </a:r>
            <a:endParaRPr>
              <a:latin typeface="Arial"/>
              <a:ea typeface="Arial"/>
              <a:cs typeface="Arial"/>
              <a:sym typeface="Arial"/>
            </a:endParaRPr>
          </a:p>
          <a:p>
            <a:pPr indent="457200" lvl="0" marL="457200" rtl="0" algn="l">
              <a:lnSpc>
                <a:spcPct val="100000"/>
              </a:lnSpc>
              <a:spcBef>
                <a:spcPts val="750"/>
              </a:spcBef>
              <a:spcAft>
                <a:spcPts val="0"/>
              </a:spcAft>
              <a:buSzPct val="90000"/>
              <a:buNone/>
            </a:pPr>
            <a:r>
              <a:rPr lang="en-US" sz="2000">
                <a:latin typeface="Arial"/>
                <a:ea typeface="Arial"/>
                <a:cs typeface="Arial"/>
                <a:sym typeface="Arial"/>
              </a:rPr>
              <a:t>4. Fidelis Care</a:t>
            </a:r>
            <a:endParaRPr sz="2000">
              <a:latin typeface="Arial"/>
              <a:ea typeface="Arial"/>
              <a:cs typeface="Arial"/>
              <a:sym typeface="Arial"/>
            </a:endParaRPr>
          </a:p>
          <a:p>
            <a:pPr indent="457200" lvl="0" marL="457200" rtl="0" algn="l">
              <a:lnSpc>
                <a:spcPct val="100000"/>
              </a:lnSpc>
              <a:spcBef>
                <a:spcPts val="750"/>
              </a:spcBef>
              <a:spcAft>
                <a:spcPts val="0"/>
              </a:spcAft>
              <a:buSzPct val="90000"/>
              <a:buNone/>
            </a:pPr>
            <a:r>
              <a:rPr lang="en-US" sz="2000">
                <a:latin typeface="Arial"/>
                <a:ea typeface="Arial"/>
                <a:cs typeface="Arial"/>
                <a:sym typeface="Arial"/>
              </a:rPr>
              <a:t>5. Aetna Better Health</a:t>
            </a:r>
            <a:endParaRPr sz="2400">
              <a:latin typeface="Arial"/>
              <a:ea typeface="Arial"/>
              <a:cs typeface="Arial"/>
              <a:sym typeface="Arial"/>
            </a:endParaRPr>
          </a:p>
        </p:txBody>
      </p:sp>
      <p:sp>
        <p:nvSpPr>
          <p:cNvPr id="424" name="Google Shape;424;p4"/>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Medicaid Managed Care</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148e9f7b85_0_7"/>
          <p:cNvSpPr txBox="1"/>
          <p:nvPr>
            <p:ph idx="1" type="body"/>
          </p:nvPr>
        </p:nvSpPr>
        <p:spPr>
          <a:xfrm>
            <a:off x="628650" y="1310800"/>
            <a:ext cx="7886700" cy="5106900"/>
          </a:xfrm>
          <a:prstGeom prst="rect">
            <a:avLst/>
          </a:prstGeom>
          <a:noFill/>
          <a:ln>
            <a:noFill/>
          </a:ln>
        </p:spPr>
        <p:txBody>
          <a:bodyPr anchorCtr="0" anchor="t" bIns="45700" lIns="91425" spcFirstLastPara="1" rIns="91425" wrap="square" tIns="45700">
            <a:normAutofit fontScale="70000" lnSpcReduction="20000"/>
          </a:bodyPr>
          <a:lstStyle/>
          <a:p>
            <a:pPr indent="-354667" lvl="0" marL="457200" rtl="0" algn="l">
              <a:lnSpc>
                <a:spcPct val="115000"/>
              </a:lnSpc>
              <a:spcBef>
                <a:spcPts val="750"/>
              </a:spcBef>
              <a:spcAft>
                <a:spcPts val="0"/>
              </a:spcAft>
              <a:buClr>
                <a:schemeClr val="lt1"/>
              </a:buClr>
              <a:buSzPct val="93443"/>
              <a:buChar char="•"/>
            </a:pPr>
            <a:r>
              <a:rPr b="1" lang="en-US" sz="3035">
                <a:latin typeface="Arial"/>
                <a:ea typeface="Arial"/>
                <a:cs typeface="Arial"/>
                <a:sym typeface="Arial"/>
              </a:rPr>
              <a:t>Personal Care Assistance (PCA)</a:t>
            </a:r>
            <a:r>
              <a:rPr lang="en-US" sz="3035">
                <a:latin typeface="Arial"/>
                <a:ea typeface="Arial"/>
                <a:cs typeface="Arial"/>
                <a:sym typeface="Arial"/>
              </a:rPr>
              <a:t> and the </a:t>
            </a:r>
            <a:r>
              <a:rPr b="1" lang="en-US" sz="3035">
                <a:latin typeface="Arial"/>
                <a:ea typeface="Arial"/>
                <a:cs typeface="Arial"/>
                <a:sym typeface="Arial"/>
              </a:rPr>
              <a:t>Personal Preference Program (PPP)</a:t>
            </a:r>
            <a:r>
              <a:rPr lang="en-US" sz="3035">
                <a:latin typeface="Arial"/>
                <a:ea typeface="Arial"/>
                <a:cs typeface="Arial"/>
                <a:sym typeface="Arial"/>
              </a:rPr>
              <a:t> are available for eligible Medicaid enrollees.</a:t>
            </a:r>
            <a:endParaRPr sz="3035">
              <a:latin typeface="Arial"/>
              <a:ea typeface="Arial"/>
              <a:cs typeface="Arial"/>
              <a:sym typeface="Arial"/>
            </a:endParaRPr>
          </a:p>
          <a:p>
            <a:pPr indent="-363557" lvl="0" marL="457200" rtl="0" algn="l">
              <a:lnSpc>
                <a:spcPct val="115000"/>
              </a:lnSpc>
              <a:spcBef>
                <a:spcPts val="750"/>
              </a:spcBef>
              <a:spcAft>
                <a:spcPts val="0"/>
              </a:spcAft>
              <a:buClr>
                <a:schemeClr val="lt1"/>
              </a:buClr>
              <a:buSzPct val="100032"/>
              <a:buFont typeface="Arial"/>
              <a:buChar char="•"/>
            </a:pPr>
            <a:r>
              <a:rPr lang="en-US" sz="3035">
                <a:latin typeface="Arial"/>
                <a:ea typeface="Arial"/>
                <a:cs typeface="Arial"/>
                <a:sym typeface="Arial"/>
              </a:rPr>
              <a:t>Must require assistance with activities of daily living </a:t>
            </a:r>
            <a:r>
              <a:rPr b="1" lang="en-US" sz="3035">
                <a:latin typeface="Arial"/>
                <a:ea typeface="Arial"/>
                <a:cs typeface="Arial"/>
                <a:sym typeface="Arial"/>
              </a:rPr>
              <a:t>(ADLs)</a:t>
            </a:r>
            <a:r>
              <a:rPr lang="en-US" sz="3035">
                <a:latin typeface="Arial"/>
                <a:ea typeface="Arial"/>
                <a:cs typeface="Arial"/>
                <a:sym typeface="Arial"/>
              </a:rPr>
              <a:t> such as bathing, feeding, dressing, grooming, toileting, etc.</a:t>
            </a:r>
            <a:endParaRPr sz="3035">
              <a:latin typeface="Arial"/>
              <a:ea typeface="Arial"/>
              <a:cs typeface="Arial"/>
              <a:sym typeface="Arial"/>
            </a:endParaRPr>
          </a:p>
          <a:p>
            <a:pPr indent="-363557" lvl="0" marL="457200" rtl="0" algn="l">
              <a:lnSpc>
                <a:spcPct val="115000"/>
              </a:lnSpc>
              <a:spcBef>
                <a:spcPts val="750"/>
              </a:spcBef>
              <a:spcAft>
                <a:spcPts val="0"/>
              </a:spcAft>
              <a:buClr>
                <a:schemeClr val="lt1"/>
              </a:buClr>
              <a:buSzPct val="100032"/>
              <a:buFont typeface="Arial"/>
              <a:buChar char="•"/>
            </a:pPr>
            <a:r>
              <a:rPr lang="en-US" sz="3035">
                <a:latin typeface="Arial"/>
                <a:ea typeface="Arial"/>
                <a:cs typeface="Arial"/>
                <a:sym typeface="Arial"/>
              </a:rPr>
              <a:t>PPP program allows someone to direct their own PCA services, such as through friends and family, without needing a home health care agency.</a:t>
            </a:r>
            <a:endParaRPr sz="3035">
              <a:latin typeface="Arial"/>
              <a:ea typeface="Arial"/>
              <a:cs typeface="Arial"/>
              <a:sym typeface="Arial"/>
            </a:endParaRPr>
          </a:p>
          <a:p>
            <a:pPr indent="-363557" lvl="0" marL="457200" rtl="0" algn="l">
              <a:lnSpc>
                <a:spcPct val="115000"/>
              </a:lnSpc>
              <a:spcBef>
                <a:spcPts val="750"/>
              </a:spcBef>
              <a:spcAft>
                <a:spcPts val="0"/>
              </a:spcAft>
              <a:buClr>
                <a:schemeClr val="lt1"/>
              </a:buClr>
              <a:buSzPct val="100032"/>
              <a:buFont typeface="Arial"/>
              <a:buChar char="•"/>
            </a:pPr>
            <a:r>
              <a:rPr lang="en-US" sz="3035">
                <a:latin typeface="Arial"/>
                <a:ea typeface="Arial"/>
                <a:cs typeface="Arial"/>
                <a:sym typeface="Arial"/>
              </a:rPr>
              <a:t>PCA and PPP are free, but require a doctor’s prescription and MCO nurse assessment to approve eligibility and determine the number of hours per week that Medicaid will cover.</a:t>
            </a:r>
            <a:endParaRPr sz="3035">
              <a:latin typeface="Arial"/>
              <a:ea typeface="Arial"/>
              <a:cs typeface="Arial"/>
              <a:sym typeface="Arial"/>
            </a:endParaRPr>
          </a:p>
          <a:p>
            <a:pPr indent="-363557" lvl="0" marL="457200" rtl="0" algn="l">
              <a:lnSpc>
                <a:spcPct val="115000"/>
              </a:lnSpc>
              <a:spcBef>
                <a:spcPts val="750"/>
              </a:spcBef>
              <a:spcAft>
                <a:spcPts val="0"/>
              </a:spcAft>
              <a:buClr>
                <a:schemeClr val="lt1"/>
              </a:buClr>
              <a:buSzPct val="100032"/>
              <a:buFont typeface="Arial"/>
              <a:buChar char="•"/>
            </a:pPr>
            <a:r>
              <a:rPr lang="en-US" sz="3035">
                <a:latin typeface="Arial"/>
                <a:ea typeface="Arial"/>
                <a:cs typeface="Arial"/>
                <a:sym typeface="Arial"/>
              </a:rPr>
              <a:t>Contact your MCO to begin the process.</a:t>
            </a:r>
            <a:endParaRPr sz="3035">
              <a:latin typeface="Arial"/>
              <a:ea typeface="Arial"/>
              <a:cs typeface="Arial"/>
              <a:sym typeface="Arial"/>
            </a:endParaRPr>
          </a:p>
          <a:p>
            <a:pPr indent="457200" lvl="0" marL="457200" rtl="0" algn="l">
              <a:lnSpc>
                <a:spcPct val="100000"/>
              </a:lnSpc>
              <a:spcBef>
                <a:spcPts val="750"/>
              </a:spcBef>
              <a:spcAft>
                <a:spcPts val="0"/>
              </a:spcAft>
              <a:buSzPct val="75000"/>
              <a:buNone/>
            </a:pPr>
            <a:r>
              <a:t/>
            </a:r>
            <a:endParaRPr sz="2400">
              <a:latin typeface="Arial"/>
              <a:ea typeface="Arial"/>
              <a:cs typeface="Arial"/>
              <a:sym typeface="Arial"/>
            </a:endParaRPr>
          </a:p>
        </p:txBody>
      </p:sp>
      <p:sp>
        <p:nvSpPr>
          <p:cNvPr id="430" name="Google Shape;430;g3148e9f7b85_0_7"/>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PCA &amp; PPP</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05e2e70a17_1_148"/>
          <p:cNvSpPr txBox="1"/>
          <p:nvPr>
            <p:ph idx="1" type="body"/>
          </p:nvPr>
        </p:nvSpPr>
        <p:spPr>
          <a:xfrm>
            <a:off x="628650" y="1384175"/>
            <a:ext cx="7886700" cy="4792800"/>
          </a:xfrm>
          <a:prstGeom prst="rect">
            <a:avLst/>
          </a:prstGeom>
          <a:noFill/>
          <a:ln>
            <a:noFill/>
          </a:ln>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Online via the NJ FamilyCare website</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u="sng">
                <a:solidFill>
                  <a:schemeClr val="hlink"/>
                </a:solidFill>
                <a:latin typeface="Arial"/>
                <a:ea typeface="Arial"/>
                <a:cs typeface="Arial"/>
                <a:sym typeface="Arial"/>
                <a:hlinkClick r:id="rId3"/>
              </a:rPr>
              <a:t>Apply here</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In person at your local County Board of Social Services office</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u="sng">
                <a:solidFill>
                  <a:schemeClr val="hlink"/>
                </a:solidFill>
                <a:latin typeface="Arial"/>
                <a:ea typeface="Arial"/>
                <a:cs typeface="Arial"/>
                <a:sym typeface="Arial"/>
                <a:hlinkClick r:id="rId4"/>
              </a:rPr>
              <a:t>Find your local office</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Print the application, fill in out, and mail it in</a:t>
            </a:r>
            <a:endParaRPr sz="2200">
              <a:latin typeface="Arial"/>
              <a:ea typeface="Arial"/>
              <a:cs typeface="Arial"/>
              <a:sym typeface="Arial"/>
            </a:endParaRPr>
          </a:p>
          <a:p>
            <a:pPr indent="-368300" lvl="1" marL="914400" rtl="0" algn="l">
              <a:lnSpc>
                <a:spcPct val="150000"/>
              </a:lnSpc>
              <a:spcBef>
                <a:spcPts val="0"/>
              </a:spcBef>
              <a:spcAft>
                <a:spcPts val="0"/>
              </a:spcAft>
              <a:buClr>
                <a:schemeClr val="lt1"/>
              </a:buClr>
              <a:buSzPts val="2200"/>
              <a:buFont typeface="Arial"/>
              <a:buChar char="•"/>
            </a:pPr>
            <a:r>
              <a:rPr lang="en-US" sz="2200" u="sng">
                <a:solidFill>
                  <a:schemeClr val="hlink"/>
                </a:solidFill>
                <a:latin typeface="Arial"/>
                <a:ea typeface="Arial"/>
                <a:cs typeface="Arial"/>
                <a:sym typeface="Arial"/>
                <a:hlinkClick r:id="rId5"/>
              </a:rPr>
              <a:t>A pdf of the application</a:t>
            </a:r>
            <a:endParaRPr sz="2200">
              <a:latin typeface="Arial"/>
              <a:ea typeface="Arial"/>
              <a:cs typeface="Arial"/>
              <a:sym typeface="Arial"/>
            </a:endParaRPr>
          </a:p>
          <a:p>
            <a:pPr indent="-368300" lvl="0" marL="45720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Call NJ FamilyCare at 1-800-701-0710 (TTY: 711) for assistance, if needed.</a:t>
            </a:r>
            <a:endParaRPr sz="2200">
              <a:latin typeface="Arial"/>
              <a:ea typeface="Arial"/>
              <a:cs typeface="Arial"/>
              <a:sym typeface="Arial"/>
            </a:endParaRPr>
          </a:p>
        </p:txBody>
      </p:sp>
      <p:sp>
        <p:nvSpPr>
          <p:cNvPr id="436" name="Google Shape;436;g305e2e70a17_1_148"/>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Apply for Medicaid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g2d665e7248b_1_7">
            <a:hlinkClick r:id="rId3"/>
          </p:cNvPr>
          <p:cNvPicPr preferRelativeResize="0"/>
          <p:nvPr/>
        </p:nvPicPr>
        <p:blipFill>
          <a:blip r:embed="rId4">
            <a:alphaModFix/>
          </a:blip>
          <a:stretch>
            <a:fillRect/>
          </a:stretch>
        </p:blipFill>
        <p:spPr>
          <a:xfrm>
            <a:off x="2313050" y="1066775"/>
            <a:ext cx="4689651" cy="5439725"/>
          </a:xfrm>
          <a:prstGeom prst="rect">
            <a:avLst/>
          </a:prstGeom>
          <a:noFill/>
          <a:ln>
            <a:noFill/>
          </a:ln>
        </p:spPr>
      </p:pic>
      <p:sp>
        <p:nvSpPr>
          <p:cNvPr id="442" name="Google Shape;442;g2d665e7248b_1_7"/>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ABD Medicaid Application</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05e2e70a17_1_136"/>
          <p:cNvSpPr txBox="1"/>
          <p:nvPr>
            <p:ph idx="1" type="body"/>
          </p:nvPr>
        </p:nvSpPr>
        <p:spPr>
          <a:xfrm>
            <a:off x="628650" y="1268825"/>
            <a:ext cx="7886700" cy="51489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All young adults can remain on a parent’s health insurance until age 26.</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1" lang="en-US" sz="2200">
                <a:latin typeface="Arial"/>
                <a:ea typeface="Arial"/>
                <a:cs typeface="Arial"/>
                <a:sym typeface="Arial"/>
              </a:rPr>
              <a:t>Adult children with IDD  may remain on the parent’s plan beyond age 26, if not capable of self-sustaining employment.</a:t>
            </a:r>
            <a:endParaRPr b="1"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At least a few months before the</a:t>
            </a:r>
            <a:r>
              <a:rPr b="1" lang="en-US" sz="2200">
                <a:latin typeface="Arial"/>
                <a:ea typeface="Arial"/>
                <a:cs typeface="Arial"/>
                <a:sym typeface="Arial"/>
              </a:rPr>
              <a:t> </a:t>
            </a:r>
            <a:r>
              <a:rPr lang="en-US" sz="2200">
                <a:latin typeface="Arial"/>
                <a:ea typeface="Arial"/>
                <a:cs typeface="Arial"/>
                <a:sym typeface="Arial"/>
              </a:rPr>
              <a:t>child’s 26</a:t>
            </a:r>
            <a:r>
              <a:rPr baseline="30000" lang="en-US" sz="2200">
                <a:latin typeface="Arial"/>
                <a:ea typeface="Arial"/>
                <a:cs typeface="Arial"/>
                <a:sym typeface="Arial"/>
              </a:rPr>
              <a:t>th</a:t>
            </a:r>
            <a:r>
              <a:rPr lang="en-US" sz="2200">
                <a:latin typeface="Arial"/>
                <a:ea typeface="Arial"/>
                <a:cs typeface="Arial"/>
                <a:sym typeface="Arial"/>
              </a:rPr>
              <a:t> birthday the parent should contact employer’s Human Resources.</a:t>
            </a:r>
            <a:endParaRPr sz="1600"/>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Possible to have private health insurance, Medicare, </a:t>
            </a:r>
            <a:r>
              <a:rPr i="1" lang="en-US" sz="2200" u="sng">
                <a:latin typeface="Arial"/>
                <a:ea typeface="Arial"/>
                <a:cs typeface="Arial"/>
                <a:sym typeface="Arial"/>
              </a:rPr>
              <a:t>and</a:t>
            </a:r>
            <a:r>
              <a:rPr lang="en-US" sz="2200">
                <a:latin typeface="Arial"/>
                <a:ea typeface="Arial"/>
                <a:cs typeface="Arial"/>
                <a:sym typeface="Arial"/>
              </a:rPr>
              <a:t> Medicaid. </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Medicaid is always the payer of last resort.</a:t>
            </a:r>
            <a:endParaRPr sz="1900"/>
          </a:p>
          <a:p>
            <a:pPr indent="-368300" lvl="0" marL="457200" rtl="0" algn="l">
              <a:lnSpc>
                <a:spcPct val="115000"/>
              </a:lnSpc>
              <a:spcBef>
                <a:spcPts val="0"/>
              </a:spcBef>
              <a:spcAft>
                <a:spcPts val="0"/>
              </a:spcAft>
              <a:buClr>
                <a:schemeClr val="lt1"/>
              </a:buClr>
              <a:buSzPts val="2200"/>
              <a:buFont typeface="Arial"/>
              <a:buChar char="•"/>
            </a:pPr>
            <a:r>
              <a:rPr lang="en-US" sz="2200">
                <a:latin typeface="Arial"/>
                <a:ea typeface="Arial"/>
                <a:cs typeface="Arial"/>
                <a:sym typeface="Arial"/>
              </a:rPr>
              <a:t>The Arc of NJ’s fact sheet on our website.</a:t>
            </a:r>
            <a:endParaRPr sz="2200">
              <a:latin typeface="Arial"/>
              <a:ea typeface="Arial"/>
              <a:cs typeface="Arial"/>
              <a:sym typeface="Arial"/>
            </a:endParaRPr>
          </a:p>
          <a:p>
            <a:pPr indent="-368300" lvl="1" marL="914400" rtl="0" algn="l">
              <a:lnSpc>
                <a:spcPct val="115000"/>
              </a:lnSpc>
              <a:spcBef>
                <a:spcPts val="0"/>
              </a:spcBef>
              <a:spcAft>
                <a:spcPts val="0"/>
              </a:spcAft>
              <a:buClr>
                <a:schemeClr val="lt1"/>
              </a:buClr>
              <a:buSzPts val="2200"/>
              <a:buFont typeface="Arial"/>
              <a:buChar char="•"/>
            </a:pPr>
            <a:r>
              <a:rPr lang="en-US" sz="2200" u="sng">
                <a:solidFill>
                  <a:schemeClr val="hlink"/>
                </a:solidFill>
                <a:latin typeface="Arial"/>
                <a:ea typeface="Arial"/>
                <a:cs typeface="Arial"/>
                <a:sym typeface="Arial"/>
                <a:hlinkClick r:id="rId3"/>
              </a:rPr>
              <a:t>https://www.arcnj.org/programs/health-care-advocacy/resources.html</a:t>
            </a:r>
            <a:endParaRPr sz="2200">
              <a:latin typeface="Arial"/>
              <a:ea typeface="Arial"/>
              <a:cs typeface="Arial"/>
              <a:sym typeface="Arial"/>
            </a:endParaRPr>
          </a:p>
        </p:txBody>
      </p:sp>
      <p:sp>
        <p:nvSpPr>
          <p:cNvPr id="448" name="Google Shape;448;g305e2e70a17_1_136"/>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Parent’s Insurance Beyond 26</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4"/>
          <p:cNvSpPr txBox="1"/>
          <p:nvPr>
            <p:ph idx="1" type="body"/>
          </p:nvPr>
        </p:nvSpPr>
        <p:spPr>
          <a:xfrm>
            <a:off x="391490" y="1273200"/>
            <a:ext cx="8361000" cy="4975200"/>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Font typeface="Noto Sans Symbols"/>
              <a:buNone/>
            </a:pPr>
            <a:r>
              <a:t/>
            </a:r>
            <a:endParaRPr>
              <a:latin typeface="Century Gothic"/>
              <a:ea typeface="Century Gothic"/>
              <a:cs typeface="Century Gothic"/>
              <a:sym typeface="Century Gothic"/>
            </a:endParaRPr>
          </a:p>
          <a:p>
            <a:pPr indent="0" lvl="0" marL="171450" rtl="0" algn="l">
              <a:lnSpc>
                <a:spcPct val="90000"/>
              </a:lnSpc>
              <a:spcBef>
                <a:spcPts val="750"/>
              </a:spcBef>
              <a:spcAft>
                <a:spcPts val="0"/>
              </a:spcAft>
              <a:buClr>
                <a:schemeClr val="dk1"/>
              </a:buClr>
              <a:buSzPts val="5400"/>
              <a:buFont typeface="Noto Sans Symbols"/>
              <a:buNone/>
            </a:pPr>
            <a:r>
              <a:t/>
            </a:r>
            <a:endParaRPr sz="5400">
              <a:latin typeface="Century Gothic"/>
              <a:ea typeface="Century Gothic"/>
              <a:cs typeface="Century Gothic"/>
              <a:sym typeface="Century Gothic"/>
            </a:endParaRPr>
          </a:p>
        </p:txBody>
      </p:sp>
      <p:sp>
        <p:nvSpPr>
          <p:cNvPr id="456" name="Google Shape;456;p44"/>
          <p:cNvSpPr txBox="1"/>
          <p:nvPr>
            <p:ph idx="4294967295" type="title"/>
          </p:nvPr>
        </p:nvSpPr>
        <p:spPr>
          <a:xfrm>
            <a:off x="391500" y="3090800"/>
            <a:ext cx="8361000" cy="3494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br>
              <a:rPr lang="en-US" sz="5400">
                <a:latin typeface="Arial"/>
                <a:ea typeface="Arial"/>
                <a:cs typeface="Arial"/>
                <a:sym typeface="Arial"/>
              </a:rPr>
            </a:br>
            <a:endParaRPr sz="5400">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entury Gothic"/>
              <a:buNone/>
            </a:pPr>
            <a:r>
              <a:t/>
            </a:r>
            <a:endParaRPr sz="5400">
              <a:latin typeface="Arial"/>
              <a:ea typeface="Arial"/>
              <a:cs typeface="Arial"/>
              <a:sym typeface="Arial"/>
            </a:endParaRPr>
          </a:p>
          <a:p>
            <a:pPr indent="0" lvl="0" marL="0" rtl="0" algn="l">
              <a:lnSpc>
                <a:spcPct val="90000"/>
              </a:lnSpc>
              <a:spcBef>
                <a:spcPts val="0"/>
              </a:spcBef>
              <a:spcAft>
                <a:spcPts val="0"/>
              </a:spcAft>
              <a:buClr>
                <a:schemeClr val="dk1"/>
              </a:buClr>
              <a:buSzPct val="136516"/>
              <a:buFont typeface="Century Gothic"/>
              <a:buNone/>
            </a:pPr>
            <a:r>
              <a:t/>
            </a:r>
            <a:endParaRPr sz="3955">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ct val="136516"/>
              <a:buFont typeface="Century Gothic"/>
              <a:buNone/>
            </a:pPr>
            <a:r>
              <a:t/>
            </a:r>
            <a:endParaRPr sz="3955">
              <a:latin typeface="Century Gothic"/>
              <a:ea typeface="Century Gothic"/>
              <a:cs typeface="Century Gothic"/>
              <a:sym typeface="Century Gothic"/>
            </a:endParaRPr>
          </a:p>
          <a:p>
            <a:pPr indent="0" lvl="0" marL="0" rtl="0" algn="l">
              <a:lnSpc>
                <a:spcPct val="90000"/>
              </a:lnSpc>
              <a:spcBef>
                <a:spcPts val="0"/>
              </a:spcBef>
              <a:spcAft>
                <a:spcPts val="0"/>
              </a:spcAft>
              <a:buClr>
                <a:schemeClr val="dk1"/>
              </a:buClr>
              <a:buSzPct val="132767"/>
              <a:buFont typeface="Century Gothic"/>
              <a:buNone/>
            </a:pPr>
            <a:r>
              <a:t/>
            </a:r>
            <a:endParaRPr sz="4066">
              <a:latin typeface="Arial"/>
              <a:ea typeface="Arial"/>
              <a:cs typeface="Arial"/>
              <a:sym typeface="Arial"/>
            </a:endParaRPr>
          </a:p>
          <a:p>
            <a:pPr indent="0" lvl="0" marL="0" rtl="0" algn="l">
              <a:lnSpc>
                <a:spcPct val="90000"/>
              </a:lnSpc>
              <a:spcBef>
                <a:spcPts val="0"/>
              </a:spcBef>
              <a:spcAft>
                <a:spcPts val="0"/>
              </a:spcAft>
              <a:buClr>
                <a:schemeClr val="dk1"/>
              </a:buClr>
              <a:buSzPct val="132767"/>
              <a:buFont typeface="Century Gothic"/>
              <a:buNone/>
            </a:pPr>
            <a:r>
              <a:t/>
            </a:r>
            <a:endParaRPr sz="4066">
              <a:latin typeface="Arial"/>
              <a:ea typeface="Arial"/>
              <a:cs typeface="Arial"/>
              <a:sym typeface="Arial"/>
            </a:endParaRPr>
          </a:p>
          <a:p>
            <a:pPr indent="0" lvl="0" marL="0" rtl="0" algn="l">
              <a:lnSpc>
                <a:spcPct val="90000"/>
              </a:lnSpc>
              <a:spcBef>
                <a:spcPts val="0"/>
              </a:spcBef>
              <a:spcAft>
                <a:spcPts val="0"/>
              </a:spcAft>
              <a:buClr>
                <a:schemeClr val="dk1"/>
              </a:buClr>
              <a:buSzPct val="257107"/>
              <a:buFont typeface="Century Gothic"/>
              <a:buNone/>
            </a:pPr>
            <a:r>
              <a:rPr lang="en-US" sz="2099">
                <a:latin typeface="Arial"/>
                <a:ea typeface="Arial"/>
                <a:cs typeface="Arial"/>
                <a:sym typeface="Arial"/>
              </a:rPr>
              <a:t>More information can be found at</a:t>
            </a:r>
            <a:br>
              <a:rPr lang="en-US" sz="2099">
                <a:latin typeface="Arial"/>
                <a:ea typeface="Arial"/>
                <a:cs typeface="Arial"/>
                <a:sym typeface="Arial"/>
              </a:rPr>
            </a:br>
            <a:r>
              <a:rPr lang="en-US" sz="2099" u="sng">
                <a:solidFill>
                  <a:schemeClr val="hlink"/>
                </a:solidFill>
                <a:latin typeface="Arial"/>
                <a:ea typeface="Arial"/>
                <a:cs typeface="Arial"/>
                <a:sym typeface="Arial"/>
                <a:hlinkClick r:id="rId3"/>
              </a:rPr>
              <a:t>www.arcnj.org</a:t>
            </a:r>
            <a:r>
              <a:rPr lang="en-US" sz="2099">
                <a:latin typeface="Arial"/>
                <a:ea typeface="Arial"/>
                <a:cs typeface="Arial"/>
                <a:sym typeface="Arial"/>
              </a:rPr>
              <a:t>, under the Health Care Advocacy Program page.</a:t>
            </a:r>
            <a:endParaRPr sz="2099">
              <a:latin typeface="Arial"/>
              <a:ea typeface="Arial"/>
              <a:cs typeface="Arial"/>
              <a:sym typeface="Arial"/>
            </a:endParaRPr>
          </a:p>
          <a:p>
            <a:pPr indent="0" lvl="0" marL="0" rtl="0" algn="ctr">
              <a:lnSpc>
                <a:spcPct val="90000"/>
              </a:lnSpc>
              <a:spcBef>
                <a:spcPts val="0"/>
              </a:spcBef>
              <a:spcAft>
                <a:spcPts val="0"/>
              </a:spcAft>
              <a:buClr>
                <a:schemeClr val="dk1"/>
              </a:buClr>
              <a:buSzPct val="187642"/>
              <a:buFont typeface="Century Gothic"/>
              <a:buNone/>
            </a:pPr>
            <a:br>
              <a:rPr lang="en-US" sz="2877">
                <a:latin typeface="Century Gothic"/>
                <a:ea typeface="Century Gothic"/>
                <a:cs typeface="Century Gothic"/>
                <a:sym typeface="Century Gothic"/>
              </a:rPr>
            </a:br>
            <a:br>
              <a:rPr lang="en-US" sz="4400">
                <a:latin typeface="Century Gothic"/>
                <a:ea typeface="Century Gothic"/>
                <a:cs typeface="Century Gothic"/>
                <a:sym typeface="Century Gothic"/>
              </a:rPr>
            </a:br>
            <a:endParaRPr sz="4400">
              <a:latin typeface="Century Gothic"/>
              <a:ea typeface="Century Gothic"/>
              <a:cs typeface="Century Gothic"/>
              <a:sym typeface="Century Gothic"/>
            </a:endParaRPr>
          </a:p>
        </p:txBody>
      </p:sp>
      <p:sp>
        <p:nvSpPr>
          <p:cNvPr id="457" name="Google Shape;457;p44"/>
          <p:cNvSpPr txBox="1"/>
          <p:nvPr/>
        </p:nvSpPr>
        <p:spPr>
          <a:xfrm>
            <a:off x="1414950" y="2347675"/>
            <a:ext cx="6314100" cy="2795400"/>
          </a:xfrm>
          <a:prstGeom prst="rect">
            <a:avLst/>
          </a:prstGeom>
          <a:noFill/>
          <a:ln>
            <a:noFill/>
          </a:ln>
        </p:spPr>
        <p:txBody>
          <a:bodyPr anchorCtr="0" anchor="ctr" bIns="91425" lIns="91425" spcFirstLastPara="1" rIns="91425" wrap="square" tIns="91425">
            <a:spAutoFit/>
          </a:bodyPr>
          <a:lstStyle/>
          <a:p>
            <a:pPr indent="0" lvl="0" marL="0" marR="0" rtl="0" algn="l">
              <a:lnSpc>
                <a:spcPct val="90000"/>
              </a:lnSpc>
              <a:spcBef>
                <a:spcPts val="750"/>
              </a:spcBef>
              <a:spcAft>
                <a:spcPts val="0"/>
              </a:spcAft>
              <a:buClr>
                <a:schemeClr val="dk1"/>
              </a:buClr>
              <a:buSzPts val="3200"/>
              <a:buFont typeface="Arial"/>
              <a:buNone/>
            </a:pPr>
            <a:r>
              <a:t/>
            </a:r>
            <a:endParaRPr b="1" sz="2600">
              <a:solidFill>
                <a:schemeClr val="lt1"/>
              </a:solidFill>
            </a:endParaRPr>
          </a:p>
          <a:p>
            <a:pPr indent="0" lvl="0" marL="0" marR="0" rtl="0" algn="ctr">
              <a:lnSpc>
                <a:spcPct val="90000"/>
              </a:lnSpc>
              <a:spcBef>
                <a:spcPts val="750"/>
              </a:spcBef>
              <a:spcAft>
                <a:spcPts val="0"/>
              </a:spcAft>
              <a:buClr>
                <a:schemeClr val="dk1"/>
              </a:buClr>
              <a:buSzPts val="3200"/>
              <a:buFont typeface="Arial"/>
              <a:buNone/>
            </a:pPr>
            <a:r>
              <a:rPr b="1" i="0" lang="en-US" sz="2400" u="none" cap="none" strike="noStrike">
                <a:solidFill>
                  <a:schemeClr val="lt1"/>
                </a:solidFill>
                <a:latin typeface="Arial"/>
                <a:ea typeface="Arial"/>
                <a:cs typeface="Arial"/>
                <a:sym typeface="Arial"/>
              </a:rPr>
              <a:t>Connor Griffin, MPH</a:t>
            </a:r>
            <a:endParaRPr b="1" i="0" sz="2400"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dk1"/>
              </a:buClr>
              <a:buSzPts val="3200"/>
              <a:buFont typeface="Arial"/>
              <a:buNone/>
            </a:pPr>
            <a:r>
              <a:rPr b="0" i="0" lang="en-US" sz="1936" u="none" cap="none" strike="noStrike">
                <a:solidFill>
                  <a:schemeClr val="lt1"/>
                </a:solidFill>
                <a:latin typeface="Arial"/>
                <a:ea typeface="Arial"/>
                <a:cs typeface="Arial"/>
                <a:sym typeface="Arial"/>
              </a:rPr>
              <a:t>Director, Health Care Advocacy</a:t>
            </a:r>
            <a:endParaRPr b="0" i="0" sz="1936"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dk1"/>
              </a:buClr>
              <a:buSzPts val="3200"/>
              <a:buFont typeface="Arial"/>
              <a:buNone/>
            </a:pPr>
            <a:r>
              <a:rPr b="0" i="0" lang="en-US" sz="1936" u="none" cap="none" strike="noStrike">
                <a:solidFill>
                  <a:schemeClr val="lt1"/>
                </a:solidFill>
                <a:latin typeface="Arial"/>
                <a:ea typeface="Arial"/>
                <a:cs typeface="Arial"/>
                <a:sym typeface="Arial"/>
              </a:rPr>
              <a:t>The Arc of New Jersey</a:t>
            </a:r>
            <a:endParaRPr b="0" i="0" sz="1936"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dk1"/>
              </a:buClr>
              <a:buSzPts val="3200"/>
              <a:buFont typeface="Arial"/>
              <a:buNone/>
            </a:pPr>
            <a:r>
              <a:rPr b="1" i="0" lang="en-US" sz="1936" u="sng" cap="none" strike="noStrike">
                <a:solidFill>
                  <a:schemeClr val="hlink"/>
                </a:solidFill>
                <a:latin typeface="Arial"/>
                <a:ea typeface="Arial"/>
                <a:cs typeface="Arial"/>
                <a:sym typeface="Arial"/>
                <a:hlinkClick r:id="rId4"/>
              </a:rPr>
              <a:t>healthcareadvocacy@arcnj.org</a:t>
            </a:r>
            <a:endParaRPr b="1" i="0" sz="1936" u="none" cap="none" strike="noStrike">
              <a:solidFill>
                <a:schemeClr val="dk1"/>
              </a:solidFill>
              <a:latin typeface="Arial"/>
              <a:ea typeface="Arial"/>
              <a:cs typeface="Arial"/>
              <a:sym typeface="Arial"/>
            </a:endParaRPr>
          </a:p>
          <a:p>
            <a:pPr indent="0" lvl="0" marL="0" marR="0" rtl="0" algn="ctr">
              <a:lnSpc>
                <a:spcPct val="90000"/>
              </a:lnSpc>
              <a:spcBef>
                <a:spcPts val="750"/>
              </a:spcBef>
              <a:spcAft>
                <a:spcPts val="0"/>
              </a:spcAft>
              <a:buClr>
                <a:schemeClr val="dk1"/>
              </a:buClr>
              <a:buSzPts val="3200"/>
              <a:buFont typeface="Arial"/>
              <a:buNone/>
            </a:pPr>
            <a:r>
              <a:rPr b="1" i="0" lang="en-US" sz="1936" u="none" cap="none" strike="noStrike">
                <a:solidFill>
                  <a:schemeClr val="lt1"/>
                </a:solidFill>
                <a:latin typeface="Arial"/>
                <a:ea typeface="Arial"/>
                <a:cs typeface="Arial"/>
                <a:sym typeface="Arial"/>
              </a:rPr>
              <a:t>To sign up for </a:t>
            </a:r>
            <a:r>
              <a:rPr b="1" lang="en-US" sz="1936">
                <a:solidFill>
                  <a:schemeClr val="lt1"/>
                </a:solidFill>
              </a:rPr>
              <a:t>emails</a:t>
            </a:r>
            <a:r>
              <a:rPr b="1" i="0" lang="en-US" sz="1936" u="none" cap="none" strike="noStrike">
                <a:solidFill>
                  <a:schemeClr val="lt1"/>
                </a:solidFill>
                <a:latin typeface="Arial"/>
                <a:ea typeface="Arial"/>
                <a:cs typeface="Arial"/>
                <a:sym typeface="Arial"/>
              </a:rPr>
              <a:t>:</a:t>
            </a:r>
            <a:endParaRPr b="1" i="0" sz="1936"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dk1"/>
              </a:buClr>
              <a:buSzPts val="3200"/>
              <a:buFont typeface="Arial"/>
              <a:buNone/>
            </a:pPr>
            <a:r>
              <a:rPr b="1" i="0" lang="en-US" sz="1936" u="sng" cap="none" strike="noStrike">
                <a:solidFill>
                  <a:schemeClr val="hlink"/>
                </a:solidFill>
                <a:latin typeface="Arial"/>
                <a:ea typeface="Arial"/>
                <a:cs typeface="Arial"/>
                <a:sym typeface="Arial"/>
                <a:hlinkClick r:id="rId5"/>
              </a:rPr>
              <a:t>www.arcnj.org</a:t>
            </a:r>
            <a:endParaRPr b="0" i="0" sz="1700" u="none" cap="none" strike="noStrike">
              <a:solidFill>
                <a:schemeClr val="dk1"/>
              </a:solidFill>
              <a:latin typeface="Calibri"/>
              <a:ea typeface="Calibri"/>
              <a:cs typeface="Calibri"/>
              <a:sym typeface="Calibri"/>
            </a:endParaRPr>
          </a:p>
        </p:txBody>
      </p:sp>
      <p:sp>
        <p:nvSpPr>
          <p:cNvPr id="458" name="Google Shape;458;p44"/>
          <p:cNvSpPr txBox="1"/>
          <p:nvPr/>
        </p:nvSpPr>
        <p:spPr>
          <a:xfrm>
            <a:off x="3063450" y="1608775"/>
            <a:ext cx="3017100" cy="738900"/>
          </a:xfrm>
          <a:prstGeom prst="rect">
            <a:avLst/>
          </a:prstGeom>
          <a:noFill/>
          <a:ln>
            <a:noFill/>
          </a:ln>
        </p:spPr>
        <p:txBody>
          <a:bodyPr anchorCtr="0" anchor="ctr" bIns="91425" lIns="91425" spcFirstLastPara="1" rIns="91425" wrap="square" tIns="91425">
            <a:spAutoFit/>
          </a:bodyPr>
          <a:lstStyle/>
          <a:p>
            <a:pPr indent="0" lvl="0" marL="0" marR="0" rtl="0" algn="l">
              <a:lnSpc>
                <a:spcPct val="90000"/>
              </a:lnSpc>
              <a:spcBef>
                <a:spcPts val="0"/>
              </a:spcBef>
              <a:spcAft>
                <a:spcPts val="0"/>
              </a:spcAft>
              <a:buClr>
                <a:schemeClr val="dk1"/>
              </a:buClr>
              <a:buSzPts val="5400"/>
              <a:buFont typeface="Century Gothic"/>
              <a:buNone/>
            </a:pPr>
            <a:r>
              <a:rPr b="1" i="0" lang="en-US" sz="4000" u="none" cap="none" strike="noStrike">
                <a:solidFill>
                  <a:schemeClr val="lt1"/>
                </a:solidFill>
              </a:rPr>
              <a:t>Questions</a:t>
            </a:r>
            <a:r>
              <a:rPr b="1" i="0" lang="en-US" sz="3600" u="none" cap="none" strike="noStrike">
                <a:solidFill>
                  <a:schemeClr val="lt1"/>
                </a:solidFill>
              </a:rPr>
              <a:t>?</a:t>
            </a:r>
            <a:endParaRPr b="1" i="0" sz="3600" u="none" cap="none" strike="noStrike">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142297b33d_0_5"/>
          <p:cNvSpPr txBox="1"/>
          <p:nvPr>
            <p:ph idx="1" type="body"/>
          </p:nvPr>
        </p:nvSpPr>
        <p:spPr>
          <a:xfrm>
            <a:off x="533400" y="1524000"/>
            <a:ext cx="8361000" cy="4975200"/>
          </a:xfrm>
          <a:prstGeom prst="rect">
            <a:avLst/>
          </a:prstGeom>
          <a:noFill/>
          <a:ln>
            <a:noFill/>
          </a:ln>
        </p:spPr>
        <p:txBody>
          <a:bodyPr anchorCtr="0" anchor="t" bIns="45700" lIns="91425" spcFirstLastPara="1" rIns="91425" wrap="square" tIns="45700">
            <a:normAutofit/>
          </a:bodyPr>
          <a:lstStyle/>
          <a:p>
            <a:pPr indent="-139700" lvl="0" marL="171450" rtl="0" algn="l">
              <a:lnSpc>
                <a:spcPct val="150000"/>
              </a:lnSpc>
              <a:spcBef>
                <a:spcPts val="0"/>
              </a:spcBef>
              <a:spcAft>
                <a:spcPts val="0"/>
              </a:spcAft>
              <a:buClr>
                <a:schemeClr val="lt1"/>
              </a:buClr>
              <a:buSzPts val="2200"/>
              <a:buChar char="•"/>
            </a:pPr>
            <a:r>
              <a:rPr lang="en-US" sz="2200">
                <a:latin typeface="Arial"/>
                <a:ea typeface="Arial"/>
                <a:cs typeface="Arial"/>
                <a:sym typeface="Arial"/>
              </a:rPr>
              <a:t> Applying for SSI</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ABLE Accounts and Special Needs Trusts</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Disabled Adult Child (DAC) Status</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Appealing an SSI Denial</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How to qualify for Medicaid, besides SSI?</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Different Types of Medicaid Programs</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NJ WorkAbility Medicaid</a:t>
            </a:r>
            <a:endParaRPr sz="2200">
              <a:latin typeface="Arial"/>
              <a:ea typeface="Arial"/>
              <a:cs typeface="Arial"/>
              <a:sym typeface="Arial"/>
            </a:endParaRPr>
          </a:p>
          <a:p>
            <a:pPr indent="-139700" lvl="0" marL="171450" rtl="0" algn="l">
              <a:lnSpc>
                <a:spcPct val="150000"/>
              </a:lnSpc>
              <a:spcBef>
                <a:spcPts val="0"/>
              </a:spcBef>
              <a:spcAft>
                <a:spcPts val="0"/>
              </a:spcAft>
              <a:buClr>
                <a:schemeClr val="lt1"/>
              </a:buClr>
              <a:buSzPts val="2200"/>
              <a:buFont typeface="Arial"/>
              <a:buChar char="•"/>
            </a:pPr>
            <a:r>
              <a:rPr lang="en-US" sz="2200">
                <a:latin typeface="Arial"/>
                <a:ea typeface="Arial"/>
                <a:cs typeface="Arial"/>
                <a:sym typeface="Arial"/>
              </a:rPr>
              <a:t> Medicaid Managed Care</a:t>
            </a:r>
            <a:endParaRPr sz="2200">
              <a:latin typeface="Arial"/>
              <a:ea typeface="Arial"/>
              <a:cs typeface="Arial"/>
              <a:sym typeface="Arial"/>
            </a:endParaRPr>
          </a:p>
        </p:txBody>
      </p:sp>
      <p:sp>
        <p:nvSpPr>
          <p:cNvPr id="152" name="Google Shape;152;g3142297b33d_0_5"/>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Main Topics to be Discussed: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idx="1" type="body"/>
          </p:nvPr>
        </p:nvSpPr>
        <p:spPr>
          <a:xfrm>
            <a:off x="398400" y="1279325"/>
            <a:ext cx="8347200" cy="51438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When an individual with IDD is </a:t>
            </a:r>
            <a:r>
              <a:rPr i="1" lang="en-US" sz="2200" u="sng">
                <a:latin typeface="Arial"/>
                <a:ea typeface="Arial"/>
                <a:cs typeface="Arial"/>
                <a:sym typeface="Arial"/>
              </a:rPr>
              <a:t>under</a:t>
            </a:r>
            <a:r>
              <a:rPr lang="en-US" sz="2200" u="sng">
                <a:latin typeface="Arial"/>
                <a:ea typeface="Arial"/>
                <a:cs typeface="Arial"/>
                <a:sym typeface="Arial"/>
              </a:rPr>
              <a:t> 18</a:t>
            </a:r>
            <a:r>
              <a:rPr lang="en-US" sz="2200">
                <a:latin typeface="Arial"/>
                <a:ea typeface="Arial"/>
                <a:cs typeface="Arial"/>
                <a:sym typeface="Arial"/>
              </a:rPr>
              <a:t> years old, the determination for Supplemental Security Income (SSI) is based on </a:t>
            </a:r>
            <a:r>
              <a:rPr i="1" lang="en-US" sz="2200" u="sng">
                <a:latin typeface="Arial"/>
                <a:ea typeface="Arial"/>
                <a:cs typeface="Arial"/>
                <a:sym typeface="Arial"/>
              </a:rPr>
              <a:t>family</a:t>
            </a:r>
            <a:r>
              <a:rPr lang="en-US" sz="2200">
                <a:latin typeface="Arial"/>
                <a:ea typeface="Arial"/>
                <a:cs typeface="Arial"/>
                <a:sym typeface="Arial"/>
              </a:rPr>
              <a:t> income and resources. </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When the individual is </a:t>
            </a:r>
            <a:r>
              <a:rPr i="1" lang="en-US" sz="2200" u="sng">
                <a:latin typeface="Arial"/>
                <a:ea typeface="Arial"/>
                <a:cs typeface="Arial"/>
                <a:sym typeface="Arial"/>
              </a:rPr>
              <a:t>over</a:t>
            </a:r>
            <a:r>
              <a:rPr lang="en-US" sz="2200" u="sng">
                <a:latin typeface="Arial"/>
                <a:ea typeface="Arial"/>
                <a:cs typeface="Arial"/>
                <a:sym typeface="Arial"/>
              </a:rPr>
              <a:t> 18</a:t>
            </a:r>
            <a:r>
              <a:rPr lang="en-US" sz="2200">
                <a:latin typeface="Arial"/>
                <a:ea typeface="Arial"/>
                <a:cs typeface="Arial"/>
                <a:sym typeface="Arial"/>
              </a:rPr>
              <a:t>, the determination is based on the </a:t>
            </a:r>
            <a:r>
              <a:rPr i="1" lang="en-US" sz="2200" u="sng">
                <a:latin typeface="Arial"/>
                <a:ea typeface="Arial"/>
                <a:cs typeface="Arial"/>
                <a:sym typeface="Arial"/>
              </a:rPr>
              <a:t>individual’s</a:t>
            </a:r>
            <a:r>
              <a:rPr lang="en-US" sz="2200">
                <a:latin typeface="Arial"/>
                <a:ea typeface="Arial"/>
                <a:cs typeface="Arial"/>
                <a:sym typeface="Arial"/>
              </a:rPr>
              <a:t> income and resources.</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Encouraged to apply after individual’s 18th birthday.</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Font typeface="Arial"/>
              <a:buChar char="•"/>
            </a:pPr>
            <a:r>
              <a:rPr b="1" lang="en-US" sz="2200">
                <a:latin typeface="Arial"/>
                <a:ea typeface="Arial"/>
                <a:cs typeface="Arial"/>
                <a:sym typeface="Arial"/>
              </a:rPr>
              <a:t>R</a:t>
            </a:r>
            <a:r>
              <a:rPr b="1" lang="en-US" sz="2200">
                <a:latin typeface="Arial"/>
                <a:ea typeface="Arial"/>
                <a:cs typeface="Arial"/>
                <a:sym typeface="Arial"/>
              </a:rPr>
              <a:t>esources must be under $2,000. </a:t>
            </a:r>
            <a:r>
              <a:rPr lang="en-US" sz="2200">
                <a:latin typeface="Arial"/>
                <a:ea typeface="Arial"/>
                <a:cs typeface="Arial"/>
                <a:sym typeface="Arial"/>
              </a:rPr>
              <a:t>This includes anything in their name, tied to the person’s Social Security number.</a:t>
            </a:r>
            <a:endParaRPr sz="2200">
              <a:latin typeface="Arial"/>
              <a:ea typeface="Arial"/>
              <a:cs typeface="Arial"/>
              <a:sym typeface="Arial"/>
            </a:endParaRPr>
          </a:p>
          <a:p>
            <a:pPr indent="-368300" lvl="0" marL="457200" rtl="0" algn="l">
              <a:lnSpc>
                <a:spcPct val="115000"/>
              </a:lnSpc>
              <a:spcBef>
                <a:spcPts val="750"/>
              </a:spcBef>
              <a:spcAft>
                <a:spcPts val="0"/>
              </a:spcAft>
              <a:buClr>
                <a:schemeClr val="lt1"/>
              </a:buClr>
              <a:buSzPts val="2200"/>
              <a:buFont typeface="Arial"/>
              <a:buChar char="•"/>
            </a:pPr>
            <a:r>
              <a:rPr lang="en-US" sz="2200">
                <a:latin typeface="Arial"/>
                <a:ea typeface="Arial"/>
                <a:cs typeface="Arial"/>
                <a:sym typeface="Arial"/>
              </a:rPr>
              <a:t>Relatives should not leave money to the individual, unless in a Special Needs Trust that the parents have set up.</a:t>
            </a:r>
            <a:endParaRPr sz="2200">
              <a:latin typeface="Arial"/>
              <a:ea typeface="Arial"/>
              <a:cs typeface="Arial"/>
              <a:sym typeface="Arial"/>
            </a:endParaRPr>
          </a:p>
        </p:txBody>
      </p:sp>
      <p:sp>
        <p:nvSpPr>
          <p:cNvPr id="158" name="Google Shape;158;p5"/>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Why </a:t>
            </a:r>
            <a:r>
              <a:rPr b="1" lang="en-US" sz="3000">
                <a:solidFill>
                  <a:schemeClr val="lt1"/>
                </a:solidFill>
                <a:latin typeface="Calibri"/>
                <a:ea typeface="Calibri"/>
                <a:cs typeface="Calibri"/>
                <a:sym typeface="Calibri"/>
              </a:rPr>
              <a:t>Apply</a:t>
            </a:r>
            <a:r>
              <a:rPr b="1" lang="en-US" sz="3000">
                <a:solidFill>
                  <a:schemeClr val="lt1"/>
                </a:solidFill>
                <a:latin typeface="Calibri"/>
                <a:ea typeface="Calibri"/>
                <a:cs typeface="Calibri"/>
                <a:sym typeface="Calibri"/>
              </a:rPr>
              <a:t> for SSI at 18?</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idx="1" type="body"/>
          </p:nvPr>
        </p:nvSpPr>
        <p:spPr>
          <a:xfrm>
            <a:off x="381000" y="1300300"/>
            <a:ext cx="8458200" cy="51591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1870"/>
              <a:buFont typeface="Calibri"/>
              <a:buNone/>
            </a:pPr>
            <a:r>
              <a:t/>
            </a:r>
            <a:endParaRPr sz="1770">
              <a:latin typeface="Century Gothic"/>
              <a:ea typeface="Century Gothic"/>
              <a:cs typeface="Century Gothic"/>
              <a:sym typeface="Century Gothic"/>
            </a:endParaRPr>
          </a:p>
          <a:p>
            <a:pPr indent="0" lvl="0" marL="0" rtl="0" algn="ctr">
              <a:lnSpc>
                <a:spcPct val="140000"/>
              </a:lnSpc>
              <a:spcBef>
                <a:spcPts val="750"/>
              </a:spcBef>
              <a:spcAft>
                <a:spcPts val="0"/>
              </a:spcAft>
              <a:buSzPts val="1530"/>
              <a:buNone/>
            </a:pPr>
            <a:r>
              <a:t/>
            </a:r>
            <a:endParaRPr b="1" sz="2067">
              <a:latin typeface="Arial"/>
              <a:ea typeface="Arial"/>
              <a:cs typeface="Arial"/>
              <a:sym typeface="Arial"/>
            </a:endParaRPr>
          </a:p>
          <a:p>
            <a:pPr indent="0" lvl="0" marL="457200" rtl="0" algn="ctr">
              <a:lnSpc>
                <a:spcPct val="140000"/>
              </a:lnSpc>
              <a:spcBef>
                <a:spcPts val="750"/>
              </a:spcBef>
              <a:spcAft>
                <a:spcPts val="0"/>
              </a:spcAft>
              <a:buSzPts val="1530"/>
              <a:buNone/>
            </a:pPr>
            <a:r>
              <a:rPr b="1" lang="en-US" sz="2200">
                <a:latin typeface="Arial"/>
                <a:ea typeface="Arial"/>
                <a:cs typeface="Arial"/>
                <a:sym typeface="Arial"/>
              </a:rPr>
              <a:t>Must be functionally eligible for DDD services </a:t>
            </a:r>
            <a:r>
              <a:rPr b="1" i="1" lang="en-US" sz="2200" u="sng">
                <a:latin typeface="Arial"/>
                <a:ea typeface="Arial"/>
                <a:cs typeface="Arial"/>
                <a:sym typeface="Arial"/>
              </a:rPr>
              <a:t>and</a:t>
            </a:r>
            <a:r>
              <a:rPr b="1" lang="en-US" sz="2200">
                <a:latin typeface="Arial"/>
                <a:ea typeface="Arial"/>
                <a:cs typeface="Arial"/>
                <a:sym typeface="Arial"/>
              </a:rPr>
              <a:t> must have Medicaid.*</a:t>
            </a:r>
            <a:endParaRPr b="1" sz="2200">
              <a:latin typeface="Arial"/>
              <a:ea typeface="Arial"/>
              <a:cs typeface="Arial"/>
              <a:sym typeface="Arial"/>
            </a:endParaRPr>
          </a:p>
          <a:p>
            <a:pPr indent="-355600" lvl="0" marL="457200" rtl="0" algn="l">
              <a:lnSpc>
                <a:spcPct val="140000"/>
              </a:lnSpc>
              <a:spcBef>
                <a:spcPts val="750"/>
              </a:spcBef>
              <a:spcAft>
                <a:spcPts val="0"/>
              </a:spcAft>
              <a:buClr>
                <a:schemeClr val="lt1"/>
              </a:buClr>
              <a:buSzPts val="2000"/>
              <a:buFont typeface="Arial"/>
              <a:buChar char="•"/>
            </a:pPr>
            <a:r>
              <a:rPr lang="en-US" sz="2000">
                <a:latin typeface="Arial"/>
                <a:ea typeface="Arial"/>
                <a:cs typeface="Arial"/>
                <a:sym typeface="Arial"/>
              </a:rPr>
              <a:t>Best</a:t>
            </a:r>
            <a:r>
              <a:rPr lang="en-US" sz="2000">
                <a:latin typeface="Arial"/>
                <a:ea typeface="Arial"/>
                <a:cs typeface="Arial"/>
                <a:sym typeface="Arial"/>
              </a:rPr>
              <a:t> way to have Medicaid: Apply for SSI at age 18. </a:t>
            </a:r>
            <a:endParaRPr sz="2000">
              <a:latin typeface="Arial"/>
              <a:ea typeface="Arial"/>
              <a:cs typeface="Arial"/>
              <a:sym typeface="Arial"/>
            </a:endParaRPr>
          </a:p>
          <a:p>
            <a:pPr indent="-355600" lvl="0" marL="457200" rtl="0" algn="l">
              <a:lnSpc>
                <a:spcPct val="140000"/>
              </a:lnSpc>
              <a:spcBef>
                <a:spcPts val="0"/>
              </a:spcBef>
              <a:spcAft>
                <a:spcPts val="0"/>
              </a:spcAft>
              <a:buClr>
                <a:schemeClr val="lt1"/>
              </a:buClr>
              <a:buSzPts val="2000"/>
              <a:buFont typeface="Arial"/>
              <a:buChar char="•"/>
            </a:pPr>
            <a:r>
              <a:rPr b="1" lang="en-US" sz="2000">
                <a:latin typeface="Arial"/>
                <a:ea typeface="Arial"/>
                <a:cs typeface="Arial"/>
                <a:sym typeface="Arial"/>
              </a:rPr>
              <a:t>A person with SSI automatically gets Medicaid.</a:t>
            </a:r>
            <a:endParaRPr b="1" sz="2000">
              <a:latin typeface="Arial"/>
              <a:ea typeface="Arial"/>
              <a:cs typeface="Arial"/>
              <a:sym typeface="Arial"/>
            </a:endParaRPr>
          </a:p>
          <a:p>
            <a:pPr indent="-355600" lvl="0" marL="457200" rtl="0" algn="l">
              <a:lnSpc>
                <a:spcPct val="140000"/>
              </a:lnSpc>
              <a:spcBef>
                <a:spcPts val="0"/>
              </a:spcBef>
              <a:spcAft>
                <a:spcPts val="0"/>
              </a:spcAft>
              <a:buClr>
                <a:schemeClr val="lt1"/>
              </a:buClr>
              <a:buSzPts val="2000"/>
              <a:buFont typeface="Arial"/>
              <a:buChar char="•"/>
            </a:pPr>
            <a:r>
              <a:rPr lang="en-US" sz="2000">
                <a:latin typeface="Arial"/>
                <a:ea typeface="Arial"/>
                <a:cs typeface="Arial"/>
                <a:sym typeface="Arial"/>
              </a:rPr>
              <a:t>SSI is the cash benefit. Medicaid is the health insurance benefit and the </a:t>
            </a:r>
            <a:r>
              <a:rPr lang="en-US" sz="2000" u="sng">
                <a:latin typeface="Arial"/>
                <a:ea typeface="Arial"/>
                <a:cs typeface="Arial"/>
                <a:sym typeface="Arial"/>
              </a:rPr>
              <a:t>gateway</a:t>
            </a:r>
            <a:r>
              <a:rPr lang="en-US" sz="2000">
                <a:latin typeface="Arial"/>
                <a:ea typeface="Arial"/>
                <a:cs typeface="Arial"/>
                <a:sym typeface="Arial"/>
              </a:rPr>
              <a:t> to DDD services.</a:t>
            </a:r>
            <a:endParaRPr b="1" sz="1400">
              <a:latin typeface="Arial"/>
              <a:ea typeface="Arial"/>
              <a:cs typeface="Arial"/>
              <a:sym typeface="Arial"/>
            </a:endParaRPr>
          </a:p>
          <a:p>
            <a:pPr indent="0" lvl="0" marL="0" rtl="0" algn="l">
              <a:lnSpc>
                <a:spcPct val="140000"/>
              </a:lnSpc>
              <a:spcBef>
                <a:spcPts val="0"/>
              </a:spcBef>
              <a:spcAft>
                <a:spcPts val="0"/>
              </a:spcAft>
              <a:buSzPts val="935"/>
              <a:buNone/>
            </a:pPr>
            <a:r>
              <a:t/>
            </a:r>
            <a:endParaRPr b="1" sz="1400">
              <a:latin typeface="Arial"/>
              <a:ea typeface="Arial"/>
              <a:cs typeface="Arial"/>
              <a:sym typeface="Arial"/>
            </a:endParaRPr>
          </a:p>
          <a:p>
            <a:pPr indent="0" lvl="0" marL="0" rtl="0" algn="l">
              <a:lnSpc>
                <a:spcPct val="140000"/>
              </a:lnSpc>
              <a:spcBef>
                <a:spcPts val="0"/>
              </a:spcBef>
              <a:spcAft>
                <a:spcPts val="0"/>
              </a:spcAft>
              <a:buSzPts val="935"/>
              <a:buNone/>
            </a:pPr>
            <a:r>
              <a:rPr b="1" lang="en-US" sz="1400">
                <a:latin typeface="Arial"/>
                <a:ea typeface="Arial"/>
                <a:cs typeface="Arial"/>
                <a:sym typeface="Arial"/>
              </a:rPr>
              <a:t>*An exception being someone who qualifies as a “Non-DAC” through the DDD waiver unit. This is someone “over income” for SSI and other Medicaid programs.</a:t>
            </a:r>
            <a:endParaRPr sz="1400">
              <a:latin typeface="Century Gothic"/>
              <a:ea typeface="Century Gothic"/>
              <a:cs typeface="Century Gothic"/>
              <a:sym typeface="Century Gothic"/>
            </a:endParaRPr>
          </a:p>
        </p:txBody>
      </p:sp>
      <p:sp>
        <p:nvSpPr>
          <p:cNvPr id="166" name="Google Shape;166;p6"/>
          <p:cNvSpPr txBox="1"/>
          <p:nvPr>
            <p:ph idx="4294967295" type="title"/>
          </p:nvPr>
        </p:nvSpPr>
        <p:spPr>
          <a:xfrm>
            <a:off x="381000" y="1300300"/>
            <a:ext cx="84582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b="0" lang="en-US" sz="2240">
                <a:latin typeface="Arial"/>
                <a:ea typeface="Arial"/>
                <a:cs typeface="Arial"/>
                <a:sym typeface="Arial"/>
              </a:rPr>
              <a:t>To Receive Division of Developmental Disabilities (DDD) services at age 21, a person:</a:t>
            </a:r>
            <a:endParaRPr b="0" sz="1970">
              <a:latin typeface="Arial"/>
              <a:ea typeface="Arial"/>
              <a:cs typeface="Arial"/>
              <a:sym typeface="Arial"/>
            </a:endParaRPr>
          </a:p>
        </p:txBody>
      </p:sp>
      <p:sp>
        <p:nvSpPr>
          <p:cNvPr id="167" name="Google Shape;167;p6"/>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Why </a:t>
            </a:r>
            <a:r>
              <a:rPr b="1" lang="en-US" sz="3000">
                <a:solidFill>
                  <a:schemeClr val="lt1"/>
                </a:solidFill>
                <a:latin typeface="Calibri"/>
                <a:ea typeface="Calibri"/>
                <a:cs typeface="Calibri"/>
                <a:sym typeface="Calibri"/>
              </a:rPr>
              <a:t>Apply</a:t>
            </a:r>
            <a:r>
              <a:rPr b="1" lang="en-US" sz="3000">
                <a:solidFill>
                  <a:schemeClr val="lt1"/>
                </a:solidFill>
                <a:latin typeface="Calibri"/>
                <a:ea typeface="Calibri"/>
                <a:cs typeface="Calibri"/>
                <a:sym typeface="Calibri"/>
              </a:rPr>
              <a:t> for SSI at 18? (cont.)</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1" type="body"/>
          </p:nvPr>
        </p:nvSpPr>
        <p:spPr>
          <a:xfrm>
            <a:off x="381000" y="1295400"/>
            <a:ext cx="8361000" cy="4895700"/>
          </a:xfrm>
          <a:prstGeom prst="rect">
            <a:avLst/>
          </a:prstGeom>
          <a:noFill/>
          <a:ln>
            <a:noFill/>
          </a:ln>
        </p:spPr>
        <p:txBody>
          <a:bodyPr anchorCtr="0" anchor="t" bIns="45700" lIns="91425" spcFirstLastPara="1" rIns="91425" wrap="square" tIns="45700">
            <a:normAutofit/>
          </a:bodyPr>
          <a:lstStyle/>
          <a:p>
            <a:pPr indent="-368300" lvl="0" marL="457200" rtl="0" algn="l">
              <a:lnSpc>
                <a:spcPct val="105000"/>
              </a:lnSpc>
              <a:spcBef>
                <a:spcPts val="750"/>
              </a:spcBef>
              <a:spcAft>
                <a:spcPts val="0"/>
              </a:spcAft>
              <a:buClr>
                <a:schemeClr val="lt1"/>
              </a:buClr>
              <a:buSzPts val="2200"/>
              <a:buFont typeface="Arial"/>
              <a:buChar char="•"/>
            </a:pPr>
            <a:r>
              <a:rPr lang="en-US" sz="2200">
                <a:latin typeface="Arial"/>
                <a:ea typeface="Arial"/>
                <a:cs typeface="Arial"/>
                <a:sym typeface="Arial"/>
              </a:rPr>
              <a:t>Person with IDD </a:t>
            </a:r>
            <a:r>
              <a:rPr b="1" lang="en-US" sz="2200">
                <a:latin typeface="Arial"/>
                <a:ea typeface="Arial"/>
                <a:cs typeface="Arial"/>
                <a:sym typeface="Arial"/>
              </a:rPr>
              <a:t>can’t have more than $2,000 in their name (resources/assets)</a:t>
            </a:r>
            <a:r>
              <a:rPr lang="en-US" sz="2200">
                <a:latin typeface="Arial"/>
                <a:ea typeface="Arial"/>
                <a:cs typeface="Arial"/>
                <a:sym typeface="Arial"/>
              </a:rPr>
              <a:t>.</a:t>
            </a:r>
            <a:endParaRPr sz="2200">
              <a:latin typeface="Arial"/>
              <a:ea typeface="Arial"/>
              <a:cs typeface="Arial"/>
              <a:sym typeface="Arial"/>
            </a:endParaRPr>
          </a:p>
          <a:p>
            <a:pPr indent="-406400" lvl="0" marL="457200" rtl="0" algn="l">
              <a:lnSpc>
                <a:spcPct val="105000"/>
              </a:lnSpc>
              <a:spcBef>
                <a:spcPts val="750"/>
              </a:spcBef>
              <a:spcAft>
                <a:spcPts val="0"/>
              </a:spcAft>
              <a:buClr>
                <a:schemeClr val="lt1"/>
              </a:buClr>
              <a:buSzPts val="2800"/>
              <a:buFont typeface="Arial"/>
              <a:buChar char="•"/>
            </a:pPr>
            <a:r>
              <a:rPr lang="en-US" sz="2200" u="sng">
                <a:latin typeface="Arial"/>
                <a:ea typeface="Arial"/>
                <a:cs typeface="Arial"/>
                <a:sym typeface="Arial"/>
              </a:rPr>
              <a:t>“Spend-down”</a:t>
            </a:r>
            <a:r>
              <a:rPr lang="en-US" sz="2200">
                <a:latin typeface="Arial"/>
                <a:ea typeface="Arial"/>
                <a:cs typeface="Arial"/>
                <a:sym typeface="Arial"/>
              </a:rPr>
              <a:t> if the amount over $2,000 is small. Can document for spend-down: summer camp; class trip; therapies not covered by insurance.</a:t>
            </a:r>
            <a:r>
              <a:rPr lang="en-US" sz="2150">
                <a:latin typeface="Arial"/>
                <a:ea typeface="Arial"/>
                <a:cs typeface="Arial"/>
                <a:sym typeface="Arial"/>
              </a:rPr>
              <a:t> </a:t>
            </a:r>
            <a:endParaRPr sz="2150">
              <a:latin typeface="Arial"/>
              <a:ea typeface="Arial"/>
              <a:cs typeface="Arial"/>
              <a:sym typeface="Arial"/>
            </a:endParaRPr>
          </a:p>
          <a:p>
            <a:pPr indent="-368300" lvl="1" marL="914400" rtl="0" algn="l">
              <a:lnSpc>
                <a:spcPct val="105000"/>
              </a:lnSpc>
              <a:spcBef>
                <a:spcPts val="750"/>
              </a:spcBef>
              <a:spcAft>
                <a:spcPts val="0"/>
              </a:spcAft>
              <a:buClr>
                <a:schemeClr val="lt1"/>
              </a:buClr>
              <a:buSzPts val="2200"/>
              <a:buFont typeface="Arial"/>
              <a:buChar char="•"/>
            </a:pPr>
            <a:r>
              <a:rPr lang="en-US" sz="2150">
                <a:latin typeface="Arial"/>
                <a:ea typeface="Arial"/>
                <a:cs typeface="Arial"/>
                <a:sym typeface="Arial"/>
              </a:rPr>
              <a:t>No spend-down on food, clothing, shelter – considered the parent’s responsibilities.</a:t>
            </a:r>
            <a:endParaRPr sz="2150">
              <a:latin typeface="Arial"/>
              <a:ea typeface="Arial"/>
              <a:cs typeface="Arial"/>
              <a:sym typeface="Arial"/>
            </a:endParaRPr>
          </a:p>
          <a:p>
            <a:pPr indent="-368300" lvl="0" marL="457200" rtl="0" algn="l">
              <a:lnSpc>
                <a:spcPct val="105000"/>
              </a:lnSpc>
              <a:spcBef>
                <a:spcPts val="750"/>
              </a:spcBef>
              <a:spcAft>
                <a:spcPts val="0"/>
              </a:spcAft>
              <a:buClr>
                <a:schemeClr val="lt1"/>
              </a:buClr>
              <a:buSzPts val="2200"/>
              <a:buFont typeface="Arial"/>
              <a:buChar char="•"/>
            </a:pPr>
            <a:r>
              <a:rPr lang="en-US" sz="2200">
                <a:latin typeface="Arial"/>
                <a:ea typeface="Arial"/>
                <a:cs typeface="Arial"/>
                <a:sym typeface="Arial"/>
              </a:rPr>
              <a:t>If applicable, consider a Special Needs Trust and/or an ABLE account.</a:t>
            </a:r>
            <a:endParaRPr sz="2200"/>
          </a:p>
        </p:txBody>
      </p:sp>
      <p:sp>
        <p:nvSpPr>
          <p:cNvPr id="173" name="Google Shape;173;p8"/>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Before Applying for SSI</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142297b33d_0_10"/>
          <p:cNvSpPr txBox="1"/>
          <p:nvPr>
            <p:ph idx="1" type="body"/>
          </p:nvPr>
        </p:nvSpPr>
        <p:spPr>
          <a:xfrm>
            <a:off x="381000" y="1295400"/>
            <a:ext cx="8361000" cy="48957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When parents are divorced, child support is viewed as the child’s “unearned income.”</a:t>
            </a:r>
            <a:endParaRPr sz="2200">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Char char="•"/>
            </a:pPr>
            <a:r>
              <a:rPr lang="en-US" sz="2200">
                <a:latin typeface="Arial"/>
                <a:ea typeface="Arial"/>
                <a:cs typeface="Arial"/>
                <a:sym typeface="Arial"/>
              </a:rPr>
              <a:t>Depending on the amount of child support, the adolescent may not be eligible for SSI or Medicaid, but there is a </a:t>
            </a:r>
            <a:r>
              <a:rPr lang="en-US" sz="2200" u="sng">
                <a:latin typeface="Arial"/>
                <a:ea typeface="Arial"/>
                <a:cs typeface="Arial"/>
                <a:sym typeface="Arial"/>
              </a:rPr>
              <a:t>1/3rd exclusion</a:t>
            </a:r>
            <a:r>
              <a:rPr lang="en-US" sz="2200">
                <a:latin typeface="Arial"/>
                <a:ea typeface="Arial"/>
                <a:cs typeface="Arial"/>
                <a:sym typeface="Arial"/>
              </a:rPr>
              <a:t> of child support income.</a:t>
            </a:r>
            <a:endParaRPr sz="2200">
              <a:latin typeface="Arial"/>
              <a:ea typeface="Arial"/>
              <a:cs typeface="Arial"/>
              <a:sym typeface="Arial"/>
            </a:endParaRPr>
          </a:p>
          <a:p>
            <a:pPr indent="0" lvl="0" marL="457200" rtl="0" algn="l">
              <a:lnSpc>
                <a:spcPct val="115000"/>
              </a:lnSpc>
              <a:spcBef>
                <a:spcPts val="0"/>
              </a:spcBef>
              <a:spcAft>
                <a:spcPts val="0"/>
              </a:spcAft>
              <a:buNone/>
            </a:pPr>
            <a:r>
              <a:t/>
            </a:r>
            <a:endParaRPr sz="2200">
              <a:latin typeface="Arial"/>
              <a:ea typeface="Arial"/>
              <a:cs typeface="Arial"/>
              <a:sym typeface="Arial"/>
            </a:endParaRPr>
          </a:p>
          <a:p>
            <a:pPr indent="0" lvl="0" marL="457200" rtl="0" algn="l">
              <a:lnSpc>
                <a:spcPct val="115000"/>
              </a:lnSpc>
              <a:spcBef>
                <a:spcPts val="0"/>
              </a:spcBef>
              <a:spcAft>
                <a:spcPts val="0"/>
              </a:spcAft>
              <a:buNone/>
            </a:pPr>
            <a:r>
              <a:rPr b="1" lang="en-US" sz="2200">
                <a:latin typeface="Arial"/>
                <a:ea typeface="Arial"/>
                <a:cs typeface="Arial"/>
                <a:sym typeface="Arial"/>
              </a:rPr>
              <a:t>Example:</a:t>
            </a:r>
            <a:r>
              <a:rPr lang="en-US" sz="2200">
                <a:latin typeface="Arial"/>
                <a:ea typeface="Arial"/>
                <a:cs typeface="Arial"/>
                <a:sym typeface="Arial"/>
              </a:rPr>
              <a:t> if a child receives $1,000/month in child support, only $666 would be counted by Medicaid as “unearned income.”</a:t>
            </a:r>
            <a:endParaRPr sz="2200">
              <a:latin typeface="Arial"/>
              <a:ea typeface="Arial"/>
              <a:cs typeface="Arial"/>
              <a:sym typeface="Arial"/>
            </a:endParaRPr>
          </a:p>
          <a:p>
            <a:pPr indent="0" lvl="0" marL="0" rtl="0" algn="ctr">
              <a:lnSpc>
                <a:spcPct val="90000"/>
              </a:lnSpc>
              <a:spcBef>
                <a:spcPts val="750"/>
              </a:spcBef>
              <a:spcAft>
                <a:spcPts val="0"/>
              </a:spcAft>
              <a:buClr>
                <a:schemeClr val="dk1"/>
              </a:buClr>
              <a:buSzPts val="2800"/>
              <a:buNone/>
            </a:pPr>
            <a:r>
              <a:t/>
            </a:r>
            <a:endParaRPr sz="2800"/>
          </a:p>
        </p:txBody>
      </p:sp>
      <p:sp>
        <p:nvSpPr>
          <p:cNvPr id="179" name="Google Shape;179;g3142297b33d_0_10"/>
          <p:cNvSpPr txBox="1"/>
          <p:nvPr/>
        </p:nvSpPr>
        <p:spPr>
          <a:xfrm>
            <a:off x="1751550" y="389675"/>
            <a:ext cx="5924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US" sz="3000">
                <a:solidFill>
                  <a:schemeClr val="lt1"/>
                </a:solidFill>
                <a:latin typeface="Calibri"/>
                <a:ea typeface="Calibri"/>
                <a:cs typeface="Calibri"/>
                <a:sym typeface="Calibri"/>
              </a:rPr>
              <a:t>If Parents are Divorced</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New Template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2011-05-02T15:10:08Z</dcterms:created>
  <dc:creator>Jennifer Lynch</dc:creator>
</cp:coreProperties>
</file>